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7"/>
  </p:notesMasterIdLst>
  <p:sldIdLst>
    <p:sldId id="272" r:id="rId9"/>
    <p:sldId id="282" r:id="rId10"/>
    <p:sldId id="291" r:id="rId11"/>
    <p:sldId id="302" r:id="rId12"/>
    <p:sldId id="301" r:id="rId13"/>
    <p:sldId id="299" r:id="rId14"/>
    <p:sldId id="285" r:id="rId15"/>
    <p:sldId id="270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  <a:srgbClr val="BCDAD1"/>
    <a:srgbClr val="1A1A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B771C3-E62C-46CB-AE40-740F37A51C45}" v="9" dt="2026-01-19T12:28:01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71" autoAdjust="0"/>
  </p:normalViewPr>
  <p:slideViewPr>
    <p:cSldViewPr snapToGrid="0">
      <p:cViewPr varScale="1">
        <p:scale>
          <a:sx n="63" d="100"/>
          <a:sy n="63" d="100"/>
        </p:scale>
        <p:origin x="17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Dybdal Hansen" userId="8f533bdc-1f06-46c5-8376-6b62126245f7" providerId="ADAL" clId="{AD18D0CB-5EBB-4FE2-9456-A51AD340C137}"/>
    <pc:docChg chg="custSel addSld delSld modSld">
      <pc:chgData name="Renate Dybdal Hansen" userId="8f533bdc-1f06-46c5-8376-6b62126245f7" providerId="ADAL" clId="{AD18D0CB-5EBB-4FE2-9456-A51AD340C137}" dt="2026-01-19T12:27:27.388" v="44" actId="47"/>
      <pc:docMkLst>
        <pc:docMk/>
      </pc:docMkLst>
      <pc:sldChg chg="del">
        <pc:chgData name="Renate Dybdal Hansen" userId="8f533bdc-1f06-46c5-8376-6b62126245f7" providerId="ADAL" clId="{AD18D0CB-5EBB-4FE2-9456-A51AD340C137}" dt="2026-01-19T12:27:27.388" v="44" actId="47"/>
        <pc:sldMkLst>
          <pc:docMk/>
          <pc:sldMk cId="0" sldId="273"/>
        </pc:sldMkLst>
      </pc:sldChg>
      <pc:sldChg chg="addSp delSp modSp mod modAnim">
        <pc:chgData name="Renate Dybdal Hansen" userId="8f533bdc-1f06-46c5-8376-6b62126245f7" providerId="ADAL" clId="{AD18D0CB-5EBB-4FE2-9456-A51AD340C137}" dt="2026-01-19T12:25:42.108" v="2"/>
        <pc:sldMkLst>
          <pc:docMk/>
          <pc:sldMk cId="2819561126" sldId="291"/>
        </pc:sldMkLst>
        <pc:spChg chg="del">
          <ac:chgData name="Renate Dybdal Hansen" userId="8f533bdc-1f06-46c5-8376-6b62126245f7" providerId="ADAL" clId="{AD18D0CB-5EBB-4FE2-9456-A51AD340C137}" dt="2026-01-19T12:25:27.362" v="0" actId="478"/>
          <ac:spMkLst>
            <pc:docMk/>
            <pc:sldMk cId="2819561126" sldId="291"/>
            <ac:spMk id="2" creationId="{3E4F0686-B446-2591-0834-00CE790D5560}"/>
          </ac:spMkLst>
        </pc:spChg>
        <pc:spChg chg="add del mod">
          <ac:chgData name="Renate Dybdal Hansen" userId="8f533bdc-1f06-46c5-8376-6b62126245f7" providerId="ADAL" clId="{AD18D0CB-5EBB-4FE2-9456-A51AD340C137}" dt="2026-01-19T12:25:31.177" v="1" actId="478"/>
          <ac:spMkLst>
            <pc:docMk/>
            <pc:sldMk cId="2819561126" sldId="291"/>
            <ac:spMk id="4" creationId="{766162B1-8C74-8FF2-5E0D-A790BB0D12CB}"/>
          </ac:spMkLst>
        </pc:spChg>
        <pc:picChg chg="add mod">
          <ac:chgData name="Renate Dybdal Hansen" userId="8f533bdc-1f06-46c5-8376-6b62126245f7" providerId="ADAL" clId="{AD18D0CB-5EBB-4FE2-9456-A51AD340C137}" dt="2026-01-19T12:25:42.108" v="2"/>
          <ac:picMkLst>
            <pc:docMk/>
            <pc:sldMk cId="2819561126" sldId="291"/>
            <ac:picMk id="5" creationId="{5DA98A11-F379-C50E-A6AA-9859C8D09175}"/>
          </ac:picMkLst>
        </pc:picChg>
      </pc:sldChg>
      <pc:sldChg chg="addSp delSp modSp new mod modAnim modNotesTx">
        <pc:chgData name="Renate Dybdal Hansen" userId="8f533bdc-1f06-46c5-8376-6b62126245f7" providerId="ADAL" clId="{AD18D0CB-5EBB-4FE2-9456-A51AD340C137}" dt="2026-01-19T12:27:18.644" v="43"/>
        <pc:sldMkLst>
          <pc:docMk/>
          <pc:sldMk cId="419785932" sldId="302"/>
        </pc:sldMkLst>
        <pc:spChg chg="del">
          <ac:chgData name="Renate Dybdal Hansen" userId="8f533bdc-1f06-46c5-8376-6b62126245f7" providerId="ADAL" clId="{AD18D0CB-5EBB-4FE2-9456-A51AD340C137}" dt="2026-01-19T12:26:04.582" v="6" actId="478"/>
          <ac:spMkLst>
            <pc:docMk/>
            <pc:sldMk cId="419785932" sldId="302"/>
            <ac:spMk id="2" creationId="{5CDC1A2A-E0EE-3ACB-3C12-9FC99A103D33}"/>
          </ac:spMkLst>
        </pc:spChg>
        <pc:spChg chg="del">
          <ac:chgData name="Renate Dybdal Hansen" userId="8f533bdc-1f06-46c5-8376-6b62126245f7" providerId="ADAL" clId="{AD18D0CB-5EBB-4FE2-9456-A51AD340C137}" dt="2026-01-19T12:26:04.582" v="6" actId="478"/>
          <ac:spMkLst>
            <pc:docMk/>
            <pc:sldMk cId="419785932" sldId="302"/>
            <ac:spMk id="3" creationId="{04D4E244-5CFA-95E0-AE03-128A718F6656}"/>
          </ac:spMkLst>
        </pc:spChg>
        <pc:picChg chg="add mod">
          <ac:chgData name="Renate Dybdal Hansen" userId="8f533bdc-1f06-46c5-8376-6b62126245f7" providerId="ADAL" clId="{AD18D0CB-5EBB-4FE2-9456-A51AD340C137}" dt="2026-01-19T12:27:18.644" v="43"/>
          <ac:picMkLst>
            <pc:docMk/>
            <pc:sldMk cId="419785932" sldId="302"/>
            <ac:picMk id="4" creationId="{C60F9147-34C6-F3FC-AD2A-1438C4118AE2}"/>
          </ac:picMkLst>
        </pc:picChg>
      </pc:sldChg>
      <pc:sldChg chg="add del">
        <pc:chgData name="Renate Dybdal Hansen" userId="8f533bdc-1f06-46c5-8376-6b62126245f7" providerId="ADAL" clId="{AD18D0CB-5EBB-4FE2-9456-A51AD340C137}" dt="2026-01-19T12:25:58.636" v="4"/>
        <pc:sldMkLst>
          <pc:docMk/>
          <pc:sldMk cId="2224744110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56CEB-2176-4F74-80F1-C4E67040950B}" type="datetimeFigureOut">
              <a:rPr lang="nb-NO" smtClean="0"/>
              <a:t>19.01.2026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2380D-7B15-4C77-9E9A-D5ADF105E9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025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.com/ovp/11/76GBTO1MT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zz4rTQ0us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chemeClr val="tx2"/>
                </a:solidFill>
              </a:rPr>
              <a:t>Sett på inngangsmusikk:</a:t>
            </a:r>
            <a:r>
              <a:rPr lang="nb-NO">
                <a:solidFill>
                  <a:schemeClr val="tx2"/>
                </a:solidFill>
              </a:rPr>
              <a:t>  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nb-NO">
                <a:solidFill>
                  <a:schemeClr val="tx2"/>
                </a:solidFill>
              </a:rPr>
              <a:t>For Indre Østfold kommune: </a:t>
            </a:r>
            <a:r>
              <a:rPr lang="nb-NO" u="sng">
                <a:solidFill>
                  <a:schemeClr val="tx2"/>
                </a:solidFill>
                <a:hlinkClick r:id="rId3"/>
              </a:rPr>
              <a:t>Waterloo.mp4</a:t>
            </a:r>
            <a:r>
              <a:rPr lang="nb-NO">
                <a:solidFill>
                  <a:schemeClr val="tx2"/>
                </a:solidFill>
              </a:rPr>
              <a:t> 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nb-NO">
                <a:solidFill>
                  <a:schemeClr val="tx2"/>
                </a:solidFill>
              </a:rPr>
              <a:t>For eksterne kommuner: </a:t>
            </a:r>
            <a:r>
              <a:rPr lang="en-US" u="sng">
                <a:solidFill>
                  <a:schemeClr val="tx2"/>
                </a:solidFill>
                <a:hlinkClick r:id="rId4"/>
              </a:rPr>
              <a:t>ABBA - Waterloo (Official Lyric Video) (youtube.com)</a:t>
            </a:r>
            <a:r>
              <a:rPr lang="en-US">
                <a:solidFill>
                  <a:schemeClr val="tx2"/>
                </a:solidFill>
              </a:rPr>
              <a:t> 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rydder klasserom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samles i ringen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rgbClr val="44546A"/>
              </a:solidFill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46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Øvelsen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heter</a:t>
            </a:r>
            <a:r>
              <a:rPr lang="en-US" dirty="0">
                <a:cs typeface="Calibri"/>
              </a:rPr>
              <a:t> “8-tall”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https://play.mediaflow.com/ovp/11/76GBTO1MTN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trykk på «play-knappen» for å se filmen</a:t>
            </a:r>
            <a:endParaRPr lang="en-US" dirty="0">
              <a:cs typeface="Calibri"/>
            </a:endParaRPr>
          </a:p>
          <a:p>
            <a:endParaRPr lang="en-US" dirty="0"/>
          </a:p>
          <a:p>
            <a:r>
              <a:rPr lang="en-US" dirty="0" err="1"/>
              <a:t>Når</a:t>
            </a:r>
            <a:r>
              <a:rPr lang="en-US" dirty="0"/>
              <a:t> du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gjennomføre</a:t>
            </a:r>
            <a:r>
              <a:rPr lang="en-US" dirty="0"/>
              <a:t> </a:t>
            </a:r>
            <a:r>
              <a:rPr lang="en-US" dirty="0" err="1"/>
              <a:t>pusteøvelsen</a:t>
            </a:r>
            <a:r>
              <a:rPr lang="en-US" dirty="0"/>
              <a:t> med </a:t>
            </a:r>
            <a:r>
              <a:rPr lang="en-US" dirty="0" err="1"/>
              <a:t>elevene</a:t>
            </a:r>
            <a:r>
              <a:rPr lang="en-US" dirty="0"/>
              <a:t>, </a:t>
            </a:r>
            <a:r>
              <a:rPr lang="en-US" dirty="0" err="1"/>
              <a:t>velger</a:t>
            </a:r>
            <a:r>
              <a:rPr lang="en-US" dirty="0"/>
              <a:t> du </a:t>
            </a:r>
            <a:r>
              <a:rPr lang="en-US" dirty="0" err="1"/>
              <a:t>selv</a:t>
            </a:r>
            <a:r>
              <a:rPr lang="en-US" dirty="0"/>
              <a:t> om du </a:t>
            </a:r>
            <a:r>
              <a:rPr lang="en-US" dirty="0" err="1"/>
              <a:t>vil</a:t>
            </a:r>
            <a:r>
              <a:rPr lang="en-US" dirty="0"/>
              <a:t> vise </a:t>
            </a:r>
            <a:r>
              <a:rPr lang="en-US" dirty="0" err="1"/>
              <a:t>filmen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om du </a:t>
            </a:r>
            <a:r>
              <a:rPr lang="en-US" dirty="0" err="1"/>
              <a:t>modellerer</a:t>
            </a:r>
            <a:r>
              <a:rPr lang="en-US" dirty="0"/>
              <a:t> </a:t>
            </a:r>
            <a:r>
              <a:rPr lang="en-US" dirty="0" err="1"/>
              <a:t>selv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Dersom du </a:t>
            </a:r>
            <a:r>
              <a:rPr lang="en-US" dirty="0" err="1"/>
              <a:t>ønsker</a:t>
            </a:r>
            <a:r>
              <a:rPr lang="en-US" dirty="0"/>
              <a:t> å </a:t>
            </a:r>
            <a:r>
              <a:rPr lang="en-US" dirty="0" err="1"/>
              <a:t>benytte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annen</a:t>
            </a:r>
            <a:r>
              <a:rPr lang="en-US" dirty="0"/>
              <a:t> </a:t>
            </a:r>
            <a:r>
              <a:rPr lang="en-US" dirty="0" err="1"/>
              <a:t>øvelse</a:t>
            </a:r>
            <a:r>
              <a:rPr lang="en-US" dirty="0"/>
              <a:t>, </a:t>
            </a:r>
            <a:r>
              <a:rPr lang="en-US" dirty="0" err="1"/>
              <a:t>finner</a:t>
            </a:r>
            <a:r>
              <a:rPr lang="en-US" dirty="0"/>
              <a:t> du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eksempler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/>
              <a:t> https://www.io.kommune.no/tjenester/skole-og-utdanning/robuste-barn/pust-og-bevegelse/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B86A1-72DB-48B8-A648-3BCAEE5FDD0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1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Introduser tema</a:t>
            </a:r>
            <a:r>
              <a:rPr lang="nb-NO" dirty="0"/>
              <a:t>: I dag er temaet kroppen i endring, og at vi kan påvirke hvordan vi har det med kroppen vår, ved hvordan vi tenker og snakker til oss selv og andre.</a:t>
            </a: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Vi ser film: Hva skjer med kroppen min? - </a:t>
            </a:r>
            <a:r>
              <a:rPr lang="nb-NO" dirty="0">
                <a:hlinkClick r:id="rId3"/>
              </a:rPr>
              <a:t>https://www.youtube.com/watch?v=fzz4rTQ0usY</a:t>
            </a:r>
            <a:endParaRPr lang="nb-NO" dirty="0">
              <a:ea typeface="Calibri"/>
              <a:cs typeface="Calibri"/>
            </a:endParaRPr>
          </a:p>
          <a:p>
            <a:r>
              <a:rPr lang="nb-NO" i="1" dirty="0">
                <a:ea typeface="Calibri"/>
                <a:cs typeface="Calibri"/>
              </a:rPr>
              <a:t>Varer 2.31 minutter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223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b="1" dirty="0">
                <a:solidFill>
                  <a:srgbClr val="191A34"/>
                </a:solidFill>
              </a:rPr>
              <a:t>CL: Stå opp – sitt ned </a:t>
            </a:r>
            <a:endParaRPr lang="nb-NO" dirty="0">
              <a:solidFill>
                <a:srgbClr val="191A34"/>
              </a:solidFill>
            </a:endParaRPr>
          </a:p>
          <a:p>
            <a:pPr algn="just"/>
            <a:r>
              <a:rPr lang="nb-NO" i="1" dirty="0">
                <a:solidFill>
                  <a:srgbClr val="191A34"/>
                </a:solidFill>
              </a:rPr>
              <a:t>Felles mål: Klassebygging, bevegelse, egen refleksjon, normalisering og alminneliggjøring. </a:t>
            </a:r>
            <a:r>
              <a:rPr lang="nb-NO" dirty="0">
                <a:solidFill>
                  <a:srgbClr val="191A34"/>
                </a:solidFill>
              </a:rPr>
              <a:t> </a:t>
            </a:r>
          </a:p>
          <a:p>
            <a:pPr algn="just"/>
            <a:r>
              <a:rPr lang="nb-NO" dirty="0">
                <a:solidFill>
                  <a:srgbClr val="191A34"/>
                </a:solidFill>
              </a:rPr>
              <a:t> </a:t>
            </a:r>
          </a:p>
          <a:p>
            <a:pPr marL="171450" indent="-171450">
              <a:buFont typeface="Arial"/>
              <a:buChar char="•"/>
            </a:pPr>
            <a:r>
              <a:rPr lang="nb-NO" dirty="0">
                <a:solidFill>
                  <a:srgbClr val="191A34"/>
                </a:solidFill>
              </a:rPr>
              <a:t>Lærer kommer med en uttalelse (eksempler ser du lenger ned):  </a:t>
            </a:r>
          </a:p>
          <a:p>
            <a:pPr marL="171450" indent="-171450">
              <a:buFont typeface="Arial"/>
              <a:buChar char="•"/>
            </a:pPr>
            <a:r>
              <a:rPr lang="nb-NO" dirty="0">
                <a:solidFill>
                  <a:srgbClr val="191A34"/>
                </a:solidFill>
              </a:rPr>
              <a:t>De som har opplevd dette/liker dette/mener dette reiser seg og blir stående  </a:t>
            </a:r>
          </a:p>
          <a:p>
            <a:pPr marL="171450" indent="-171450">
              <a:buFont typeface="Arial"/>
              <a:buChar char="•"/>
            </a:pPr>
            <a:r>
              <a:rPr lang="nb-NO" dirty="0">
                <a:solidFill>
                  <a:srgbClr val="191A34"/>
                </a:solidFill>
              </a:rPr>
              <a:t>De som ikke har opplevd dette/ikke liker det/ ikke er enige blir sittende.  </a:t>
            </a:r>
          </a:p>
          <a:p>
            <a:pPr marL="171450" indent="-171450">
              <a:buFont typeface="Arial"/>
              <a:buChar char="•"/>
            </a:pPr>
            <a:r>
              <a:rPr lang="nb-NO" dirty="0">
                <a:solidFill>
                  <a:srgbClr val="191A34"/>
                </a:solidFill>
              </a:rPr>
              <a:t>Lærer kommer med ny uttalelse  </a:t>
            </a:r>
          </a:p>
          <a:p>
            <a:pPr marL="171450" indent="-171450">
              <a:buFont typeface="Arial"/>
              <a:buChar char="•"/>
            </a:pPr>
            <a:r>
              <a:rPr lang="nb-NO" dirty="0">
                <a:solidFill>
                  <a:srgbClr val="191A34"/>
                </a:solidFill>
              </a:rPr>
              <a:t>De elevene som står, fortsetter å stå dersom uttalelsen fortsatt gjelder.  </a:t>
            </a:r>
          </a:p>
          <a:p>
            <a:pPr marL="171450" indent="-171450">
              <a:buFont typeface="Arial"/>
              <a:buChar char="•"/>
            </a:pPr>
            <a:r>
              <a:rPr lang="nb-NO" dirty="0">
                <a:solidFill>
                  <a:srgbClr val="191A34"/>
                </a:solidFill>
              </a:rPr>
              <a:t>Elevene som sitter, reiser seg om uttalelsen passer, eller blir sittende.  </a:t>
            </a:r>
          </a:p>
          <a:p>
            <a:endParaRPr lang="nb-NO" dirty="0">
              <a:solidFill>
                <a:srgbClr val="191A34"/>
              </a:solidFill>
            </a:endParaRPr>
          </a:p>
          <a:p>
            <a:endParaRPr lang="nb-NO" dirty="0">
              <a:solidFill>
                <a:srgbClr val="191A34"/>
              </a:solidFill>
            </a:endParaRPr>
          </a:p>
          <a:p>
            <a:r>
              <a:rPr lang="nb-NO" dirty="0">
                <a:solidFill>
                  <a:srgbClr val="191A34"/>
                </a:solidFill>
              </a:rPr>
              <a:t>Uttalelser til aktiviteten:</a:t>
            </a:r>
            <a:r>
              <a:rPr lang="en-US" dirty="0">
                <a:solidFill>
                  <a:srgbClr val="191A34"/>
                </a:solidFill>
              </a:rPr>
              <a:t> </a:t>
            </a:r>
            <a:endParaRPr lang="nb-NO" dirty="0">
              <a:solidFill>
                <a:srgbClr val="191A34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 dirty="0">
                <a:solidFill>
                  <a:srgbClr val="191A34"/>
                </a:solidFill>
              </a:rPr>
              <a:t>«Alle kropper utvikler seg helt likt» – </a:t>
            </a:r>
            <a:r>
              <a:rPr lang="nb-NO" i="1" dirty="0">
                <a:solidFill>
                  <a:srgbClr val="191A34"/>
                </a:solidFill>
              </a:rPr>
              <a:t>reflekter med samtale når elevene har tatt et standpunkt: Hva tenker dere at utvikler seg likt/ulikt? </a:t>
            </a:r>
            <a:r>
              <a:rPr lang="nb-NO" dirty="0">
                <a:solidFill>
                  <a:srgbClr val="191A34"/>
                </a:solidFill>
              </a:rPr>
              <a:t> </a:t>
            </a:r>
          </a:p>
          <a:p>
            <a:pPr marL="171450" indent="-171450">
              <a:buFont typeface="Symbol"/>
              <a:buChar char="•"/>
            </a:pPr>
            <a:r>
              <a:rPr lang="nb-NO" dirty="0">
                <a:solidFill>
                  <a:srgbClr val="191A34"/>
                </a:solidFill>
              </a:rPr>
              <a:t>«Jeg er stolt av hva kroppen min kan få til» – </a:t>
            </a:r>
            <a:r>
              <a:rPr lang="nb-NO" i="1" dirty="0">
                <a:solidFill>
                  <a:srgbClr val="191A34"/>
                </a:solidFill>
              </a:rPr>
              <a:t>reflekter med samtale når elevene har tatt et standpunkt: For de som svarer «ja»: Hva er du stolt av og hvorfor? For de som svarer «nei»: Hvorfor er du ikke stolt av kroppen (Hjelp elevene til å snu tankesettet og finn noe som er bra med kroppen sin – funksjon fremfor utseende)</a:t>
            </a:r>
            <a:r>
              <a:rPr lang="nb-NO" dirty="0">
                <a:solidFill>
                  <a:srgbClr val="191A34"/>
                </a:solidFill>
              </a:rPr>
              <a:t> </a:t>
            </a:r>
          </a:p>
          <a:p>
            <a:pPr marL="171450" indent="-171450">
              <a:buFont typeface="Symbol"/>
              <a:buChar char="•"/>
            </a:pPr>
            <a:r>
              <a:rPr lang="nb-NO" dirty="0">
                <a:solidFill>
                  <a:srgbClr val="191A34"/>
                </a:solidFill>
              </a:rPr>
              <a:t>«Det er viktig å snakke pent til kroppen sin»</a:t>
            </a:r>
            <a:r>
              <a:rPr lang="nb-NO" i="1" dirty="0">
                <a:solidFill>
                  <a:srgbClr val="191A34"/>
                </a:solidFill>
              </a:rPr>
              <a:t> - reflekter med samtale når eleven har tatt et standpunkt: For de som svarer «ja»: Hvorfor mener dere at det er viktig? For de som svarer «nei»: Hvorfor mener dere at det ikke er viktig?</a:t>
            </a:r>
            <a:endParaRPr lang="nb-NO" dirty="0">
              <a:solidFill>
                <a:srgbClr val="191A34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 dirty="0">
                <a:solidFill>
                  <a:srgbClr val="191A34"/>
                </a:solidFill>
              </a:rPr>
              <a:t>«Det er greit å kommentere andres kropp og utseende»</a:t>
            </a:r>
            <a:r>
              <a:rPr lang="nb-NO" i="1" dirty="0">
                <a:solidFill>
                  <a:srgbClr val="191A34"/>
                </a:solidFill>
              </a:rPr>
              <a:t> - reflekter med samtale når eleven har tatt et standpunkt: For de som svarer «ja»: Hvorfor mener dere at det er greit? For de som svarer «nei»: Hvorfor mener dere at det ikke er greit? Hjelp elevene til å se hvordan det kan føles og oppleves for andre å få kommentarer på utseende og kropp. </a:t>
            </a:r>
            <a:endParaRPr lang="nb-NO" dirty="0">
              <a:solidFill>
                <a:srgbClr val="191A34"/>
              </a:solidFill>
            </a:endParaRPr>
          </a:p>
          <a:p>
            <a:pPr algn="just"/>
            <a:endParaRPr lang="nb-NO" dirty="0">
              <a:solidFill>
                <a:srgbClr val="191A34"/>
              </a:solidFill>
              <a:latin typeface="Verdana"/>
              <a:ea typeface="Verdana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2380D-7B15-4C77-9E9A-D5ADF105E9E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086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b="1" dirty="0"/>
              <a:t>Amøbeleken </a:t>
            </a:r>
          </a:p>
          <a:p>
            <a:pPr algn="just"/>
            <a:r>
              <a:rPr lang="nb-NO" i="1" dirty="0"/>
              <a:t>Formål: </a:t>
            </a:r>
            <a:r>
              <a:rPr lang="nb-NO" dirty="0"/>
              <a:t>Humor og spenning </a:t>
            </a:r>
          </a:p>
          <a:p>
            <a:pPr algn="just"/>
            <a:r>
              <a:rPr lang="nb-NO" i="1" dirty="0"/>
              <a:t>Beskrivelse: </a:t>
            </a:r>
            <a:r>
              <a:rPr lang="nb-NO" dirty="0"/>
              <a:t>Stein – saks – papir lek. Alle starter på samme nivå på gulvet og krabber rundt som amøber. Du gjør stein-saks-papir med den som er nærmest. Dersom du vinner rykker du opp til neste nivå og blir dinosaur. Da gjør du stein-saks-papir med andre dinosaurer. Dersom du taper, rykker du ned ett hakk og blir amøbe igjen. Dersom du vinner, rykker du opp et hakk til menneske, så prins/prinsesse og til slutt konge/dronning.</a:t>
            </a:r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74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setter oss i ringen og oppsummerer sammen.</a:t>
            </a:r>
            <a:endParaRPr lang="en-US"/>
          </a:p>
          <a:p>
            <a:r>
              <a:rPr lang="nb-NO" i="1" dirty="0"/>
              <a:t>Prosess:</a:t>
            </a:r>
            <a:r>
              <a:rPr lang="nb-NO" dirty="0"/>
              <a:t> Sende en ball e.l. rundt i ringen. Alle får ordet etter tur. Elevene sier en ting hver. Det er helt fint å si det samme som de andre, eller noe annet. Vi tar et spørsmål av gangen. </a:t>
            </a:r>
            <a:endParaRPr lang="en-US" dirty="0"/>
          </a:p>
          <a:p>
            <a:r>
              <a:rPr lang="nb-NO" dirty="0"/>
              <a:t>Vi bytter spørsmål underveis, f. eks når 5-6 elever har svart.</a:t>
            </a:r>
            <a:endParaRPr lang="en-US" dirty="0"/>
          </a:p>
          <a:p>
            <a:endParaRPr lang="nb-NO" dirty="0"/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Hva likte du i dag? </a:t>
            </a:r>
            <a:endParaRPr lang="en-US" dirty="0"/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Hva lærte du? </a:t>
            </a:r>
            <a:endParaRPr lang="en-US" dirty="0"/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Hvorfor er dette viktig? </a:t>
            </a:r>
            <a:endParaRPr lang="en-US" dirty="0"/>
          </a:p>
          <a:p>
            <a:pPr marL="285750" indent="-285750">
              <a:buFont typeface="Symbol,Sans-Serif"/>
              <a:buChar char="•"/>
            </a:pPr>
            <a:r>
              <a:rPr lang="nb-NO" dirty="0"/>
              <a:t>Hva kan vi øve på? </a:t>
            </a:r>
            <a:endParaRPr lang="en-US" dirty="0"/>
          </a:p>
          <a:p>
            <a:endParaRPr lang="nb-NO" dirty="0"/>
          </a:p>
          <a:p>
            <a:r>
              <a:rPr lang="nb-NO" dirty="0"/>
              <a:t>Foto: Bildet er tatt av Bildet er tatt av </a:t>
            </a:r>
            <a:r>
              <a:rPr lang="nb-NO" dirty="0">
                <a:hlinkClick r:id="rId3"/>
              </a:rPr>
              <a:t>Alexas_Fotos</a:t>
            </a:r>
            <a:r>
              <a:rPr lang="nb-NO" dirty="0"/>
              <a:t> fra </a:t>
            </a:r>
            <a:r>
              <a:rPr lang="nb-NO" dirty="0">
                <a:hlinkClick r:id="rId4"/>
              </a:rPr>
              <a:t>Pixabay</a:t>
            </a:r>
            <a:r>
              <a:rPr lang="nb-NO" dirty="0"/>
              <a:t> </a:t>
            </a:r>
            <a:endParaRPr lang="en-US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sz="1200" dirty="0">
              <a:ea typeface="+mn-lt"/>
              <a:cs typeface="+mn-lt"/>
            </a:endParaRP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BC4BBD-4F12-D9E8-7836-C7BE6D6DE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A5B8240-0DF4-CE2D-917E-241FB358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2987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741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E9A678A4-823C-836F-BAAF-99FC72B60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774874" y="-1577883"/>
            <a:ext cx="8708664" cy="91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7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E9A678A4-823C-836F-BAAF-99FC72B60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774874" y="-1577883"/>
            <a:ext cx="8708664" cy="91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A422E9A-A3FB-EE0A-EF08-C93ED821E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49306" y="1118464"/>
            <a:ext cx="10007343" cy="70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266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94048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9B1B098-01B8-9E4B-56A8-CB64DD5F2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6009" y="926472"/>
            <a:ext cx="3039619" cy="18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47E672-3AB7-CD63-6C69-0E787AE56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72080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50D1785-77B1-9B5E-84E2-5C6379AE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5193" y="1832732"/>
            <a:ext cx="2741613" cy="3192536"/>
          </a:xfrm>
          <a:prstGeom prst="rect">
            <a:avLst/>
          </a:prstGeom>
        </p:spPr>
      </p:pic>
      <p:pic>
        <p:nvPicPr>
          <p:cNvPr id="6" name="Bilde 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D1670B37-2F34-60AB-DDB6-3F87E6726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42387" y="-270927"/>
            <a:ext cx="12221943" cy="86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7D9C9F5-E853-14D8-6FEB-851962EE0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C591DC-4BA5-EC5F-8D00-97DA1AE1F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27812" y="-947667"/>
            <a:ext cx="13498293" cy="95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455F2080-DA26-FE88-6D25-532394502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194DBD9-7579-69BE-3C8A-50066CB5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68689" y="-1128714"/>
            <a:ext cx="8683951" cy="8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564F2221-E1FA-6C8B-69CE-066B58D92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5" name="Bilde 4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74F869F4-A9BB-3B80-29DF-2E099B546D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5075" y="-100012"/>
            <a:ext cx="7563644" cy="77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3B1B9A-56AB-0438-C127-EE398D2EA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ACA3921-4FFD-2029-34BE-EC8370C8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83347" y="264212"/>
            <a:ext cx="5816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522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561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80FC79D-184C-6445-B130-27F3CDC78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9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5692691E-C84D-CE6A-B806-DEA8130DAA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35831" y="-315760"/>
            <a:ext cx="7329488" cy="74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AE3014C-5444-7690-3015-000DC900E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AB584A9-7338-F410-0FE6-B44C313B48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1292" y="-1427170"/>
            <a:ext cx="12181768" cy="86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84" r:id="rId3"/>
    <p:sldLayoutId id="2147483686" r:id="rId4"/>
    <p:sldLayoutId id="2147483689" r:id="rId5"/>
    <p:sldLayoutId id="2147483692" r:id="rId6"/>
    <p:sldLayoutId id="2147483693" r:id="rId7"/>
    <p:sldLayoutId id="2147483695" r:id="rId8"/>
    <p:sldLayoutId id="21474836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3BBEC1B-A70D-831A-9E5A-594CCDFD7BD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94" r:id="rId6"/>
    <p:sldLayoutId id="214748369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54E7C3C-030F-654A-F5C0-A0471AF801F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sites/OPVOppvekst543/_layouts/15/stream.aspx?id=%2Fsites%2FOPVOppvekst543%2FShared%20Documents%2FVideoer%20%28fra%20plandager%20og%20annet%29%2FRobuste%20barn%20%2D%20musikkvideoer%2FWaterloo%2Emp4&amp;nav=eyJyZWZlcnJhbEluZm8iOnsicmVmZXJyYWxBcHAiOiJTdHJlYW1XZWJBcHAiLCJyZWZlcnJhbFZpZXciOiJTaGFyZURpYWxvZy1MaW5rIiwicmVmZXJyYWxBcHBQbGF0Zm9ybSI6IldlYiIsInJlZmVycmFsTW9kZSI6InZpZXcifX0&amp;ga=1&amp;referrer=StreamWebApp%2EWeb&amp;referrerScenario=AddressBarCopied%2Eview%2E6e7638dd%2Debf7%2D4ec4%2D8e1c%2Df46706da0f3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fzz4rTQ0usY?feature=oembed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C2809C-BFDE-562D-EE79-82D5A1E7E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</a:rPr>
              <a:t>Kropp 6. </a:t>
            </a:r>
            <a:r>
              <a:rPr lang="nb-NO" dirty="0">
                <a:solidFill>
                  <a:srgbClr val="009999"/>
                </a:solidFill>
                <a:latin typeface="Georgia"/>
              </a:rPr>
              <a:t>trinn</a:t>
            </a:r>
          </a:p>
        </p:txBody>
      </p:sp>
    </p:spTree>
    <p:extLst>
      <p:ext uri="{BB962C8B-B14F-4D97-AF65-F5344CB8AC3E}">
        <p14:creationId xmlns:p14="http://schemas.microsoft.com/office/powerpoint/2010/main" val="279296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7D7784C1-68FC-4557-52AC-7071D9156DA7}"/>
              </a:ext>
            </a:extLst>
          </p:cNvPr>
          <p:cNvSpPr txBox="1"/>
          <p:nvPr/>
        </p:nvSpPr>
        <p:spPr>
          <a:xfrm>
            <a:off x="1048150" y="2644170"/>
            <a:ext cx="7280563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6000" dirty="0"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</a:p>
        </p:txBody>
      </p:sp>
    </p:spTree>
    <p:extLst>
      <p:ext uri="{BB962C8B-B14F-4D97-AF65-F5344CB8AC3E}">
        <p14:creationId xmlns:p14="http://schemas.microsoft.com/office/powerpoint/2010/main" val="320072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nsemotorisk øvelse - 8-tall-5gjrfoi365">
            <a:hlinkClick r:id="" action="ppaction://media"/>
            <a:extLst>
              <a:ext uri="{FF2B5EF4-FFF2-40B4-BE49-F238E27FC236}">
                <a16:creationId xmlns:a16="http://schemas.microsoft.com/office/drawing/2014/main" id="{5DA98A11-F379-C50E-A6AA-9859C8D091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6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1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 på Internett 3" title="Hva skjer med kroppen min?">
            <a:hlinkClick r:id="" action="ppaction://media"/>
            <a:extLst>
              <a:ext uri="{FF2B5EF4-FFF2-40B4-BE49-F238E27FC236}">
                <a16:creationId xmlns:a16="http://schemas.microsoft.com/office/drawing/2014/main" id="{C60F9147-34C6-F3FC-AD2A-1438C4118A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30F6D125-BA95-EC68-C519-091049FF07F3}"/>
              </a:ext>
            </a:extLst>
          </p:cNvPr>
          <p:cNvSpPr txBox="1">
            <a:spLocks/>
          </p:cNvSpPr>
          <p:nvPr/>
        </p:nvSpPr>
        <p:spPr>
          <a:xfrm>
            <a:off x="734289" y="5175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nb-NO" sz="6000" b="0">
                <a:solidFill>
                  <a:schemeClr val="tx2"/>
                </a:solidFill>
                <a:latin typeface="Georgia"/>
              </a:rPr>
              <a:t>CL: Stå opp – sitt ned</a:t>
            </a:r>
            <a:endParaRPr lang="nb-NO">
              <a:solidFill>
                <a:schemeClr val="tx2"/>
              </a:solidFill>
            </a:endParaRPr>
          </a:p>
        </p:txBody>
      </p:sp>
      <p:pic>
        <p:nvPicPr>
          <p:cNvPr id="2" name="Bilde 1" descr="Et bilde som inneholder ledd, tegnefilm, illustrasjon, kunst&#10;&#10;Automatisk generert beskrivelse">
            <a:extLst>
              <a:ext uri="{FF2B5EF4-FFF2-40B4-BE49-F238E27FC236}">
                <a16:creationId xmlns:a16="http://schemas.microsoft.com/office/drawing/2014/main" id="{67DA9582-D4A8-235F-DE83-45CF459E8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"/>
          <a:stretch/>
        </p:blipFill>
        <p:spPr>
          <a:xfrm>
            <a:off x="2544234" y="1843088"/>
            <a:ext cx="737369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9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154" y="568953"/>
            <a:ext cx="9353550" cy="2852738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nb-NO" dirty="0">
                <a:solidFill>
                  <a:srgbClr val="009999"/>
                </a:solidFill>
                <a:latin typeface="Georgia"/>
              </a:rPr>
              <a:t>	</a:t>
            </a:r>
            <a:r>
              <a:rPr lang="nb-NO" b="0" dirty="0">
                <a:solidFill>
                  <a:srgbClr val="009999"/>
                </a:solidFill>
                <a:latin typeface="Georgia"/>
              </a:rPr>
              <a:t>Vi leker!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79CBDA-1DAE-A2F8-14DE-4EB824F1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4407" y="3354397"/>
            <a:ext cx="9352418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4000" dirty="0">
                <a:solidFill>
                  <a:srgbClr val="009999"/>
                </a:solidFill>
                <a:latin typeface="Georgia"/>
                <a:ea typeface="Verdana"/>
                <a:cs typeface="Calibri"/>
              </a:rPr>
              <a:t>Amøbeleken</a:t>
            </a:r>
            <a:endParaRPr lang="nb-NO" sz="4000" dirty="0">
              <a:solidFill>
                <a:srgbClr val="009999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8418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57" y="2268"/>
            <a:ext cx="11575473" cy="1325563"/>
          </a:xfrm>
        </p:spPr>
        <p:txBody>
          <a:bodyPr/>
          <a:lstStyle/>
          <a:p>
            <a:br>
              <a:rPr lang="nb-NO"/>
            </a:br>
            <a:r>
              <a:rPr lang="nb-NO" sz="6000">
                <a:solidFill>
                  <a:schemeClr val="accent1"/>
                </a:solidFill>
                <a:latin typeface="Georgia" panose="02040502050405020303" pitchFamily="18" charset="0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4908" y="2122488"/>
            <a:ext cx="6253712" cy="3806248"/>
          </a:xfrm>
        </p:spPr>
        <p:txBody>
          <a:bodyPr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Hvorfor er dette viktig å snakke om? </a:t>
            </a:r>
          </a:p>
          <a:p>
            <a:pPr lvl="2"/>
            <a:r>
              <a:rPr lang="nb-NO" sz="4000">
                <a:solidFill>
                  <a:schemeClr val="accent1"/>
                </a:solidFill>
                <a:latin typeface="Georgia" panose="02040502050405020303" pitchFamily="18" charset="0"/>
                <a:ea typeface="+mn-lt"/>
                <a:cs typeface="+mn-lt"/>
              </a:rPr>
              <a:t>Hva kan vi øve på?</a:t>
            </a: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0093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6" ma:contentTypeDescription="Create a new document." ma:contentTypeScope="" ma:versionID="783647a80f22e87b0efb0416de826df2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47bc7a35b7bf179a766a3910708f1c6e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C276B6-875B-45C6-8DFF-C750ACEC269B}">
  <ds:schemaRefs>
    <ds:schemaRef ds:uri="ee598b89-8811-470d-ad8e-f3a66432fe16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8da453c-6e37-4915-9292-e90fa68e84a7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740F78B-DFD0-4DA3-A20C-0C8B2FC4FE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3117FB-D786-4EE3-AF10-1EF97F82F496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764</Words>
  <Application>Microsoft Office PowerPoint</Application>
  <PresentationFormat>Widescreen</PresentationFormat>
  <Paragraphs>68</Paragraphs>
  <Slides>8</Slides>
  <Notes>6</Notes>
  <HiddenSlides>0</HiddenSlides>
  <MMClips>2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8</vt:i4>
      </vt:variant>
    </vt:vector>
  </HeadingPairs>
  <TitlesOfParts>
    <vt:vector size="19" baseType="lpstr">
      <vt:lpstr>Arial</vt:lpstr>
      <vt:lpstr>Calibri</vt:lpstr>
      <vt:lpstr>Georgia</vt:lpstr>
      <vt:lpstr>Symbol</vt:lpstr>
      <vt:lpstr>Symbol,Sans-Serif</vt:lpstr>
      <vt:lpstr>Verdana</vt:lpstr>
      <vt:lpstr>4_Office-tema</vt:lpstr>
      <vt:lpstr>Egendefinert utforming</vt:lpstr>
      <vt:lpstr>5_Office-tema</vt:lpstr>
      <vt:lpstr>3_Office-tema</vt:lpstr>
      <vt:lpstr>6_Office-tema</vt:lpstr>
      <vt:lpstr>Kropp 6. trinn</vt:lpstr>
      <vt:lpstr>PowerPoint-presentasjon</vt:lpstr>
      <vt:lpstr>PowerPoint-presentasjon</vt:lpstr>
      <vt:lpstr>PowerPoint-presentasjon</vt:lpstr>
      <vt:lpstr>PowerPoint-presentasjon</vt:lpstr>
      <vt:lpstr> Vi leker!</vt:lpstr>
      <vt:lpstr>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Renate Dybdal Hansen</cp:lastModifiedBy>
  <cp:revision>33</cp:revision>
  <dcterms:created xsi:type="dcterms:W3CDTF">2020-02-24T12:22:26Z</dcterms:created>
  <dcterms:modified xsi:type="dcterms:W3CDTF">2026-01-19T12:28:10Z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