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3" r:id="rId2"/>
    <p:sldMasterId id="2147483659" r:id="rId3"/>
    <p:sldMasterId id="2147483675" r:id="rId4"/>
  </p:sldMasterIdLst>
  <p:notesMasterIdLst>
    <p:notesMasterId r:id="rId19"/>
  </p:notesMasterIdLst>
  <p:sldIdLst>
    <p:sldId id="261" r:id="rId5"/>
    <p:sldId id="263" r:id="rId6"/>
    <p:sldId id="292" r:id="rId7"/>
    <p:sldId id="271" r:id="rId8"/>
    <p:sldId id="281" r:id="rId9"/>
    <p:sldId id="288" r:id="rId10"/>
    <p:sldId id="293" r:id="rId11"/>
    <p:sldId id="296" r:id="rId12"/>
    <p:sldId id="291" r:id="rId13"/>
    <p:sldId id="294" r:id="rId14"/>
    <p:sldId id="297" r:id="rId15"/>
    <p:sldId id="280" r:id="rId16"/>
    <p:sldId id="279" r:id="rId17"/>
    <p:sldId id="290"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p:restoredTop sz="67660" autoAdjust="0"/>
  </p:normalViewPr>
  <p:slideViewPr>
    <p:cSldViewPr snapToGrid="0" snapToObjects="1">
      <p:cViewPr varScale="1">
        <p:scale>
          <a:sx n="36" d="100"/>
          <a:sy n="36" d="100"/>
        </p:scale>
        <p:origin x="232" y="11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7A0325-5DB0-F94A-91E6-4EFF918EB4AC}" type="datetimeFigureOut">
              <a:rPr lang="nn-NO" smtClean="0"/>
              <a:pPr/>
              <a:t>28.07.2025</a:t>
            </a:fld>
            <a:endParaRPr lang="nn-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D0138F-A87A-8A4E-BE6B-3B21D384FC68}" type="slidenum">
              <a:rPr lang="nn-NO" smtClean="0"/>
              <a:pPr/>
              <a:t>‹#›</a:t>
            </a:fld>
            <a:endParaRPr lang="nn-NO"/>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no/users/dgchpy0-630113/?utm_source=link-attribution&amp;utm_medium=referral&amp;utm_campaign=image&amp;utm_content=56215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56215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rzlQWzkVeW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no/users/Mizter_X94-2533164/?utm_source=link-attribution&amp;utm_medium=referral&amp;utm_campaign=image&amp;utm_content=174881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174881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b="1" kern="1200" dirty="0">
                <a:solidFill>
                  <a:schemeClr val="tx1"/>
                </a:solidFill>
                <a:effectLst/>
                <a:latin typeface="+mn-lt"/>
                <a:ea typeface="+mn-ea"/>
                <a:cs typeface="+mn-cs"/>
              </a:rPr>
              <a:t>Alle trenger litt press.</a:t>
            </a:r>
            <a:r>
              <a:rPr lang="nb-NO" sz="1200" kern="1200" dirty="0">
                <a:solidFill>
                  <a:schemeClr val="tx1"/>
                </a:solidFill>
                <a:effectLst/>
                <a:latin typeface="+mn-lt"/>
                <a:ea typeface="+mn-ea"/>
                <a:cs typeface="+mn-cs"/>
              </a:rPr>
              <a:t> Om læreren din sier ”Jeg vet du klarer, du er en smart fyr”, da får du lyst til å gjøre ditt beste. Læreren heier på deg og tror på deg. Det er godt press.</a:t>
            </a:r>
          </a:p>
          <a:p>
            <a:r>
              <a:rPr lang="nb-NO" sz="1200" b="1" kern="1200" dirty="0">
                <a:solidFill>
                  <a:schemeClr val="tx1"/>
                </a:solidFill>
                <a:effectLst/>
                <a:latin typeface="+mn-lt"/>
                <a:ea typeface="+mn-ea"/>
                <a:cs typeface="+mn-cs"/>
              </a:rPr>
              <a:t>Dårlig press</a:t>
            </a:r>
            <a:r>
              <a:rPr lang="nb-NO" sz="1200" kern="1200" dirty="0">
                <a:solidFill>
                  <a:schemeClr val="tx1"/>
                </a:solidFill>
                <a:effectLst/>
                <a:latin typeface="+mn-lt"/>
                <a:ea typeface="+mn-ea"/>
                <a:cs typeface="+mn-cs"/>
              </a:rPr>
              <a:t> er om læreren din sier med sur stemme: ”Du må øve mer, du slurver”, når problemet egentlig er at du ikke skjønner hva du skal gjøre. Da føler du deg dårlig. At det er noe feil med deg.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a:t>
            </a:fld>
            <a:endParaRPr lang="nn-NO"/>
          </a:p>
        </p:txBody>
      </p:sp>
    </p:spTree>
    <p:extLst>
      <p:ext uri="{BB962C8B-B14F-4D97-AF65-F5344CB8AC3E}">
        <p14:creationId xmlns:p14="http://schemas.microsoft.com/office/powerpoint/2010/main" val="176262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pPr>
              <a:spcAft>
                <a:spcPts val="150"/>
              </a:spcAft>
            </a:pPr>
            <a:r>
              <a:rPr lang="nb-NO" sz="1800" b="1" dirty="0">
                <a:solidFill>
                  <a:srgbClr val="280D25"/>
                </a:solidFill>
                <a:effectLst/>
                <a:latin typeface="Helvetica Neue" panose="02000503000000020004" pitchFamily="2" charset="0"/>
                <a:ea typeface="Calibri" panose="020F0502020204030204" pitchFamily="34" charset="0"/>
                <a:cs typeface="Times New Roman" panose="02020603050405020304" pitchFamily="18" charset="0"/>
              </a:rPr>
              <a:t>Tips nummer 2: Gi deg selv lov til å gjøre feil. </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Prøv denne leken. Jeg og en medhjelper skal demonstrere først: </a:t>
            </a:r>
            <a:endParaRPr lang="nb-NO" sz="1800" dirty="0">
              <a:solidFill>
                <a:srgbClr val="454545"/>
              </a:solidFill>
              <a:effectLst/>
              <a:latin typeface="Helvetica Neue" panose="02000503000000020004" pitchFamily="2" charset="0"/>
              <a:ea typeface="Calibri" panose="020F0502020204030204" pitchFamily="34" charset="0"/>
              <a:cs typeface="Times New Roman" panose="02020603050405020304" pitchFamily="18" charset="0"/>
            </a:endParaRPr>
          </a:p>
          <a:p>
            <a:pPr marL="342900" lvl="0" indent="-342900">
              <a:spcAft>
                <a:spcPts val="150"/>
              </a:spcAft>
              <a:buFont typeface="+mj-lt"/>
              <a:buAutoNum type="arabicPeriod"/>
            </a:pP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Gå sammen to og to</a:t>
            </a:r>
            <a:endParaRPr lang="nb-NO" sz="1800" dirty="0">
              <a:solidFill>
                <a:srgbClr val="454545"/>
              </a:solidFill>
              <a:effectLst/>
              <a:latin typeface="Helvetica Neue" panose="02000503000000020004" pitchFamily="2" charset="0"/>
              <a:ea typeface="Calibri" panose="020F0502020204030204" pitchFamily="34" charset="0"/>
              <a:cs typeface="Times New Roman" panose="02020603050405020304" pitchFamily="18" charset="0"/>
            </a:endParaRPr>
          </a:p>
          <a:p>
            <a:pPr marL="342900" lvl="0" indent="-342900">
              <a:buFont typeface="+mj-lt"/>
              <a:buAutoNum type="arabicPeriod"/>
            </a:pP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Jeg sier 1, du sier 2, jeg sier 3, du sier 1, jeg sier 2 osv.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Si voff i stedet for «1»: Jeg sier </a:t>
            </a:r>
            <a:r>
              <a:rPr lang="nb-NO" sz="1800" b="1"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”voff</a:t>
            </a: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 du sier 2</a:t>
            </a:r>
            <a:r>
              <a:rPr lang="nb-NO" sz="1800" b="1"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 </a:t>
            </a: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jeg sier 3, du sier voff osv.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Hopp i stedet for «2»: Jeg sier voff, </a:t>
            </a:r>
            <a:r>
              <a:rPr lang="nb-NO" sz="1800" b="1"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du hopper</a:t>
            </a: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 jeg sier 3, du sier voff osv.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Snurr i stedet for «3»: Jeg sier voff, du hopper, </a:t>
            </a:r>
            <a:r>
              <a:rPr lang="nb-NO" sz="1800" b="1"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jeg snurrer</a:t>
            </a:r>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 du sier voff, jeg hopper, du snurrer osv.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280D25"/>
                </a:solidFill>
                <a:effectLst/>
                <a:latin typeface="Calibri" panose="020F0502020204030204" pitchFamily="34" charset="0"/>
                <a:ea typeface="Calibri" panose="020F0502020204030204" pitchFamily="34" charset="0"/>
                <a:cs typeface="Calibri" panose="020F0502020204030204" pitchFamily="34" charset="0"/>
              </a:rPr>
              <a:t> </a:t>
            </a:r>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Når du gjør en feil, så blir du kanskje flau</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bøyer deg og gjemmer ansiktet.</a:t>
            </a:r>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Det er jo normalt.</a:t>
            </a:r>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Prøv om du heller klarer å si ”Hurra! </a:t>
            </a:r>
            <a:r>
              <a:rPr lang="nb-NO" sz="1800" dirty="0" err="1">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Yohoo</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Jeg gjorde feil!”. Å gjøre feil er den beste måten å lære på. </a:t>
            </a:r>
            <a:endParaRPr lang="nb-NO" sz="1800" dirty="0">
              <a:solidFill>
                <a:srgbClr val="454545"/>
              </a:solidFill>
              <a:effectLst/>
              <a:latin typeface="Helvetica Neue" panose="02000503000000020004" pitchFamily="2"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10</a:t>
            </a:fld>
            <a:endParaRPr lang="nn-NO"/>
          </a:p>
        </p:txBody>
      </p:sp>
    </p:spTree>
    <p:extLst>
      <p:ext uri="{BB962C8B-B14F-4D97-AF65-F5344CB8AC3E}">
        <p14:creationId xmlns:p14="http://schemas.microsoft.com/office/powerpoint/2010/main" val="200823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Tips nummer 3: Bli en ekspert på å heie på deg selv.</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Den indre stemmen kan trenes opp til å bli en superhyggelig sportskommentator, av typen som du hører på radio: ”Han runder svingen med</a:t>
            </a:r>
            <a:r>
              <a:rPr lang="nb-NO" sz="1800" baseline="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stil</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for en fart, dette tror jeg han klarer med god margin!”. Selvfølelsen vår er som en plante. Den trenger godt stell hver dag. Gode ord og omtanke, fra deg selv. Som å være din egen beste venn. Det skal være</a:t>
            </a:r>
            <a:r>
              <a:rPr lang="nb-NO" sz="1800" baseline="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hyggelig å være alene med deg selv. </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Da gror selvfølelsen.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B1D0138F-A87A-8A4E-BE6B-3B21D384FC68}" type="slidenum">
              <a:rPr lang="nn-NO" smtClean="0"/>
              <a:pPr/>
              <a:t>11</a:t>
            </a:fld>
            <a:endParaRPr lang="nn-NO"/>
          </a:p>
        </p:txBody>
      </p:sp>
    </p:spTree>
    <p:extLst>
      <p:ext uri="{BB962C8B-B14F-4D97-AF65-F5344CB8AC3E}">
        <p14:creationId xmlns:p14="http://schemas.microsoft.com/office/powerpoint/2010/main" val="361297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Tips </a:t>
            </a:r>
            <a:r>
              <a:rPr lang="nb-NO" sz="1200" b="1" kern="1200" dirty="0" err="1">
                <a:solidFill>
                  <a:schemeClr val="tx1"/>
                </a:solidFill>
                <a:effectLst/>
                <a:latin typeface="+mn-lt"/>
                <a:ea typeface="+mn-ea"/>
                <a:cs typeface="+mn-cs"/>
              </a:rPr>
              <a:t>nr</a:t>
            </a:r>
            <a:r>
              <a:rPr lang="nb-NO" sz="1200" b="1" kern="1200" dirty="0">
                <a:solidFill>
                  <a:schemeClr val="tx1"/>
                </a:solidFill>
                <a:effectLst/>
                <a:latin typeface="+mn-lt"/>
                <a:ea typeface="+mn-ea"/>
                <a:cs typeface="+mn-cs"/>
              </a:rPr>
              <a:t> 4: Vi kan ikke være gode i alt.</a:t>
            </a:r>
            <a:r>
              <a:rPr lang="nb-NO" sz="1200" kern="1200" dirty="0">
                <a:solidFill>
                  <a:schemeClr val="tx1"/>
                </a:solidFill>
                <a:effectLst/>
                <a:latin typeface="+mn-lt"/>
                <a:ea typeface="+mn-ea"/>
                <a:cs typeface="+mn-cs"/>
              </a:rPr>
              <a:t> Det er helt umulig. Gjør noen valg. Gjør det enklere for deg selv. Du kan velge å fokusere på ting du er god til, og bry deg mindre om det andre.</a:t>
            </a:r>
          </a:p>
          <a:p>
            <a:pPr marL="0" marR="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indent="0" algn="l" defTabSz="457200" rtl="0" eaLnBrk="1" fontAlgn="auto" latinLnBrk="0" hangingPunct="1">
              <a:lnSpc>
                <a:spcPct val="100000"/>
              </a:lnSpc>
              <a:spcBef>
                <a:spcPts val="0"/>
              </a:spcBef>
              <a:spcAft>
                <a:spcPts val="0"/>
              </a:spcAft>
              <a:buClrTx/>
              <a:buSzTx/>
              <a:buFontTx/>
              <a:buNone/>
              <a:tabLst/>
              <a:defRPr/>
            </a:pPr>
            <a:r>
              <a:rPr lang="nb-NO" dirty="0"/>
              <a:t>Bildet er tatt av </a:t>
            </a:r>
            <a:r>
              <a:rPr lang="nb-NO" u="sng" dirty="0">
                <a:hlinkClick r:id="rId3"/>
              </a:rPr>
              <a:t>dgchpy0</a:t>
            </a:r>
            <a:r>
              <a:rPr lang="nb-NO" dirty="0"/>
              <a:t> fra </a:t>
            </a:r>
            <a:r>
              <a:rPr lang="nb-NO" u="sng" dirty="0">
                <a:hlinkClick r:id="rId4"/>
              </a:rPr>
              <a:t>Pixabay</a:t>
            </a:r>
            <a:endParaRPr lang="nb-NO" dirty="0"/>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12</a:t>
            </a:fld>
            <a:endParaRPr lang="nn-NO"/>
          </a:p>
        </p:txBody>
      </p:sp>
    </p:spTree>
    <p:extLst>
      <p:ext uri="{BB962C8B-B14F-4D97-AF65-F5344CB8AC3E}">
        <p14:creationId xmlns:p14="http://schemas.microsoft.com/office/powerpoint/2010/main" val="1582234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Vi avslutter med å se en film fra Statsforvalteren (2024).</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Det er viktig å huske på at barn og unge har rett til å bli behandlet bra.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Å si ifra når en venn trenger hjelp, er ikke å sladre. Det er venneplikt.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En sunn selvfølelse</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tør å si ifra.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Når vi står opp for oss selv eller andre, da styrker vi egen selvfølelse.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Retten til et trygt og godt skolemiljø 2024. Statsforvalteren i Innlandet : </a:t>
            </a: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https://www.youtube.com/watch?v=rzlQWzkVeWk</a:t>
            </a:r>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13</a:t>
            </a:fld>
            <a:endParaRPr lang="nn-NO"/>
          </a:p>
        </p:txBody>
      </p:sp>
    </p:spTree>
    <p:extLst>
      <p:ext uri="{BB962C8B-B14F-4D97-AF65-F5344CB8AC3E}">
        <p14:creationId xmlns:p14="http://schemas.microsoft.com/office/powerpoint/2010/main" val="75691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D0138F-A87A-8A4E-BE6B-3B21D384FC68}" type="slidenum">
              <a:rPr lang="nn-NO" smtClean="0"/>
              <a:pPr/>
              <a:t>14</a:t>
            </a:fld>
            <a:endParaRPr lang="nn-NO"/>
          </a:p>
        </p:txBody>
      </p:sp>
    </p:spTree>
    <p:extLst>
      <p:ext uri="{BB962C8B-B14F-4D97-AF65-F5344CB8AC3E}">
        <p14:creationId xmlns:p14="http://schemas.microsoft.com/office/powerpoint/2010/main" val="259106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Inngangsmusikk: ”Rappers </a:t>
            </a:r>
            <a:r>
              <a:rPr lang="nb-NO" sz="1200" kern="1200" dirty="0" err="1">
                <a:solidFill>
                  <a:schemeClr val="tx1"/>
                </a:solidFill>
                <a:effectLst/>
                <a:latin typeface="+mn-lt"/>
                <a:ea typeface="+mn-ea"/>
                <a:cs typeface="+mn-cs"/>
              </a:rPr>
              <a:t>Delight</a:t>
            </a:r>
            <a:r>
              <a:rPr lang="nb-NO" sz="1200" kern="1200" dirty="0">
                <a:solidFill>
                  <a:schemeClr val="tx1"/>
                </a:solidFill>
                <a:effectLst/>
                <a:latin typeface="+mn-lt"/>
                <a:ea typeface="+mn-ea"/>
                <a:cs typeface="+mn-cs"/>
              </a:rPr>
              <a:t> – Long </a:t>
            </a:r>
            <a:r>
              <a:rPr lang="nb-NO" sz="1200" kern="1200" dirty="0" err="1">
                <a:solidFill>
                  <a:schemeClr val="tx1"/>
                </a:solidFill>
                <a:effectLst/>
                <a:latin typeface="+mn-lt"/>
                <a:ea typeface="+mn-ea"/>
                <a:cs typeface="+mn-cs"/>
              </a:rPr>
              <a:t>version</a:t>
            </a:r>
            <a:r>
              <a:rPr lang="nb-NO" sz="1200" kern="1200" dirty="0">
                <a:solidFill>
                  <a:schemeClr val="tx1"/>
                </a:solidFill>
                <a:effectLst/>
                <a:latin typeface="+mn-lt"/>
                <a:ea typeface="+mn-ea"/>
                <a:cs typeface="+mn-cs"/>
              </a:rPr>
              <a:t> ” av The </a:t>
            </a:r>
            <a:r>
              <a:rPr lang="nb-NO" sz="1200" kern="1200" dirty="0" err="1">
                <a:solidFill>
                  <a:schemeClr val="tx1"/>
                </a:solidFill>
                <a:effectLst/>
                <a:latin typeface="+mn-lt"/>
                <a:ea typeface="+mn-ea"/>
                <a:cs typeface="+mn-cs"/>
              </a:rPr>
              <a:t>Sugarhill</a:t>
            </a:r>
            <a:r>
              <a:rPr lang="nb-NO" sz="1200" kern="1200" dirty="0">
                <a:solidFill>
                  <a:schemeClr val="tx1"/>
                </a:solidFill>
                <a:effectLst/>
                <a:latin typeface="+mn-lt"/>
                <a:ea typeface="+mn-ea"/>
                <a:cs typeface="+mn-cs"/>
              </a:rPr>
              <a:t> Gang</a:t>
            </a:r>
          </a:p>
          <a:p>
            <a:r>
              <a:rPr lang="nb-NO" sz="1200" b="1" kern="1200" dirty="0">
                <a:solidFill>
                  <a:schemeClr val="tx1"/>
                </a:solidFill>
                <a:effectLst/>
                <a:latin typeface="+mn-lt"/>
                <a:ea typeface="+mn-ea"/>
                <a:cs typeface="+mn-cs"/>
              </a:rPr>
              <a:t>Har du god selvfølelse? (la spørsmålet henge og seg deg rundt)</a:t>
            </a:r>
            <a:r>
              <a:rPr lang="nb-NO" sz="1200" b="0" kern="1200" dirty="0">
                <a:solidFill>
                  <a:schemeClr val="tx1"/>
                </a:solidFill>
                <a:effectLst/>
                <a:latin typeface="+mn-lt"/>
                <a:ea typeface="+mn-ea"/>
                <a:cs typeface="+mn-cs"/>
              </a:rPr>
              <a:t> </a:t>
            </a:r>
            <a:r>
              <a:rPr lang="nb-NO" sz="1200" b="1" kern="1200" dirty="0">
                <a:solidFill>
                  <a:schemeClr val="tx1"/>
                </a:solidFill>
                <a:effectLst/>
                <a:latin typeface="+mn-lt"/>
                <a:ea typeface="+mn-ea"/>
                <a:cs typeface="+mn-cs"/>
              </a:rPr>
              <a:t>Eller har du dårlig selvfølelse? (pause)</a:t>
            </a:r>
            <a:r>
              <a:rPr lang="nb-NO" sz="1200" b="0" kern="1200" dirty="0">
                <a:solidFill>
                  <a:schemeClr val="tx1"/>
                </a:solidFill>
                <a:effectLst/>
                <a:latin typeface="+mn-lt"/>
                <a:ea typeface="+mn-ea"/>
                <a:cs typeface="+mn-cs"/>
              </a:rPr>
              <a:t> </a:t>
            </a:r>
            <a:r>
              <a:rPr lang="nb-NO" sz="1200" b="1" kern="1200" dirty="0">
                <a:solidFill>
                  <a:schemeClr val="tx1"/>
                </a:solidFill>
                <a:effectLst/>
                <a:latin typeface="+mn-lt"/>
                <a:ea typeface="+mn-ea"/>
                <a:cs typeface="+mn-cs"/>
              </a:rPr>
              <a:t>Opplever du press? (pause)</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Alle trenger </a:t>
            </a:r>
            <a:r>
              <a:rPr lang="nb-NO" sz="1200" b="1" i="1" kern="1200" dirty="0">
                <a:solidFill>
                  <a:schemeClr val="tx1"/>
                </a:solidFill>
                <a:effectLst/>
                <a:latin typeface="+mn-lt"/>
                <a:ea typeface="+mn-ea"/>
                <a:cs typeface="+mn-cs"/>
              </a:rPr>
              <a:t>litt </a:t>
            </a:r>
            <a:r>
              <a:rPr lang="nb-NO" sz="1200" b="1" kern="1200" dirty="0">
                <a:solidFill>
                  <a:schemeClr val="tx1"/>
                </a:solidFill>
                <a:effectLst/>
                <a:latin typeface="+mn-lt"/>
                <a:ea typeface="+mn-ea"/>
                <a:cs typeface="+mn-cs"/>
              </a:rPr>
              <a:t>press.</a:t>
            </a:r>
            <a:r>
              <a:rPr lang="nb-NO" sz="1200" kern="1200" dirty="0">
                <a:solidFill>
                  <a:schemeClr val="tx1"/>
                </a:solidFill>
                <a:effectLst/>
                <a:latin typeface="+mn-lt"/>
                <a:ea typeface="+mn-ea"/>
                <a:cs typeface="+mn-cs"/>
              </a:rPr>
              <a:t> Om læreren din sier ”Jeg vet du klarer, du er en smart fyr”, da får du lyst til å gjøre ditt beste. Læreren heier på deg og tror på deg. Det er godt press.</a:t>
            </a:r>
          </a:p>
          <a:p>
            <a:r>
              <a:rPr lang="nb-NO" sz="1200" b="1" kern="1200" dirty="0">
                <a:solidFill>
                  <a:schemeClr val="tx1"/>
                </a:solidFill>
                <a:effectLst/>
                <a:latin typeface="+mn-lt"/>
                <a:ea typeface="+mn-ea"/>
                <a:cs typeface="+mn-cs"/>
              </a:rPr>
              <a:t>Dårlig press</a:t>
            </a:r>
            <a:r>
              <a:rPr lang="nb-NO" sz="1200" kern="1200" dirty="0">
                <a:solidFill>
                  <a:schemeClr val="tx1"/>
                </a:solidFill>
                <a:effectLst/>
                <a:latin typeface="+mn-lt"/>
                <a:ea typeface="+mn-ea"/>
                <a:cs typeface="+mn-cs"/>
              </a:rPr>
              <a:t> er om læreren din sier med sur stemme: ”Du må øve mer, du slurver”, når problemet egentlig er at du ikke skjønner hva du skal gjøre. Da føler du deg dårlig. At det er noe feil med deg. </a:t>
            </a:r>
          </a:p>
          <a:p>
            <a:r>
              <a:rPr lang="nb-NO" sz="1200" b="1" kern="1200" dirty="0">
                <a:solidFill>
                  <a:schemeClr val="tx1"/>
                </a:solidFill>
                <a:effectLst/>
                <a:latin typeface="+mn-lt"/>
                <a:ea typeface="+mn-ea"/>
                <a:cs typeface="+mn-cs"/>
              </a:rPr>
              <a:t>Selvfølelse betyr å føle seg selv.</a:t>
            </a:r>
            <a:r>
              <a:rPr lang="nb-NO" sz="1200" kern="1200" dirty="0">
                <a:solidFill>
                  <a:schemeClr val="tx1"/>
                </a:solidFill>
                <a:effectLst/>
                <a:latin typeface="+mn-lt"/>
                <a:ea typeface="+mn-ea"/>
                <a:cs typeface="+mn-cs"/>
              </a:rPr>
              <a:t> Føler jeg at jeg er god nok? Eller er jeg dårlig? Er jeg like mye verdt som alle andre? Har jeg rett til å ta plass? Kan jeg kreve at andre hører på meg?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2</a:t>
            </a:fld>
            <a:endParaRPr lang="nn-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Selvtillit er mer praktisk:</a:t>
            </a:r>
            <a:r>
              <a:rPr lang="nb-NO" sz="1200" kern="1200" dirty="0">
                <a:solidFill>
                  <a:schemeClr val="tx1"/>
                </a:solidFill>
                <a:effectLst/>
                <a:latin typeface="+mn-lt"/>
                <a:ea typeface="+mn-ea"/>
                <a:cs typeface="+mn-cs"/>
              </a:rPr>
              <a:t> Du kan være god til å snakke, tegne, game eller sparke fotball. Men selvtilliten kan forandre seg raskt. Du kan føle deg god til å tegne helt til du ser tegningene til noen andre som er flinkere enn deg. Da synker selvtilliten og i verste fall får du dårligere selvfølelse.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1"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3</a:t>
            </a:fld>
            <a:endParaRPr lang="nn-NO"/>
          </a:p>
        </p:txBody>
      </p:sp>
    </p:spTree>
    <p:extLst>
      <p:ext uri="{BB962C8B-B14F-4D97-AF65-F5344CB8AC3E}">
        <p14:creationId xmlns:p14="http://schemas.microsoft.com/office/powerpoint/2010/main" val="172105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Det er lett å ødelegge selvfølelsen. </a:t>
            </a:r>
            <a:r>
              <a:rPr lang="nb-NO" sz="1200" kern="1200" dirty="0">
                <a:solidFill>
                  <a:schemeClr val="tx1"/>
                </a:solidFill>
                <a:effectLst/>
                <a:latin typeface="+mn-lt"/>
                <a:ea typeface="+mn-ea"/>
                <a:cs typeface="+mn-cs"/>
              </a:rPr>
              <a:t>Det merker du lett om du blir ignorert for eksempel. Når noen behandler deg som luft og ikke svarer når du snakker. Dårlig behandling og sårende kommentarer er skadelig.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4</a:t>
            </a:fld>
            <a:endParaRPr lang="nn-NO"/>
          </a:p>
        </p:txBody>
      </p:sp>
    </p:spTree>
    <p:extLst>
      <p:ext uri="{BB962C8B-B14F-4D97-AF65-F5344CB8AC3E}">
        <p14:creationId xmlns:p14="http://schemas.microsoft.com/office/powerpoint/2010/main" val="63536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Selvfølelsen blir til sammen med andre.</a:t>
            </a:r>
            <a:r>
              <a:rPr lang="nb-NO" sz="1200" kern="1200" dirty="0">
                <a:solidFill>
                  <a:schemeClr val="tx1"/>
                </a:solidFill>
                <a:effectLst/>
                <a:latin typeface="+mn-lt"/>
                <a:ea typeface="+mn-ea"/>
                <a:cs typeface="+mn-cs"/>
              </a:rPr>
              <a:t> Tenk på et barn. Det er foreldrenes kjærlighet som gjør at barnet kjenner seg verdifull. Det er alle tilbakemeldingene fra alle menneskene helt fra du var bitteliten som til sammen skaper følelsen: Jeg ER noe bra.</a:t>
            </a:r>
          </a:p>
          <a:p>
            <a:endParaRPr lang="nb-NO" dirty="0"/>
          </a:p>
          <a:p>
            <a:r>
              <a:rPr lang="nb-NO" dirty="0"/>
              <a:t>Foto: David Veksler - </a:t>
            </a:r>
            <a:r>
              <a:rPr lang="nb-NO" dirty="0" err="1"/>
              <a:t>Unsplash</a:t>
            </a:r>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5</a:t>
            </a:fld>
            <a:endParaRPr lang="nn-NO"/>
          </a:p>
        </p:txBody>
      </p:sp>
    </p:spTree>
    <p:extLst>
      <p:ext uri="{BB962C8B-B14F-4D97-AF65-F5344CB8AC3E}">
        <p14:creationId xmlns:p14="http://schemas.microsoft.com/office/powerpoint/2010/main" val="19670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Noen ting får oss til å føle oss verdifulle</a:t>
            </a:r>
            <a:r>
              <a:rPr lang="nb-NO" sz="1200" kern="1200" dirty="0">
                <a:solidFill>
                  <a:schemeClr val="tx1"/>
                </a:solidFill>
                <a:effectLst/>
                <a:latin typeface="+mn-lt"/>
                <a:ea typeface="+mn-ea"/>
                <a:cs typeface="+mn-cs"/>
              </a:rPr>
              <a:t>, som penger, nye klær, og bra karakterer. Fine ting og ”likes” gir kjapp </a:t>
            </a:r>
            <a:r>
              <a:rPr lang="nb-NO" sz="1200" kern="1200" dirty="0" err="1">
                <a:solidFill>
                  <a:schemeClr val="tx1"/>
                </a:solidFill>
                <a:effectLst/>
                <a:latin typeface="+mn-lt"/>
                <a:ea typeface="+mn-ea"/>
                <a:cs typeface="+mn-cs"/>
              </a:rPr>
              <a:t>selvfølelsesboost</a:t>
            </a:r>
            <a:r>
              <a:rPr lang="nb-NO" sz="1200" kern="1200" dirty="0">
                <a:solidFill>
                  <a:schemeClr val="tx1"/>
                </a:solidFill>
                <a:effectLst/>
                <a:latin typeface="+mn-lt"/>
                <a:ea typeface="+mn-ea"/>
                <a:cs typeface="+mn-cs"/>
              </a:rPr>
              <a:t>. Det kan hjelpe der og da, men problemet er at </a:t>
            </a:r>
            <a:r>
              <a:rPr lang="nb-NO" sz="1200" i="1" kern="1200" dirty="0">
                <a:solidFill>
                  <a:schemeClr val="tx1"/>
                </a:solidFill>
                <a:effectLst/>
                <a:latin typeface="+mn-lt"/>
                <a:ea typeface="+mn-ea"/>
                <a:cs typeface="+mn-cs"/>
              </a:rPr>
              <a:t>det varer ikke så lenge.</a:t>
            </a:r>
            <a:endParaRPr lang="nb-NO" sz="1200" kern="1200" dirty="0">
              <a:solidFill>
                <a:schemeClr val="tx1"/>
              </a:solidFill>
              <a:effectLst/>
              <a:latin typeface="+mn-lt"/>
              <a:ea typeface="+mn-ea"/>
              <a:cs typeface="+mn-cs"/>
            </a:endParaRP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Bildet:</a:t>
            </a:r>
            <a:r>
              <a:rPr lang="nb-NO" sz="1200" b="0" i="0" kern="1200" baseline="0" dirty="0">
                <a:solidFill>
                  <a:schemeClr val="tx1"/>
                </a:solidFill>
                <a:effectLst/>
                <a:latin typeface="+mn-lt"/>
                <a:ea typeface="+mn-ea"/>
                <a:cs typeface="+mn-cs"/>
              </a:rPr>
              <a:t> </a:t>
            </a:r>
            <a:r>
              <a:rPr lang="nb-NO" sz="1200" b="0" i="0" kern="1200" dirty="0">
                <a:solidFill>
                  <a:schemeClr val="tx1"/>
                </a:solidFill>
                <a:effectLst/>
                <a:latin typeface="+mn-lt"/>
                <a:ea typeface="+mn-ea"/>
                <a:cs typeface="+mn-cs"/>
              </a:rPr>
              <a:t> </a:t>
            </a:r>
            <a:r>
              <a:rPr lang="nb-NO" sz="1200" b="0" i="0" u="sng" kern="1200" dirty="0">
                <a:solidFill>
                  <a:schemeClr val="tx1"/>
                </a:solidFill>
                <a:effectLst/>
                <a:latin typeface="+mn-lt"/>
                <a:ea typeface="+mn-ea"/>
                <a:cs typeface="+mn-cs"/>
                <a:hlinkClick r:id="rId3"/>
              </a:rPr>
              <a:t>Mizter_X94</a:t>
            </a:r>
            <a:r>
              <a:rPr lang="nb-NO" sz="1200" b="0" i="0" kern="1200" dirty="0">
                <a:solidFill>
                  <a:schemeClr val="tx1"/>
                </a:solidFill>
                <a:effectLst/>
                <a:latin typeface="+mn-lt"/>
                <a:ea typeface="+mn-ea"/>
                <a:cs typeface="+mn-cs"/>
              </a:rPr>
              <a:t> fra </a:t>
            </a:r>
            <a:r>
              <a:rPr lang="nb-NO" sz="1200" b="0" i="0" u="sng" kern="1200" dirty="0">
                <a:solidFill>
                  <a:schemeClr val="tx1"/>
                </a:solidFill>
                <a:effectLst/>
                <a:latin typeface="+mn-lt"/>
                <a:ea typeface="+mn-ea"/>
                <a:cs typeface="+mn-cs"/>
                <a:hlinkClick r:id="rId4"/>
              </a:rPr>
              <a:t>Pixabay</a:t>
            </a:r>
            <a:r>
              <a:rPr lang="nb-NO" sz="1200" b="0" i="0" kern="1200" dirty="0">
                <a:solidFill>
                  <a:schemeClr val="tx1"/>
                </a:solidFill>
                <a:effectLst/>
                <a:latin typeface="+mn-lt"/>
                <a:ea typeface="+mn-ea"/>
                <a:cs typeface="+mn-cs"/>
              </a:rPr>
              <a:t> </a:t>
            </a:r>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6</a:t>
            </a:fld>
            <a:endParaRPr lang="nn-NO"/>
          </a:p>
        </p:txBody>
      </p:sp>
    </p:spTree>
    <p:extLst>
      <p:ext uri="{BB962C8B-B14F-4D97-AF65-F5344CB8AC3E}">
        <p14:creationId xmlns:p14="http://schemas.microsoft.com/office/powerpoint/2010/main" val="107156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Det verste presset lager vi selv.</a:t>
            </a:r>
            <a:r>
              <a:rPr lang="nb-NO" sz="1200" kern="1200" dirty="0">
                <a:solidFill>
                  <a:schemeClr val="tx1"/>
                </a:solidFill>
                <a:effectLst/>
                <a:latin typeface="+mn-lt"/>
                <a:ea typeface="+mn-ea"/>
                <a:cs typeface="+mn-cs"/>
              </a:rPr>
              <a:t> Har du hørt om merkepolitiet? Det er når vi sjekker andres klær. Kroppspolitiet – når vi kommenter andres kropper. Treningspolitiet – kommenterer andres trening. Regelpolitiet – at alle følger reglene. Homopolitiet er veldig opptatt av å kommentere om noen er homo eller ikke.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Når vi hele tiden kommenterer</a:t>
            </a:r>
            <a:r>
              <a:rPr lang="nb-NO" sz="1200" kern="1200" dirty="0">
                <a:solidFill>
                  <a:schemeClr val="tx1"/>
                </a:solidFill>
                <a:effectLst/>
                <a:latin typeface="+mn-lt"/>
                <a:ea typeface="+mn-ea"/>
                <a:cs typeface="+mn-cs"/>
              </a:rPr>
              <a:t> på hverandre så fører det til at vi blir redde. Vi prøver å skjule og late som.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7</a:t>
            </a:fld>
            <a:endParaRPr lang="nn-NO"/>
          </a:p>
        </p:txBody>
      </p:sp>
    </p:spTree>
    <p:extLst>
      <p:ext uri="{BB962C8B-B14F-4D97-AF65-F5344CB8AC3E}">
        <p14:creationId xmlns:p14="http://schemas.microsoft.com/office/powerpoint/2010/main" val="239058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Filmeksempel: Norge </a:t>
            </a:r>
            <a:r>
              <a:rPr lang="nb-NO" sz="1200" kern="1200" dirty="0" err="1">
                <a:solidFill>
                  <a:schemeClr val="tx1"/>
                </a:solidFill>
                <a:effectLst/>
                <a:latin typeface="+mn-lt"/>
                <a:ea typeface="+mn-ea"/>
                <a:cs typeface="+mn-cs"/>
              </a:rPr>
              <a:t>går</a:t>
            </a:r>
            <a:r>
              <a:rPr lang="nb-NO" sz="1200" kern="1200" dirty="0">
                <a:solidFill>
                  <a:schemeClr val="tx1"/>
                </a:solidFill>
                <a:effectLst/>
                <a:latin typeface="+mn-lt"/>
                <a:ea typeface="+mn-ea"/>
                <a:cs typeface="+mn-cs"/>
              </a:rPr>
              <a:t> glipp av (film om gutt/sinne): </a:t>
            </a:r>
            <a:r>
              <a:rPr lang="nb-NO" sz="1200" kern="1200" dirty="0" err="1">
                <a:solidFill>
                  <a:schemeClr val="tx1"/>
                </a:solidFill>
                <a:effectLst/>
                <a:latin typeface="+mn-lt"/>
                <a:ea typeface="+mn-ea"/>
                <a:cs typeface="+mn-cs"/>
              </a:rPr>
              <a:t>https</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forandringsfabrikken.no</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norge</a:t>
            </a:r>
            <a:r>
              <a:rPr lang="nb-NO" sz="1200" kern="1200" dirty="0">
                <a:solidFill>
                  <a:schemeClr val="tx1"/>
                </a:solidFill>
                <a:effectLst/>
                <a:latin typeface="+mn-lt"/>
                <a:ea typeface="+mn-ea"/>
                <a:cs typeface="+mn-cs"/>
              </a:rPr>
              <a:t>-gar-glipp-av/ </a:t>
            </a:r>
          </a:p>
          <a:p>
            <a:pPr marL="0" marR="0" indent="0" algn="l" defTabSz="457200" rtl="0" eaLnBrk="1" fontAlgn="auto" latinLnBrk="0" hangingPunct="1">
              <a:lnSpc>
                <a:spcPct val="100000"/>
              </a:lnSpc>
              <a:spcBef>
                <a:spcPts val="0"/>
              </a:spcBef>
              <a:spcAft>
                <a:spcPts val="0"/>
              </a:spcAft>
              <a:buClrTx/>
              <a:buSzTx/>
              <a:buFontTx/>
              <a:buNone/>
              <a:tabLst/>
              <a:defRPr/>
            </a:pPr>
            <a:r>
              <a:rPr lang="nb-NO" dirty="0" err="1"/>
              <a:t>https</a:t>
            </a:r>
            <a:r>
              <a:rPr lang="nb-NO" dirty="0"/>
              <a:t>://</a:t>
            </a:r>
            <a:r>
              <a:rPr lang="nb-NO" dirty="0" err="1"/>
              <a:t>forandringsfabrikken.no</a:t>
            </a:r>
            <a:r>
              <a:rPr lang="nb-NO" dirty="0"/>
              <a:t>/</a:t>
            </a:r>
            <a:r>
              <a:rPr lang="nb-NO" dirty="0" err="1"/>
              <a:t>norge</a:t>
            </a:r>
            <a:r>
              <a:rPr lang="nb-NO" dirty="0"/>
              <a:t>-gar-glipp-av/ </a:t>
            </a:r>
          </a:p>
          <a:p>
            <a:pPr marL="0" marR="0" indent="0" algn="l" defTabSz="457200" rtl="0" eaLnBrk="1" fontAlgn="auto" latinLnBrk="0" hangingPunct="1">
              <a:lnSpc>
                <a:spcPct val="100000"/>
              </a:lnSpc>
              <a:spcBef>
                <a:spcPts val="0"/>
              </a:spcBef>
              <a:spcAft>
                <a:spcPts val="0"/>
              </a:spcAft>
              <a:buClrTx/>
              <a:buSzTx/>
              <a:buFontTx/>
              <a:buNone/>
              <a:tabLst/>
              <a:defRPr/>
            </a:pPr>
            <a:endParaRPr lang="nb-NO" dirty="0">
              <a:effectLst/>
            </a:endParaRPr>
          </a:p>
          <a:p>
            <a:r>
              <a:rPr lang="nb-NO" dirty="0"/>
              <a:t> </a:t>
            </a:r>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8</a:t>
            </a:fld>
            <a:endParaRPr lang="nn-NO"/>
          </a:p>
        </p:txBody>
      </p:sp>
    </p:spTree>
    <p:extLst>
      <p:ext uri="{BB962C8B-B14F-4D97-AF65-F5344CB8AC3E}">
        <p14:creationId xmlns:p14="http://schemas.microsoft.com/office/powerpoint/2010/main" val="112468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Så noen tips til bedre selvfølelse: </a:t>
            </a:r>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En feil vi gjør, er å sammenligne oss.</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Jo mer vi sammenligner, jo verre blir det. Sammenligning kan gjøre oss triste, fordi vi sammenligner på feil måte, med dem som er annerledes enn oss eller bedre enn oss. </a:t>
            </a:r>
            <a:r>
              <a:rPr lang="nb-NO" sz="1800" b="1"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Så tips nummer 1: Sammenlign deg med deg selv.</a:t>
            </a:r>
            <a:r>
              <a:rPr lang="nb-NO" sz="1800" dirty="0">
                <a:solidFill>
                  <a:srgbClr val="280D25"/>
                </a:solidFill>
                <a:effectLst/>
                <a:latin typeface="Calibri" panose="020F0502020204030204" pitchFamily="34" charset="0"/>
                <a:ea typeface="Calibri" panose="020F0502020204030204" pitchFamily="34" charset="0"/>
                <a:cs typeface="Times New Roman" panose="02020603050405020304" pitchFamily="18" charset="0"/>
              </a:rPr>
              <a:t> Ingen andre. Hva gjorde du bedre i dag enn i går. Enn i fjor? Øv deg på å være takknemlig og stolt for det du får til.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fld id="{B1D0138F-A87A-8A4E-BE6B-3B21D384FC68}" type="slidenum">
              <a:rPr lang="nn-NO" smtClean="0"/>
              <a:pPr/>
              <a:t>9</a:t>
            </a:fld>
            <a:endParaRPr lang="nn-NO"/>
          </a:p>
        </p:txBody>
      </p:sp>
    </p:spTree>
    <p:extLst>
      <p:ext uri="{BB962C8B-B14F-4D97-AF65-F5344CB8AC3E}">
        <p14:creationId xmlns:p14="http://schemas.microsoft.com/office/powerpoint/2010/main" val="238823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46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pic>
        <p:nvPicPr>
          <p:cNvPr id="5" name="Bilde 4">
            <a:extLst>
              <a:ext uri="{FF2B5EF4-FFF2-40B4-BE49-F238E27FC236}">
                <a16:creationId xmlns:a16="http://schemas.microsoft.com/office/drawing/2014/main" id="{E7C10410-8B93-714B-B64B-77D37DA3014D}"/>
              </a:ext>
            </a:extLst>
          </p:cNvPr>
          <p:cNvPicPr>
            <a:picLocks noChangeAspect="1"/>
          </p:cNvPicPr>
          <p:nvPr userDrawn="1"/>
        </p:nvPicPr>
        <p:blipFill>
          <a:blip r:embed="rId2">
            <a:alphaModFix/>
          </a:blip>
          <a:stretch>
            <a:fillRect/>
          </a:stretch>
        </p:blipFill>
        <p:spPr>
          <a:xfrm>
            <a:off x="6089613" y="-330753"/>
            <a:ext cx="2203486" cy="939800"/>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437322" y="447261"/>
            <a:ext cx="6758608" cy="4726056"/>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5" name="Plassholder for bilde 7">
            <a:extLst>
              <a:ext uri="{FF2B5EF4-FFF2-40B4-BE49-F238E27FC236}">
                <a16:creationId xmlns:a16="http://schemas.microsoft.com/office/drawing/2014/main" id="{A3C7CC5C-DB45-7649-A246-96AE37B0DA16}"/>
              </a:ext>
            </a:extLst>
          </p:cNvPr>
          <p:cNvSpPr>
            <a:spLocks noGrp="1"/>
          </p:cNvSpPr>
          <p:nvPr>
            <p:ph type="pic" idx="11"/>
          </p:nvPr>
        </p:nvSpPr>
        <p:spPr>
          <a:xfrm>
            <a:off x="7494104" y="447261"/>
            <a:ext cx="3462131" cy="2256182"/>
          </a:xfrm>
          <a:prstGeom prst="rect">
            <a:avLst/>
          </a:prstGeom>
        </p:spPr>
      </p:sp>
      <p:sp>
        <p:nvSpPr>
          <p:cNvPr id="8" name="Plassholder for bilde 7">
            <a:extLst>
              <a:ext uri="{FF2B5EF4-FFF2-40B4-BE49-F238E27FC236}">
                <a16:creationId xmlns:a16="http://schemas.microsoft.com/office/drawing/2014/main" id="{CA394562-8932-984B-AB93-8DC6578417D3}"/>
              </a:ext>
            </a:extLst>
          </p:cNvPr>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18011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3477119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a:xfrm>
            <a:off x="581889" y="365125"/>
            <a:ext cx="10993584" cy="1325563"/>
          </a:xfrm>
          <a:prstGeom prst="rect">
            <a:avLst/>
          </a:prstGeo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a:xfrm>
            <a:off x="581889" y="1825625"/>
            <a:ext cx="10993584" cy="3899766"/>
          </a:xfrm>
          <a:prstGeom prst="rect">
            <a:avLst/>
          </a:prstGeo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128032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10826750" cy="2852737"/>
          </a:xfrm>
          <a:prstGeom prst="rect">
            <a:avLst/>
          </a:prstGeo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033933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3349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EF115C9-393D-7941-8622-FA67B2232FA6}"/>
              </a:ext>
            </a:extLst>
          </p:cNvPr>
          <p:cNvPicPr>
            <a:picLocks noChangeAspect="1"/>
          </p:cNvPicPr>
          <p:nvPr userDrawn="1"/>
        </p:nvPicPr>
        <p:blipFill>
          <a:blip r:embed="rId2">
            <a:alphaModFix amt="50000"/>
          </a:blip>
          <a:stretch>
            <a:fillRect/>
          </a:stretch>
        </p:blipFill>
        <p:spPr>
          <a:xfrm>
            <a:off x="-1049554" y="3431599"/>
            <a:ext cx="4194314" cy="1788900"/>
          </a:xfrm>
          <a:prstGeom prst="rect">
            <a:avLst/>
          </a:prstGeom>
        </p:spPr>
      </p:pic>
      <p:pic>
        <p:nvPicPr>
          <p:cNvPr id="11" name="Bilde 10">
            <a:extLst>
              <a:ext uri="{FF2B5EF4-FFF2-40B4-BE49-F238E27FC236}">
                <a16:creationId xmlns:a16="http://schemas.microsoft.com/office/drawing/2014/main" id="{FBB8AF11-7521-4241-BCF3-4A02DC196881}"/>
              </a:ext>
            </a:extLst>
          </p:cNvPr>
          <p:cNvPicPr>
            <a:picLocks noChangeAspect="1"/>
          </p:cNvPicPr>
          <p:nvPr userDrawn="1"/>
        </p:nvPicPr>
        <p:blipFill>
          <a:blip r:embed="rId3"/>
          <a:stretch>
            <a:fillRect/>
          </a:stretch>
        </p:blipFill>
        <p:spPr>
          <a:xfrm>
            <a:off x="9197166" y="503484"/>
            <a:ext cx="2776671" cy="6354515"/>
          </a:xfrm>
          <a:prstGeom prst="rect">
            <a:avLst/>
          </a:prstGeom>
        </p:spPr>
      </p:pic>
    </p:spTree>
    <p:extLst>
      <p:ext uri="{BB962C8B-B14F-4D97-AF65-F5344CB8AC3E}">
        <p14:creationId xmlns:p14="http://schemas.microsoft.com/office/powerpoint/2010/main" val="8055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62AB4-2ECE-934B-8DBC-D5B430909D69}"/>
              </a:ext>
            </a:extLst>
          </p:cNvPr>
          <p:cNvSpPr>
            <a:spLocks noGrp="1"/>
          </p:cNvSpPr>
          <p:nvPr>
            <p:ph type="title"/>
          </p:nvPr>
        </p:nvSpPr>
        <p:spPr>
          <a:xfrm>
            <a:off x="6877877" y="1570383"/>
            <a:ext cx="4859783" cy="2494232"/>
          </a:xfrm>
          <a:prstGeom prst="rect">
            <a:avLst/>
          </a:prstGeom>
        </p:spPr>
        <p:txBody>
          <a:bodyPr anchor="t"/>
          <a:lstStyle>
            <a:lvl1pPr>
              <a:defRPr sz="6000"/>
            </a:lvl1pPr>
          </a:lstStyle>
          <a:p>
            <a:r>
              <a:rPr lang="nb-NO" dirty="0"/>
              <a:t>Klikk for å redigere tittelstil</a:t>
            </a:r>
          </a:p>
        </p:txBody>
      </p:sp>
    </p:spTree>
    <p:extLst>
      <p:ext uri="{BB962C8B-B14F-4D97-AF65-F5344CB8AC3E}">
        <p14:creationId xmlns:p14="http://schemas.microsoft.com/office/powerpoint/2010/main" val="201297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BEB4596-9B08-AE44-AD76-EB3BC8EC5A58}"/>
              </a:ext>
            </a:extLst>
          </p:cNvPr>
          <p:cNvPicPr>
            <a:picLocks noChangeAspect="1"/>
          </p:cNvPicPr>
          <p:nvPr userDrawn="1"/>
        </p:nvPicPr>
        <p:blipFill>
          <a:blip r:embed="rId2"/>
          <a:stretch>
            <a:fillRect/>
          </a:stretch>
        </p:blipFill>
        <p:spPr>
          <a:xfrm>
            <a:off x="4794610" y="1308334"/>
            <a:ext cx="2602780" cy="3017715"/>
          </a:xfrm>
          <a:prstGeom prst="rect">
            <a:avLst/>
          </a:prstGeom>
        </p:spPr>
      </p:pic>
      <p:pic>
        <p:nvPicPr>
          <p:cNvPr id="9" name="Bilde 8">
            <a:extLst>
              <a:ext uri="{FF2B5EF4-FFF2-40B4-BE49-F238E27FC236}">
                <a16:creationId xmlns:a16="http://schemas.microsoft.com/office/drawing/2014/main" id="{AEF115C9-393D-7941-8622-FA67B2232FA6}"/>
              </a:ext>
            </a:extLst>
          </p:cNvPr>
          <p:cNvPicPr>
            <a:picLocks noChangeAspect="1"/>
          </p:cNvPicPr>
          <p:nvPr userDrawn="1"/>
        </p:nvPicPr>
        <p:blipFill>
          <a:blip r:embed="rId3">
            <a:alphaModFix amt="50000"/>
          </a:blip>
          <a:stretch>
            <a:fillRect/>
          </a:stretch>
        </p:blipFill>
        <p:spPr>
          <a:xfrm>
            <a:off x="-1049554" y="3431599"/>
            <a:ext cx="4194314" cy="1788900"/>
          </a:xfrm>
          <a:prstGeom prst="rect">
            <a:avLst/>
          </a:prstGeom>
        </p:spPr>
      </p:pic>
      <p:pic>
        <p:nvPicPr>
          <p:cNvPr id="11" name="Bilde 10">
            <a:extLst>
              <a:ext uri="{FF2B5EF4-FFF2-40B4-BE49-F238E27FC236}">
                <a16:creationId xmlns:a16="http://schemas.microsoft.com/office/drawing/2014/main" id="{FBB8AF11-7521-4241-BCF3-4A02DC196881}"/>
              </a:ext>
            </a:extLst>
          </p:cNvPr>
          <p:cNvPicPr>
            <a:picLocks noChangeAspect="1"/>
          </p:cNvPicPr>
          <p:nvPr userDrawn="1"/>
        </p:nvPicPr>
        <p:blipFill>
          <a:blip r:embed="rId4"/>
          <a:stretch>
            <a:fillRect/>
          </a:stretch>
        </p:blipFill>
        <p:spPr>
          <a:xfrm>
            <a:off x="9197166" y="503484"/>
            <a:ext cx="2776671" cy="6354515"/>
          </a:xfrm>
          <a:prstGeom prst="rect">
            <a:avLst/>
          </a:prstGeom>
        </p:spPr>
      </p:pic>
    </p:spTree>
    <p:extLst>
      <p:ext uri="{BB962C8B-B14F-4D97-AF65-F5344CB8AC3E}">
        <p14:creationId xmlns:p14="http://schemas.microsoft.com/office/powerpoint/2010/main" val="299741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sitter, personer, svart, parkert&#10;&#10;Automatisk generert beskrivelse">
            <a:extLst>
              <a:ext uri="{FF2B5EF4-FFF2-40B4-BE49-F238E27FC236}">
                <a16:creationId xmlns:a16="http://schemas.microsoft.com/office/drawing/2014/main" id="{F0FEA20E-AE1D-ED41-9B82-9B946C3FB6A5}"/>
              </a:ext>
            </a:extLst>
          </p:cNvPr>
          <p:cNvPicPr>
            <a:picLocks noChangeAspect="1"/>
          </p:cNvPicPr>
          <p:nvPr userDrawn="1"/>
        </p:nvPicPr>
        <p:blipFill>
          <a:blip r:embed="rId2"/>
          <a:stretch>
            <a:fillRect/>
          </a:stretch>
        </p:blipFill>
        <p:spPr>
          <a:xfrm>
            <a:off x="11277501" y="5882325"/>
            <a:ext cx="657814" cy="762684"/>
          </a:xfrm>
          <a:prstGeom prst="rect">
            <a:avLst/>
          </a:prstGeom>
        </p:spPr>
      </p:pic>
      <p:pic>
        <p:nvPicPr>
          <p:cNvPr id="10" name="Bilde 9" descr="Et bilde som inneholder skjorte&#10;&#10;Automatisk generert beskrivelse">
            <a:extLst>
              <a:ext uri="{FF2B5EF4-FFF2-40B4-BE49-F238E27FC236}">
                <a16:creationId xmlns:a16="http://schemas.microsoft.com/office/drawing/2014/main" id="{576DEEA3-FEC6-F54D-9235-83B476E79071}"/>
              </a:ext>
            </a:extLst>
          </p:cNvPr>
          <p:cNvPicPr>
            <a:picLocks noChangeAspect="1"/>
          </p:cNvPicPr>
          <p:nvPr userDrawn="1"/>
        </p:nvPicPr>
        <p:blipFill>
          <a:blip r:embed="rId3"/>
          <a:stretch>
            <a:fillRect/>
          </a:stretch>
        </p:blipFill>
        <p:spPr>
          <a:xfrm>
            <a:off x="2188435" y="608318"/>
            <a:ext cx="5342649" cy="6249682"/>
          </a:xfrm>
          <a:prstGeom prst="rect">
            <a:avLst/>
          </a:prstGeom>
        </p:spPr>
      </p:pic>
    </p:spTree>
    <p:extLst>
      <p:ext uri="{BB962C8B-B14F-4D97-AF65-F5344CB8AC3E}">
        <p14:creationId xmlns:p14="http://schemas.microsoft.com/office/powerpoint/2010/main" val="210211957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627321-09CD-7E4C-A03E-E063D1D59C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2A6FC44-80E3-004E-86FA-1113D21DBEC9}"/>
              </a:ext>
            </a:extLst>
          </p:cNvPr>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Tree>
    <p:extLst>
      <p:ext uri="{BB962C8B-B14F-4D97-AF65-F5344CB8AC3E}">
        <p14:creationId xmlns:p14="http://schemas.microsoft.com/office/powerpoint/2010/main" val="348328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7506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pic>
        <p:nvPicPr>
          <p:cNvPr id="6" name="Bilde 5" descr="Et bilde som inneholder skjorte&#10;&#10;Automatisk generert beskrivelse">
            <a:extLst>
              <a:ext uri="{FF2B5EF4-FFF2-40B4-BE49-F238E27FC236}">
                <a16:creationId xmlns:a16="http://schemas.microsoft.com/office/drawing/2014/main" id="{1B1B87ED-8A13-2943-A02C-BCB13520FB4B}"/>
              </a:ext>
            </a:extLst>
          </p:cNvPr>
          <p:cNvPicPr>
            <a:picLocks noChangeAspect="1"/>
          </p:cNvPicPr>
          <p:nvPr userDrawn="1"/>
        </p:nvPicPr>
        <p:blipFill>
          <a:blip r:embed="rId2"/>
          <a:stretch>
            <a:fillRect/>
          </a:stretch>
        </p:blipFill>
        <p:spPr>
          <a:xfrm flipH="1">
            <a:off x="10146043" y="472302"/>
            <a:ext cx="1849546" cy="5005633"/>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p:txBody>
          <a:bodyPr/>
          <a:lstStyle/>
          <a:p>
            <a:r>
              <a:rPr lang="nb-NO"/>
              <a:t>Klikk for å redigere tittelstil</a:t>
            </a:r>
          </a:p>
        </p:txBody>
      </p:sp>
      <p:sp>
        <p:nvSpPr>
          <p:cNvPr id="5" name="Plassholder for tekst 2">
            <a:extLst>
              <a:ext uri="{FF2B5EF4-FFF2-40B4-BE49-F238E27FC236}">
                <a16:creationId xmlns:a16="http://schemas.microsoft.com/office/drawing/2014/main" id="{F9BCAB48-F424-6D4B-AA19-81B8F95C9801}"/>
              </a:ext>
            </a:extLst>
          </p:cNvPr>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114358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7" name="Tittel 1">
            <a:extLst>
              <a:ext uri="{FF2B5EF4-FFF2-40B4-BE49-F238E27FC236}">
                <a16:creationId xmlns:a16="http://schemas.microsoft.com/office/drawing/2014/main" id="{255CCC1D-290E-D24F-8E8C-DCD80863DF85}"/>
              </a:ext>
            </a:extLst>
          </p:cNvPr>
          <p:cNvSpPr>
            <a:spLocks noGrp="1"/>
          </p:cNvSpPr>
          <p:nvPr>
            <p:ph type="title"/>
          </p:nvPr>
        </p:nvSpPr>
        <p:spPr>
          <a:xfrm>
            <a:off x="3617842" y="543509"/>
            <a:ext cx="7981120" cy="1500320"/>
          </a:xfrm>
        </p:spPr>
        <p:txBody>
          <a:bodyPr anchor="b">
            <a:normAutofit/>
          </a:bodyPr>
          <a:lstStyle>
            <a:lvl1pPr>
              <a:defRPr sz="3000"/>
            </a:lvl1pPr>
          </a:lstStyle>
          <a:p>
            <a:r>
              <a:rPr lang="nb-NO" dirty="0"/>
              <a:t>Klikk for å redigere tittelstil</a:t>
            </a:r>
          </a:p>
        </p:txBody>
      </p:sp>
      <p:pic>
        <p:nvPicPr>
          <p:cNvPr id="8" name="Bilde 7" descr="Et bilde som inneholder skjerm, rom, gruppe, paraply&#10;&#10;Automatisk generert beskrivelse">
            <a:extLst>
              <a:ext uri="{FF2B5EF4-FFF2-40B4-BE49-F238E27FC236}">
                <a16:creationId xmlns:a16="http://schemas.microsoft.com/office/drawing/2014/main" id="{A918FFFA-6865-214E-B419-20498D0BF61D}"/>
              </a:ext>
            </a:extLst>
          </p:cNvPr>
          <p:cNvPicPr>
            <a:picLocks noChangeAspect="1"/>
          </p:cNvPicPr>
          <p:nvPr userDrawn="1"/>
        </p:nvPicPr>
        <p:blipFill>
          <a:blip r:embed="rId2"/>
          <a:stretch>
            <a:fillRect/>
          </a:stretch>
        </p:blipFill>
        <p:spPr>
          <a:xfrm>
            <a:off x="-737632" y="1601068"/>
            <a:ext cx="3581400" cy="4093029"/>
          </a:xfrm>
          <a:prstGeom prst="rect">
            <a:avLst/>
          </a:prstGeom>
        </p:spPr>
      </p:pic>
    </p:spTree>
    <p:extLst>
      <p:ext uri="{BB962C8B-B14F-4D97-AF65-F5344CB8AC3E}">
        <p14:creationId xmlns:p14="http://schemas.microsoft.com/office/powerpoint/2010/main" val="2847431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6" name="Bilde 5" descr="Et bilde som inneholder rom, tegning&#10;&#10;Automatisk generert beskrivelse">
            <a:extLst>
              <a:ext uri="{FF2B5EF4-FFF2-40B4-BE49-F238E27FC236}">
                <a16:creationId xmlns:a16="http://schemas.microsoft.com/office/drawing/2014/main" id="{4C42BA9B-2B14-E842-B21B-46F906F9138E}"/>
              </a:ext>
            </a:extLst>
          </p:cNvPr>
          <p:cNvPicPr>
            <a:picLocks noChangeAspect="1"/>
          </p:cNvPicPr>
          <p:nvPr userDrawn="1"/>
        </p:nvPicPr>
        <p:blipFill>
          <a:blip r:embed="rId4"/>
          <a:stretch>
            <a:fillRect/>
          </a:stretch>
        </p:blipFill>
        <p:spPr>
          <a:xfrm>
            <a:off x="2187909" y="1461052"/>
            <a:ext cx="3992273" cy="5268799"/>
          </a:xfrm>
          <a:prstGeom prst="rect">
            <a:avLst/>
          </a:prstGeom>
        </p:spPr>
      </p:pic>
      <p:pic>
        <p:nvPicPr>
          <p:cNvPr id="8" name="Bilde 7">
            <a:extLst>
              <a:ext uri="{FF2B5EF4-FFF2-40B4-BE49-F238E27FC236}">
                <a16:creationId xmlns:a16="http://schemas.microsoft.com/office/drawing/2014/main" id="{A4E83B01-AFDA-8841-8A62-3107D06D1A8A}"/>
              </a:ext>
            </a:extLst>
          </p:cNvPr>
          <p:cNvPicPr>
            <a:picLocks noChangeAspect="1"/>
          </p:cNvPicPr>
          <p:nvPr userDrawn="1"/>
        </p:nvPicPr>
        <p:blipFill rotWithShape="1">
          <a:blip r:embed="rId5"/>
          <a:srcRect r="40249"/>
          <a:stretch/>
        </p:blipFill>
        <p:spPr>
          <a:xfrm flipH="1">
            <a:off x="-1" y="619496"/>
            <a:ext cx="3324107" cy="6238504"/>
          </a:xfrm>
          <a:prstGeom prst="rect">
            <a:avLst/>
          </a:prstGeom>
        </p:spPr>
      </p:pic>
      <p:pic>
        <p:nvPicPr>
          <p:cNvPr id="10" name="Bilde 9">
            <a:extLst>
              <a:ext uri="{FF2B5EF4-FFF2-40B4-BE49-F238E27FC236}">
                <a16:creationId xmlns:a16="http://schemas.microsoft.com/office/drawing/2014/main" id="{25F255EF-A26F-0243-80E1-672DD4976ADB}"/>
              </a:ext>
            </a:extLst>
          </p:cNvPr>
          <p:cNvPicPr>
            <a:picLocks noChangeAspect="1"/>
          </p:cNvPicPr>
          <p:nvPr userDrawn="1"/>
        </p:nvPicPr>
        <p:blipFill>
          <a:blip r:embed="rId6"/>
          <a:stretch>
            <a:fillRect/>
          </a:stretch>
        </p:blipFill>
        <p:spPr>
          <a:xfrm>
            <a:off x="11277501" y="5882326"/>
            <a:ext cx="657815" cy="762684"/>
          </a:xfrm>
          <a:prstGeom prst="rect">
            <a:avLst/>
          </a:prstGeom>
        </p:spPr>
      </p:pic>
    </p:spTree>
    <p:extLst>
      <p:ext uri="{BB962C8B-B14F-4D97-AF65-F5344CB8AC3E}">
        <p14:creationId xmlns:p14="http://schemas.microsoft.com/office/powerpoint/2010/main" val="4060189657"/>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123268"/>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a:extLst>
              <a:ext uri="{FF2B5EF4-FFF2-40B4-BE49-F238E27FC236}">
                <a16:creationId xmlns:a16="http://schemas.microsoft.com/office/drawing/2014/main" id="{C4244D85-1516-2744-BFBC-4A4E059A222C}"/>
              </a:ext>
            </a:extLst>
          </p:cNvPr>
          <p:cNvPicPr>
            <a:picLocks noChangeAspect="1"/>
          </p:cNvPicPr>
          <p:nvPr userDrawn="1"/>
        </p:nvPicPr>
        <p:blipFill>
          <a:blip r:embed="rId7"/>
          <a:stretch>
            <a:fillRect/>
          </a:stretch>
        </p:blipFill>
        <p:spPr>
          <a:xfrm>
            <a:off x="11277501" y="5882326"/>
            <a:ext cx="657815" cy="762684"/>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2" r:id="rId5"/>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DED296-CFB3-A14F-AE17-9B60E1E8F77A}"/>
              </a:ext>
            </a:extLst>
          </p:cNvPr>
          <p:cNvPicPr>
            <a:picLocks noChangeAspect="1"/>
          </p:cNvPicPr>
          <p:nvPr userDrawn="1"/>
        </p:nvPicPr>
        <p:blipFill>
          <a:blip r:embed="rId9"/>
          <a:stretch>
            <a:fillRect/>
          </a:stretch>
        </p:blipFill>
        <p:spPr>
          <a:xfrm>
            <a:off x="11277501" y="5882326"/>
            <a:ext cx="657815" cy="762684"/>
          </a:xfrm>
          <a:prstGeom prst="rect">
            <a:avLst/>
          </a:prstGeom>
        </p:spPr>
      </p:pic>
    </p:spTree>
    <p:extLst>
      <p:ext uri="{BB962C8B-B14F-4D97-AF65-F5344CB8AC3E}">
        <p14:creationId xmlns:p14="http://schemas.microsoft.com/office/powerpoint/2010/main" val="252731882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77" r:id="rId4"/>
    <p:sldLayoutId id="2147483678" r:id="rId5"/>
    <p:sldLayoutId id="2147483679" r:id="rId6"/>
    <p:sldLayoutId id="2147483690" r:id="rId7"/>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youtube.com/watch?v=rzlQWzkVeWk"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pixabay.com/no/users/Gadini-388416/?utm_source=link-attribution&amp;utm_medium=referral&amp;utm_campaign=image&amp;utm_content=646943" TargetMode="External"/><Relationship Id="rId3" Type="http://schemas.openxmlformats.org/officeDocument/2006/relationships/hyperlink" Target="https://pixabay.com/no/users/DarkWorkX-1664300/?utm_source=link-attribution&amp;utm_medium=referral&amp;utm_campaign=image&amp;utm_content=3204064" TargetMode="External"/><Relationship Id="rId7" Type="http://schemas.openxmlformats.org/officeDocument/2006/relationships/hyperlink" Target="https://pixabay.com/no/?utm_source=link-attribution&amp;utm_medium=referral&amp;utm_campaign=image&amp;utm_content=1748813"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pixabay.com/no/users/Mizter_X94-2533164/?utm_source=link-attribution&amp;utm_medium=referral&amp;utm_campaign=image&amp;utm_content=1748813" TargetMode="External"/><Relationship Id="rId11" Type="http://schemas.openxmlformats.org/officeDocument/2006/relationships/hyperlink" Target="https://pixabay.com/no/?utm_source=link-attribution&amp;utm_medium=referral&amp;utm_campaign=image&amp;utm_content=562154" TargetMode="External"/><Relationship Id="rId5" Type="http://schemas.openxmlformats.org/officeDocument/2006/relationships/hyperlink" Target="https://pixabay.com/no/?utm_source=link-attribution&amp;utm_medium=referral&amp;utm_campaign=image&amp;utm_content=1419954" TargetMode="External"/><Relationship Id="rId10" Type="http://schemas.openxmlformats.org/officeDocument/2006/relationships/hyperlink" Target="https://pixabay.com/no/users/dgchpy0-630113/?utm_source=link-attribution&amp;utm_medium=referral&amp;utm_campaign=image&amp;utm_content=562154" TargetMode="External"/><Relationship Id="rId4" Type="http://schemas.openxmlformats.org/officeDocument/2006/relationships/hyperlink" Target="https://pixabay.com/no/?utm_source=link-attribution&amp;utm_medium=referral&amp;utm_campaign=image&amp;utm_content=3204064" TargetMode="External"/><Relationship Id="rId9" Type="http://schemas.openxmlformats.org/officeDocument/2006/relationships/hyperlink" Target="https://pixabay.com/no/?utm_source=link-attribution&amp;utm_medium=referral&amp;utm_campaign=image&amp;utm_content=64694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forandringsfabrikken.no/norge-gar-glipp-a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F1D6C-452C-5F4C-9BC4-A330BA9D9222}"/>
              </a:ext>
            </a:extLst>
          </p:cNvPr>
          <p:cNvSpPr>
            <a:spLocks noGrp="1"/>
          </p:cNvSpPr>
          <p:nvPr>
            <p:ph type="title"/>
          </p:nvPr>
        </p:nvSpPr>
        <p:spPr>
          <a:xfrm>
            <a:off x="6877877" y="1570383"/>
            <a:ext cx="4859783" cy="2494232"/>
          </a:xfrm>
        </p:spPr>
        <p:txBody>
          <a:bodyPr/>
          <a:lstStyle/>
          <a:p>
            <a:r>
              <a:rPr lang="nb-NO" dirty="0"/>
              <a:t>Press og selvfølelse</a:t>
            </a:r>
          </a:p>
        </p:txBody>
      </p:sp>
      <p:sp>
        <p:nvSpPr>
          <p:cNvPr id="3" name="Undertittel 2"/>
          <p:cNvSpPr txBox="1">
            <a:spLocks/>
          </p:cNvSpPr>
          <p:nvPr/>
        </p:nvSpPr>
        <p:spPr>
          <a:xfrm>
            <a:off x="6877877" y="4064615"/>
            <a:ext cx="3983593" cy="1459793"/>
          </a:xfrm>
          <a:prstGeom prst="rect">
            <a:avLst/>
          </a:prstGeom>
        </p:spPr>
        <p:txBody>
          <a:bodyPr vert="horz" lIns="71323" tIns="35662" rIns="71323" bIns="35662" rtlCol="0" anchor="b">
            <a:noAutofit/>
          </a:bodyPr>
          <a:lstStyle/>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a:ln>
                  <a:noFill/>
                </a:ln>
                <a:effectLst/>
                <a:uLnTx/>
                <a:uFillTx/>
                <a:latin typeface="+mn-lt"/>
                <a:ea typeface="+mn-ea"/>
                <a:cs typeface="+mn-cs"/>
              </a:rPr>
              <a:t>Å SKAPE GOD HELSE</a:t>
            </a:r>
          </a:p>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a:ln>
                  <a:noFill/>
                </a:ln>
                <a:effectLst/>
                <a:uLnTx/>
                <a:uFillTx/>
                <a:latin typeface="+mn-lt"/>
                <a:ea typeface="+mn-ea"/>
                <a:cs typeface="+mn-cs"/>
              </a:rPr>
              <a:t>FOR SEG SELV OG ANDRE</a:t>
            </a:r>
          </a:p>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a:ln>
                  <a:noFill/>
                </a:ln>
                <a:effectLst/>
                <a:uLnTx/>
                <a:uFillTx/>
                <a:latin typeface="+mn-lt"/>
                <a:ea typeface="+mn-ea"/>
                <a:cs typeface="+mn-cs"/>
              </a:rPr>
              <a:t>ROBUST UNGDOM</a:t>
            </a:r>
          </a:p>
          <a:p>
            <a:pPr marL="0" marR="0" lvl="0" indent="0" algn="l" defTabSz="713232" rtl="0" eaLnBrk="1" fontAlgn="auto" latinLnBrk="0" hangingPunct="1">
              <a:lnSpc>
                <a:spcPct val="90000"/>
              </a:lnSpc>
              <a:spcBef>
                <a:spcPts val="780"/>
              </a:spcBef>
              <a:spcAft>
                <a:spcPts val="0"/>
              </a:spcAft>
              <a:buClrTx/>
              <a:buSzTx/>
              <a:buFont typeface="Arial"/>
              <a:buNone/>
              <a:tabLst/>
              <a:defRPr/>
            </a:pPr>
            <a:endParaRPr lang="nb-NO" sz="2000" dirty="0"/>
          </a:p>
          <a:p>
            <a:pPr marL="0" marR="0" lvl="0" indent="0" algn="l" defTabSz="713232" rtl="0" eaLnBrk="1" fontAlgn="auto" latinLnBrk="0" hangingPunct="1">
              <a:lnSpc>
                <a:spcPct val="90000"/>
              </a:lnSpc>
              <a:spcBef>
                <a:spcPts val="780"/>
              </a:spcBef>
              <a:spcAft>
                <a:spcPts val="0"/>
              </a:spcAft>
              <a:buClrTx/>
              <a:buSzTx/>
              <a:buFont typeface="Arial"/>
              <a:buNone/>
              <a:tabLst/>
              <a:defRPr/>
            </a:pPr>
            <a:r>
              <a:rPr kumimoji="0" lang="nb-NO" sz="2000" b="0" i="0" u="none" strike="noStrike" kern="1200" cap="none" spc="0" normalizeH="0" baseline="0" noProof="0" dirty="0">
                <a:ln>
                  <a:noFill/>
                </a:ln>
                <a:effectLst/>
                <a:uLnTx/>
                <a:uFillTx/>
                <a:latin typeface="+mn-lt"/>
                <a:ea typeface="+mn-ea"/>
                <a:cs typeface="+mn-cs"/>
              </a:rPr>
              <a:t>Revidert 2025 </a:t>
            </a:r>
          </a:p>
        </p:txBody>
      </p:sp>
    </p:spTree>
    <p:extLst>
      <p:ext uri="{BB962C8B-B14F-4D97-AF65-F5344CB8AC3E}">
        <p14:creationId xmlns:p14="http://schemas.microsoft.com/office/powerpoint/2010/main" val="131993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17592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t="4359" b="11387"/>
          <a:stretch/>
        </p:blipFill>
        <p:spPr>
          <a:xfrm>
            <a:off x="3639873" y="-44532"/>
            <a:ext cx="12191980" cy="6856718"/>
          </a:xfrm>
          <a:prstGeom prst="rect">
            <a:avLst/>
          </a:prstGeom>
        </p:spPr>
      </p:pic>
      <p:sp>
        <p:nvSpPr>
          <p:cNvPr id="5" name="Bildeforklaring formet som en ellipse 4"/>
          <p:cNvSpPr>
            <a:spLocks noChangeArrowheads="1"/>
          </p:cNvSpPr>
          <p:nvPr/>
        </p:nvSpPr>
        <p:spPr bwMode="auto">
          <a:xfrm flipH="1">
            <a:off x="5787794" y="4196516"/>
            <a:ext cx="3482236" cy="690667"/>
          </a:xfrm>
          <a:prstGeom prst="wedgeEllipseCallout">
            <a:avLst>
              <a:gd name="adj1" fmla="val -58504"/>
              <a:gd name="adj2" fmla="val -273018"/>
            </a:avLst>
          </a:prstGeom>
          <a:solidFill>
            <a:srgbClr val="008000"/>
          </a:solidFill>
          <a:ln w="9525">
            <a:noFill/>
            <a:miter lim="800000"/>
            <a:headEnd/>
            <a:tailEnd/>
          </a:ln>
        </p:spPr>
        <p:txBody>
          <a:bodyPr wrap="square" lIns="59692" tIns="29846" rIns="59692" bIns="29846" anchor="ctr">
            <a:prstTxWarp prst="textNoShape">
              <a:avLst/>
            </a:prstTxWarp>
            <a:spAutoFit/>
          </a:bodyPr>
          <a:lstStyle/>
          <a:p>
            <a:pPr algn="ctr">
              <a:spcBef>
                <a:spcPct val="50000"/>
              </a:spcBef>
            </a:pPr>
            <a:r>
              <a:rPr lang="nb-NO" sz="2800" b="1" dirty="0">
                <a:solidFill>
                  <a:srgbClr val="000000"/>
                </a:solidFill>
              </a:rPr>
              <a:t>Jeg prøver!</a:t>
            </a:r>
          </a:p>
        </p:txBody>
      </p:sp>
      <p:sp>
        <p:nvSpPr>
          <p:cNvPr id="6" name="Bildeforklaring formet som en ellipse 5"/>
          <p:cNvSpPr>
            <a:spLocks noChangeArrowheads="1"/>
          </p:cNvSpPr>
          <p:nvPr/>
        </p:nvSpPr>
        <p:spPr bwMode="auto">
          <a:xfrm>
            <a:off x="5758722" y="1750362"/>
            <a:ext cx="2598076" cy="1902485"/>
          </a:xfrm>
          <a:prstGeom prst="wedgeEllipseCallout">
            <a:avLst>
              <a:gd name="adj1" fmla="val 100663"/>
              <a:gd name="adj2" fmla="val -35602"/>
            </a:avLst>
          </a:prstGeom>
          <a:solidFill>
            <a:srgbClr val="008000"/>
          </a:solidFill>
          <a:ln w="9525">
            <a:noFill/>
            <a:miter lim="800000"/>
            <a:headEnd/>
            <a:tailEnd/>
          </a:ln>
        </p:spPr>
        <p:txBody>
          <a:bodyPr wrap="square" lIns="59692" tIns="29846" rIns="59692" bIns="29846" anchor="ctr">
            <a:prstTxWarp prst="textNoShape">
              <a:avLst/>
            </a:prstTxWarp>
            <a:spAutoFit/>
          </a:bodyPr>
          <a:lstStyle/>
          <a:p>
            <a:pPr algn="ctr">
              <a:spcBef>
                <a:spcPct val="50000"/>
              </a:spcBef>
            </a:pPr>
            <a:r>
              <a:rPr lang="nb-NO" sz="2800" b="1" dirty="0">
                <a:solidFill>
                  <a:srgbClr val="000000"/>
                </a:solidFill>
              </a:rPr>
              <a:t>Jeg får jo til ganske mye</a:t>
            </a:r>
          </a:p>
        </p:txBody>
      </p:sp>
      <p:sp>
        <p:nvSpPr>
          <p:cNvPr id="7" name="Bildeforklaring formet som en ellipse 6"/>
          <p:cNvSpPr>
            <a:spLocks noChangeArrowheads="1"/>
          </p:cNvSpPr>
          <p:nvPr/>
        </p:nvSpPr>
        <p:spPr bwMode="auto">
          <a:xfrm flipH="1">
            <a:off x="7215000" y="5340876"/>
            <a:ext cx="4110060" cy="1296576"/>
          </a:xfrm>
          <a:prstGeom prst="wedgeEllipseCallout">
            <a:avLst>
              <a:gd name="adj1" fmla="val -31195"/>
              <a:gd name="adj2" fmla="val -192546"/>
            </a:avLst>
          </a:prstGeom>
          <a:solidFill>
            <a:srgbClr val="008000"/>
          </a:solidFill>
          <a:ln w="9525">
            <a:noFill/>
            <a:miter lim="800000"/>
            <a:headEnd/>
            <a:tailEnd/>
          </a:ln>
        </p:spPr>
        <p:txBody>
          <a:bodyPr wrap="square" lIns="59692" tIns="29846" rIns="59692" bIns="29846" anchor="ctr">
            <a:prstTxWarp prst="textNoShape">
              <a:avLst/>
            </a:prstTxWarp>
            <a:spAutoFit/>
          </a:bodyPr>
          <a:lstStyle/>
          <a:p>
            <a:pPr algn="ctr">
              <a:spcBef>
                <a:spcPct val="50000"/>
              </a:spcBef>
            </a:pPr>
            <a:r>
              <a:rPr lang="nb-NO" sz="2800" b="1" dirty="0">
                <a:solidFill>
                  <a:srgbClr val="000000"/>
                </a:solidFill>
              </a:rPr>
              <a:t>Jeg gjør så godt jeg kan</a:t>
            </a:r>
          </a:p>
        </p:txBody>
      </p:sp>
      <p:sp>
        <p:nvSpPr>
          <p:cNvPr id="8" name="Bildeforklaring formet som en ellipse 7"/>
          <p:cNvSpPr>
            <a:spLocks noChangeArrowheads="1"/>
          </p:cNvSpPr>
          <p:nvPr/>
        </p:nvSpPr>
        <p:spPr bwMode="auto">
          <a:xfrm>
            <a:off x="6096000" y="318781"/>
            <a:ext cx="3270767" cy="1296576"/>
          </a:xfrm>
          <a:prstGeom prst="wedgeEllipseCallout">
            <a:avLst>
              <a:gd name="adj1" fmla="val 75675"/>
              <a:gd name="adj2" fmla="val 32551"/>
            </a:avLst>
          </a:prstGeom>
          <a:solidFill>
            <a:srgbClr val="008000"/>
          </a:solidFill>
          <a:ln w="9525">
            <a:noFill/>
            <a:miter lim="800000"/>
            <a:headEnd/>
            <a:tailEnd/>
          </a:ln>
        </p:spPr>
        <p:txBody>
          <a:bodyPr wrap="square" lIns="59692" tIns="29846" rIns="59692" bIns="29846" anchor="ctr">
            <a:prstTxWarp prst="textNoShape">
              <a:avLst/>
            </a:prstTxWarp>
            <a:spAutoFit/>
          </a:bodyPr>
          <a:lstStyle/>
          <a:p>
            <a:pPr algn="ctr">
              <a:spcBef>
                <a:spcPct val="50000"/>
              </a:spcBef>
            </a:pPr>
            <a:r>
              <a:rPr lang="nb-NO" sz="2800" b="1" dirty="0">
                <a:solidFill>
                  <a:srgbClr val="000000"/>
                </a:solidFill>
              </a:rPr>
              <a:t>Jeg er stolt av meg selv</a:t>
            </a:r>
          </a:p>
        </p:txBody>
      </p:sp>
      <p:pic>
        <p:nvPicPr>
          <p:cNvPr id="10" name="Bilde 9">
            <a:extLst>
              <a:ext uri="{FF2B5EF4-FFF2-40B4-BE49-F238E27FC236}">
                <a16:creationId xmlns:a16="http://schemas.microsoft.com/office/drawing/2014/main" id="{916D24CC-6376-F867-5A37-3C0434E86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673" y="0"/>
            <a:ext cx="10279745" cy="6853163"/>
          </a:xfrm>
          <a:prstGeom prst="rect">
            <a:avLst/>
          </a:prstGeom>
        </p:spPr>
      </p:pic>
    </p:spTree>
    <p:extLst>
      <p:ext uri="{BB962C8B-B14F-4D97-AF65-F5344CB8AC3E}">
        <p14:creationId xmlns:p14="http://schemas.microsoft.com/office/powerpoint/2010/main" val="246035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25" y="0"/>
            <a:ext cx="12215125" cy="8626933"/>
          </a:xfrm>
        </p:spPr>
      </p:pic>
      <p:sp>
        <p:nvSpPr>
          <p:cNvPr id="5" name="TekstSylinder 4"/>
          <p:cNvSpPr txBox="1"/>
          <p:nvPr/>
        </p:nvSpPr>
        <p:spPr>
          <a:xfrm>
            <a:off x="2921330" y="6222670"/>
            <a:ext cx="184731" cy="369332"/>
          </a:xfrm>
          <a:prstGeom prst="rect">
            <a:avLst/>
          </a:prstGeom>
          <a:noFill/>
        </p:spPr>
        <p:txBody>
          <a:bodyPr wrap="none" rtlCol="0">
            <a:spAutoFit/>
          </a:bodyPr>
          <a:lstStyle/>
          <a:p>
            <a:endParaRPr lang="nb-NO" dirty="0"/>
          </a:p>
        </p:txBody>
      </p:sp>
    </p:spTree>
    <p:extLst>
      <p:ext uri="{BB962C8B-B14F-4D97-AF65-F5344CB8AC3E}">
        <p14:creationId xmlns:p14="http://schemas.microsoft.com/office/powerpoint/2010/main" val="595152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E89FE-AB51-BD4B-A525-9D721A0EC598}"/>
              </a:ext>
            </a:extLst>
          </p:cNvPr>
          <p:cNvSpPr>
            <a:spLocks noGrp="1"/>
          </p:cNvSpPr>
          <p:nvPr>
            <p:ph type="title"/>
          </p:nvPr>
        </p:nvSpPr>
        <p:spPr/>
        <p:txBody>
          <a:bodyPr/>
          <a:lstStyle/>
          <a:p>
            <a:pPr algn="ctr"/>
            <a:r>
              <a:rPr lang="nb-NO" dirty="0"/>
              <a:t>Retten til et trygt og godt skolemiljø</a:t>
            </a:r>
          </a:p>
        </p:txBody>
      </p:sp>
      <p:pic>
        <p:nvPicPr>
          <p:cNvPr id="7" name="Plassholder for innhold 6" descr="Et bilde som inneholder tekst, tegnefilm, skjermbilde, Menneskeansikt&#10;&#10;KI-generert innhold kan være feil.">
            <a:extLst>
              <a:ext uri="{FF2B5EF4-FFF2-40B4-BE49-F238E27FC236}">
                <a16:creationId xmlns:a16="http://schemas.microsoft.com/office/drawing/2014/main" id="{35371E23-72DF-4E8F-938A-2641BBDB6819}"/>
              </a:ext>
            </a:extLst>
          </p:cNvPr>
          <p:cNvPicPr>
            <a:picLocks noGrp="1" noChangeAspect="1"/>
          </p:cNvPicPr>
          <p:nvPr>
            <p:ph idx="1"/>
          </p:nvPr>
        </p:nvPicPr>
        <p:blipFill>
          <a:blip r:embed="rId3"/>
          <a:stretch>
            <a:fillRect/>
          </a:stretch>
        </p:blipFill>
        <p:spPr>
          <a:xfrm>
            <a:off x="2924859" y="1825625"/>
            <a:ext cx="6308944" cy="3900488"/>
          </a:xfrm>
        </p:spPr>
      </p:pic>
      <p:sp>
        <p:nvSpPr>
          <p:cNvPr id="6" name="TekstSylinder 5"/>
          <p:cNvSpPr txBox="1"/>
          <p:nvPr/>
        </p:nvSpPr>
        <p:spPr>
          <a:xfrm>
            <a:off x="3444081" y="5875295"/>
            <a:ext cx="5269199" cy="738664"/>
          </a:xfrm>
          <a:prstGeom prst="rect">
            <a:avLst/>
          </a:prstGeom>
          <a:noFill/>
        </p:spPr>
        <p:txBody>
          <a:bodyPr wrap="none" rtlCol="0">
            <a:spAutoFit/>
          </a:bodyPr>
          <a:lstStyle/>
          <a:p>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https://www.youtube.com/watch?v=rzlQWzkVeWk</a:t>
            </a:r>
            <a:r>
              <a:rPr lang="nb-N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2400" dirty="0"/>
          </a:p>
        </p:txBody>
      </p:sp>
    </p:spTree>
    <p:extLst>
      <p:ext uri="{BB962C8B-B14F-4D97-AF65-F5344CB8AC3E}">
        <p14:creationId xmlns:p14="http://schemas.microsoft.com/office/powerpoint/2010/main" val="331780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955177" y="1034779"/>
            <a:ext cx="4567964" cy="4924425"/>
          </a:xfrm>
          <a:prstGeom prst="rect">
            <a:avLst/>
          </a:prstGeom>
        </p:spPr>
        <p:txBody>
          <a:bodyPr wrap="square">
            <a:spAutoFit/>
          </a:bodyPr>
          <a:lstStyle/>
          <a:p>
            <a:pPr algn="ctr"/>
            <a:r>
              <a:rPr lang="nb-NO" sz="2400" dirty="0"/>
              <a:t>BILDER</a:t>
            </a:r>
          </a:p>
          <a:p>
            <a:pPr algn="ctr"/>
            <a:endParaRPr lang="nb-NO" sz="2400" dirty="0"/>
          </a:p>
          <a:p>
            <a:pPr algn="ctr"/>
            <a:r>
              <a:rPr lang="nb-NO" sz="2000" b="1" dirty="0"/>
              <a:t>Fotograf Jonas Ingstad</a:t>
            </a:r>
          </a:p>
          <a:p>
            <a:pPr algn="ctr"/>
            <a:endParaRPr lang="nb-NO" sz="2000" b="1" dirty="0"/>
          </a:p>
          <a:p>
            <a:pPr algn="ctr"/>
            <a:r>
              <a:rPr lang="nb-NO" sz="2000" b="1" dirty="0"/>
              <a:t>Elevene har gitt </a:t>
            </a:r>
          </a:p>
          <a:p>
            <a:pPr algn="ctr"/>
            <a:r>
              <a:rPr lang="nb-NO" sz="2000" b="1" dirty="0"/>
              <a:t>samtykke til bruk</a:t>
            </a:r>
          </a:p>
          <a:p>
            <a:pPr algn="ctr"/>
            <a:endParaRPr lang="nb-NO" sz="2400" dirty="0"/>
          </a:p>
          <a:p>
            <a:endParaRPr lang="nb-NO" dirty="0"/>
          </a:p>
          <a:p>
            <a:r>
              <a:rPr lang="nb-NO" dirty="0"/>
              <a:t>Tegne: </a:t>
            </a:r>
            <a:r>
              <a:rPr lang="nb-NO" u="sng" dirty="0">
                <a:hlinkClick r:id="rId3"/>
              </a:rPr>
              <a:t>DarkWorkX</a:t>
            </a:r>
            <a:r>
              <a:rPr lang="nb-NO" dirty="0"/>
              <a:t> fra </a:t>
            </a:r>
            <a:r>
              <a:rPr lang="nb-NO" u="sng" dirty="0">
                <a:hlinkClick r:id="rId4"/>
              </a:rPr>
              <a:t>Pixabay</a:t>
            </a:r>
            <a:endParaRPr lang="nb-NO" u="sng" dirty="0"/>
          </a:p>
          <a:p>
            <a:r>
              <a:rPr lang="nb-NO" u="sng" dirty="0"/>
              <a:t>Fotball: </a:t>
            </a:r>
            <a:r>
              <a:rPr lang="nb-NO" u="sng" dirty="0">
                <a:hlinkClick r:id="rId5"/>
              </a:rPr>
              <a:t>Pixabay</a:t>
            </a:r>
            <a:r>
              <a:rPr lang="nb-NO" dirty="0"/>
              <a:t> </a:t>
            </a:r>
          </a:p>
          <a:p>
            <a:r>
              <a:rPr lang="nb-NO" dirty="0"/>
              <a:t>Mor barn: David Veksler – </a:t>
            </a:r>
            <a:r>
              <a:rPr lang="nb-NO" dirty="0" err="1"/>
              <a:t>Unsplash</a:t>
            </a:r>
            <a:endParaRPr lang="nb-NO" dirty="0"/>
          </a:p>
          <a:p>
            <a:r>
              <a:rPr lang="nb-NO" dirty="0"/>
              <a:t>Utestenging: </a:t>
            </a:r>
            <a:r>
              <a:rPr lang="nb-NO" dirty="0" err="1"/>
              <a:t>forskning.no</a:t>
            </a:r>
            <a:endParaRPr lang="nb-NO" dirty="0"/>
          </a:p>
          <a:p>
            <a:r>
              <a:rPr lang="nb-NO" dirty="0"/>
              <a:t>Like: </a:t>
            </a:r>
            <a:r>
              <a:rPr lang="nb-NO" u="sng" dirty="0">
                <a:hlinkClick r:id="rId6"/>
              </a:rPr>
              <a:t>Mizter_X94</a:t>
            </a:r>
            <a:r>
              <a:rPr lang="nb-NO" dirty="0"/>
              <a:t> fra </a:t>
            </a:r>
            <a:r>
              <a:rPr lang="nb-NO" u="sng" dirty="0">
                <a:hlinkClick r:id="rId7"/>
              </a:rPr>
              <a:t>Pixabay</a:t>
            </a:r>
            <a:r>
              <a:rPr lang="nb-NO" dirty="0"/>
              <a:t> </a:t>
            </a:r>
          </a:p>
          <a:p>
            <a:r>
              <a:rPr lang="nb-NO" dirty="0"/>
              <a:t>Medaljer: </a:t>
            </a:r>
            <a:r>
              <a:rPr lang="nb-NO" u="sng" dirty="0">
                <a:hlinkClick r:id="rId8"/>
              </a:rPr>
              <a:t>Adriano Gadini</a:t>
            </a:r>
            <a:r>
              <a:rPr lang="nb-NO" dirty="0"/>
              <a:t> fra </a:t>
            </a:r>
            <a:r>
              <a:rPr lang="nb-NO" u="sng" dirty="0">
                <a:hlinkClick r:id="rId9"/>
              </a:rPr>
              <a:t>Pixabay</a:t>
            </a:r>
            <a:r>
              <a:rPr lang="nb-NO" dirty="0"/>
              <a:t> </a:t>
            </a:r>
          </a:p>
          <a:p>
            <a:r>
              <a:rPr lang="nb-NO" dirty="0"/>
              <a:t>Gjøre alt: </a:t>
            </a:r>
            <a:r>
              <a:rPr lang="nb-NO" u="sng" dirty="0">
                <a:hlinkClick r:id="rId10"/>
              </a:rPr>
              <a:t>dgchpy0</a:t>
            </a:r>
            <a:r>
              <a:rPr lang="nb-NO" dirty="0"/>
              <a:t> fra </a:t>
            </a:r>
            <a:r>
              <a:rPr lang="nb-NO" u="sng" dirty="0">
                <a:hlinkClick r:id="rId11"/>
              </a:rPr>
              <a:t>Pixabay</a:t>
            </a:r>
            <a:endParaRPr lang="nb-NO" dirty="0"/>
          </a:p>
          <a:p>
            <a:r>
              <a:rPr lang="nb-NO" dirty="0"/>
              <a:t>  </a:t>
            </a:r>
          </a:p>
        </p:txBody>
      </p:sp>
    </p:spTree>
    <p:extLst>
      <p:ext uri="{BB962C8B-B14F-4D97-AF65-F5344CB8AC3E}">
        <p14:creationId xmlns:p14="http://schemas.microsoft.com/office/powerpoint/2010/main" val="91219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dirty="0"/>
          </a:p>
        </p:txBody>
      </p:sp>
      <p:pic>
        <p:nvPicPr>
          <p:cNvPr id="5" name="Plassholder for inn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57" y="0"/>
            <a:ext cx="12192000" cy="8128000"/>
          </a:xfrm>
        </p:spPr>
      </p:pic>
    </p:spTree>
    <p:extLst>
      <p:ext uri="{BB962C8B-B14F-4D97-AF65-F5344CB8AC3E}">
        <p14:creationId xmlns:p14="http://schemas.microsoft.com/office/powerpoint/2010/main" val="1576630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328" y="0"/>
            <a:ext cx="9833726" cy="6858000"/>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511" y="0"/>
            <a:ext cx="11788146" cy="6858000"/>
          </a:xfrm>
          <a:prstGeom prst="rect">
            <a:avLst/>
          </a:prstGeom>
        </p:spPr>
      </p:pic>
      <p:sp>
        <p:nvSpPr>
          <p:cNvPr id="7" name="Plassholder for innhold 6"/>
          <p:cNvSpPr>
            <a:spLocks noGrp="1"/>
          </p:cNvSpPr>
          <p:nvPr>
            <p:ph idx="1"/>
          </p:nvPr>
        </p:nvSpPr>
        <p:spPr>
          <a:xfrm>
            <a:off x="427510" y="1279361"/>
            <a:ext cx="10993584" cy="3899766"/>
          </a:xfrm>
        </p:spPr>
        <p:txBody>
          <a:bodyPr/>
          <a:lstStyle/>
          <a:p>
            <a:endParaRPr lang="nb-NO" dirty="0"/>
          </a:p>
        </p:txBody>
      </p:sp>
    </p:spTree>
    <p:extLst>
      <p:ext uri="{BB962C8B-B14F-4D97-AF65-F5344CB8AC3E}">
        <p14:creationId xmlns:p14="http://schemas.microsoft.com/office/powerpoint/2010/main" val="1749777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E89FE-AB51-BD4B-A525-9D721A0EC598}"/>
              </a:ext>
            </a:extLst>
          </p:cNvPr>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2381" y="128376"/>
            <a:ext cx="7956790" cy="6729624"/>
          </a:xfrm>
        </p:spPr>
      </p:pic>
    </p:spTree>
    <p:extLst>
      <p:ext uri="{BB962C8B-B14F-4D97-AF65-F5344CB8AC3E}">
        <p14:creationId xmlns:p14="http://schemas.microsoft.com/office/powerpoint/2010/main" val="3317807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rotWithShape="1">
          <a:blip r:embed="rId3">
            <a:extLst>
              <a:ext uri="{28A0092B-C50C-407E-A947-70E740481C1C}">
                <a14:useLocalDpi xmlns:a14="http://schemas.microsoft.com/office/drawing/2010/main" val="0"/>
              </a:ext>
            </a:extLst>
          </a:blip>
          <a:srcRect b="19355"/>
          <a:stretch/>
        </p:blipFill>
        <p:spPr>
          <a:xfrm>
            <a:off x="0" y="1"/>
            <a:ext cx="12191999" cy="6858000"/>
          </a:xfrm>
          <a:prstGeom prst="rect">
            <a:avLst/>
          </a:prstGeom>
        </p:spPr>
      </p:pic>
    </p:spTree>
    <p:extLst>
      <p:ext uri="{BB962C8B-B14F-4D97-AF65-F5344CB8AC3E}">
        <p14:creationId xmlns:p14="http://schemas.microsoft.com/office/powerpoint/2010/main" val="1951472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1500" y="-96253"/>
            <a:ext cx="12933814" cy="7275272"/>
          </a:xfrm>
        </p:spPr>
      </p:pic>
    </p:spTree>
    <p:extLst>
      <p:ext uri="{BB962C8B-B14F-4D97-AF65-F5344CB8AC3E}">
        <p14:creationId xmlns:p14="http://schemas.microsoft.com/office/powerpoint/2010/main" val="44026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384205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a:t>Se film: «Norge går glipp av»</a:t>
            </a:r>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4835" y="1478756"/>
            <a:ext cx="6887691" cy="3900488"/>
          </a:xfrm>
        </p:spPr>
      </p:pic>
      <p:sp>
        <p:nvSpPr>
          <p:cNvPr id="3" name="TekstSylinder 2">
            <a:extLst>
              <a:ext uri="{FF2B5EF4-FFF2-40B4-BE49-F238E27FC236}">
                <a16:creationId xmlns:a16="http://schemas.microsoft.com/office/drawing/2014/main" id="{4A08C4FA-F290-A984-5D1F-3BA947ABC45F}"/>
              </a:ext>
            </a:extLst>
          </p:cNvPr>
          <p:cNvSpPr txBox="1"/>
          <p:nvPr/>
        </p:nvSpPr>
        <p:spPr>
          <a:xfrm>
            <a:off x="3261128" y="5623260"/>
            <a:ext cx="6019597" cy="369332"/>
          </a:xfrm>
          <a:prstGeom prst="rect">
            <a:avLst/>
          </a:prstGeom>
          <a:noFill/>
        </p:spPr>
        <p:txBody>
          <a:bodyPr wrap="none" rtlCol="0">
            <a:spAutoFit/>
          </a:bodyPr>
          <a:lstStyle/>
          <a:p>
            <a:r>
              <a:rPr lang="nb-NO" dirty="0">
                <a:hlinkClick r:id="rId4"/>
              </a:rPr>
              <a:t>https://forandringsfabrikken.no/norge-gar-glipp-av/</a:t>
            </a:r>
            <a:r>
              <a:rPr lang="nb-NO" dirty="0"/>
              <a:t> </a:t>
            </a:r>
          </a:p>
        </p:txBody>
      </p:sp>
    </p:spTree>
    <p:extLst>
      <p:ext uri="{BB962C8B-B14F-4D97-AF65-F5344CB8AC3E}">
        <p14:creationId xmlns:p14="http://schemas.microsoft.com/office/powerpoint/2010/main" val="56174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Tree>
    <p:extLst>
      <p:ext uri="{BB962C8B-B14F-4D97-AF65-F5344CB8AC3E}">
        <p14:creationId xmlns:p14="http://schemas.microsoft.com/office/powerpoint/2010/main" val="3533980585"/>
      </p:ext>
    </p:extLst>
  </p:cSld>
  <p:clrMapOvr>
    <a:masterClrMapping/>
  </p:clrMapOvr>
</p:sld>
</file>

<file path=ppt/theme/theme1.xml><?xml version="1.0" encoding="utf-8"?>
<a:theme xmlns:a="http://schemas.openxmlformats.org/drawingml/2006/main" name="4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tema">
  <a:themeElements>
    <a:clrScheme name="Robust Ungdom">
      <a:dk1>
        <a:srgbClr val="0F4881"/>
      </a:dk1>
      <a:lt1>
        <a:srgbClr val="FFFFFF"/>
      </a:lt1>
      <a:dk2>
        <a:srgbClr val="0E4880"/>
      </a:dk2>
      <a:lt2>
        <a:srgbClr val="E1E7EC"/>
      </a:lt2>
      <a:accent1>
        <a:srgbClr val="0E4880"/>
      </a:accent1>
      <a:accent2>
        <a:srgbClr val="E1E6EC"/>
      </a:accent2>
      <a:accent3>
        <a:srgbClr val="58360C"/>
      </a:accent3>
      <a:accent4>
        <a:srgbClr val="99AA41"/>
      </a:accent4>
      <a:accent5>
        <a:srgbClr val="E89C1A"/>
      </a:accent5>
      <a:accent6>
        <a:srgbClr val="A4B3C1"/>
      </a:accent6>
      <a:hlink>
        <a:srgbClr val="3573A8"/>
      </a:hlink>
      <a:folHlink>
        <a:srgbClr val="8ACBF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8127</TotalTime>
  <Words>1260</Words>
  <Application>Microsoft Macintosh PowerPoint</Application>
  <PresentationFormat>Widescreen</PresentationFormat>
  <Paragraphs>87</Paragraphs>
  <Slides>14</Slides>
  <Notes>14</Notes>
  <HiddenSlides>0</HiddenSlides>
  <MMClips>0</MMClips>
  <ScaleCrop>false</ScaleCrop>
  <HeadingPairs>
    <vt:vector size="6" baseType="variant">
      <vt:variant>
        <vt:lpstr>Brukte skrifter</vt:lpstr>
      </vt:variant>
      <vt:variant>
        <vt:i4>4</vt:i4>
      </vt:variant>
      <vt:variant>
        <vt:lpstr>Tema</vt:lpstr>
      </vt:variant>
      <vt:variant>
        <vt:i4>4</vt:i4>
      </vt:variant>
      <vt:variant>
        <vt:lpstr>Lysbildetitler</vt:lpstr>
      </vt:variant>
      <vt:variant>
        <vt:i4>14</vt:i4>
      </vt:variant>
    </vt:vector>
  </HeadingPairs>
  <TitlesOfParts>
    <vt:vector size="22" baseType="lpstr">
      <vt:lpstr>Arial</vt:lpstr>
      <vt:lpstr>Calibri</vt:lpstr>
      <vt:lpstr>Georgia</vt:lpstr>
      <vt:lpstr>Helvetica Neue</vt:lpstr>
      <vt:lpstr>4_Office-tema</vt:lpstr>
      <vt:lpstr>5_Office-tema</vt:lpstr>
      <vt:lpstr>3_Office-tema</vt:lpstr>
      <vt:lpstr>6_Office-tema</vt:lpstr>
      <vt:lpstr>Press og selvfølelse</vt:lpstr>
      <vt:lpstr>PowerPoint-presentasjon</vt:lpstr>
      <vt:lpstr>PowerPoint-presentasjon</vt:lpstr>
      <vt:lpstr>PowerPoint-presentasjon</vt:lpstr>
      <vt:lpstr>PowerPoint-presentasjon</vt:lpstr>
      <vt:lpstr>PowerPoint-presentasjon</vt:lpstr>
      <vt:lpstr>PowerPoint-presentasjon</vt:lpstr>
      <vt:lpstr>Se film: «Norge går glipp av»</vt:lpstr>
      <vt:lpstr>PowerPoint-presentasjon</vt:lpstr>
      <vt:lpstr>PowerPoint-presentasjon</vt:lpstr>
      <vt:lpstr>PowerPoint-presentasjon</vt:lpstr>
      <vt:lpstr>PowerPoint-presentasjon</vt:lpstr>
      <vt:lpstr>Retten til et trygt og godt skolemiljø</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Guro M. Dalsegg</dc:creator>
  <cp:lastModifiedBy>Audun Sivertsen</cp:lastModifiedBy>
  <cp:revision>74</cp:revision>
  <dcterms:created xsi:type="dcterms:W3CDTF">2020-05-28T11:18:43Z</dcterms:created>
  <dcterms:modified xsi:type="dcterms:W3CDTF">2025-07-28T15:43:36Z</dcterms:modified>
</cp:coreProperties>
</file>