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0"/>
  </p:notesMasterIdLst>
  <p:sldIdLst>
    <p:sldId id="261" r:id="rId5"/>
    <p:sldId id="270" r:id="rId6"/>
    <p:sldId id="1332" r:id="rId7"/>
    <p:sldId id="275" r:id="rId8"/>
    <p:sldId id="266" r:id="rId9"/>
    <p:sldId id="281" r:id="rId10"/>
    <p:sldId id="265" r:id="rId11"/>
    <p:sldId id="274" r:id="rId12"/>
    <p:sldId id="282" r:id="rId13"/>
    <p:sldId id="276" r:id="rId14"/>
    <p:sldId id="277" r:id="rId15"/>
    <p:sldId id="278" r:id="rId16"/>
    <p:sldId id="280" r:id="rId17"/>
    <p:sldId id="283" r:id="rId18"/>
    <p:sldId id="269"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9" autoAdjust="0"/>
    <p:restoredTop sz="92680"/>
  </p:normalViewPr>
  <p:slideViewPr>
    <p:cSldViewPr snapToGrid="0" snapToObjects="1">
      <p:cViewPr varScale="1">
        <p:scale>
          <a:sx n="116" d="100"/>
          <a:sy n="116" d="100"/>
        </p:scale>
        <p:origin x="216" y="19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bg1">
            <a:lumMod val="95000"/>
          </a:schemeClr>
        </a:solidFill>
      </dgm:spPr>
      <dgm:t>
        <a:bodyPr/>
        <a:lstStyle/>
        <a:p>
          <a:r>
            <a:rPr lang="nb-NO" b="0" i="0" dirty="0"/>
            <a:t>Alle stiller seg på en rekke etter: </a:t>
          </a:r>
        </a:p>
        <a:p>
          <a:r>
            <a:rPr lang="nb-NO" b="1" i="0" dirty="0"/>
            <a:t>Fornavn i alfabetisk rekkefølge</a:t>
          </a:r>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dgm:t>
        <a:bodyPr/>
        <a:lstStyle/>
        <a:p>
          <a:endParaRPr lang="en-US"/>
        </a:p>
      </dgm:t>
    </dgm:pt>
    <dgm:pt modelId="{6038A879-0BCA-4A18-BC14-6D1269E391AE}">
      <dgm:prSet/>
      <dgm:spPr>
        <a:solidFill>
          <a:schemeClr val="bg1">
            <a:lumMod val="95000"/>
          </a:schemeClr>
        </a:solidFill>
      </dgm:spPr>
      <dgm:t>
        <a:bodyPr/>
        <a:lstStyle/>
        <a:p>
          <a:r>
            <a:rPr lang="nb-NO" b="1" dirty="0"/>
            <a:t>Gruppeinndeling:</a:t>
          </a:r>
          <a:r>
            <a:rPr lang="nb-NO" dirty="0"/>
            <a:t> Lag grupper på 4 og 4 som skal sitte sammen i klasserommet</a:t>
          </a:r>
          <a:endParaRPr lang="en-US" dirty="0"/>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AEE86208-B725-AA42-8791-DE98F89739F6}" type="presOf" srcId="{36FE66CB-27D2-47B3-8A8D-4F4DCE18F9FC}" destId="{6F45F2D9-E0BD-EC4D-B162-3153603DB088}" srcOrd="0" destOrd="0" presId="urn:microsoft.com/office/officeart/2016/7/layout/RepeatingBendingProcessNew"/>
    <dgm:cxn modelId="{887AA80E-7E62-1945-BCE4-7CC3171418EF}" type="presOf" srcId="{8CC54F98-7BAE-4754-87A2-B1085656FF5C}" destId="{65992195-1CB0-7047-92EB-D75694E007D5}" srcOrd="0" destOrd="0" presId="urn:microsoft.com/office/officeart/2016/7/layout/RepeatingBendingProcessNew"/>
    <dgm:cxn modelId="{E6222C6D-9EFA-8543-864B-FEA61B22363E}" type="presOf" srcId="{6038A879-0BCA-4A18-BC14-6D1269E391AE}" destId="{D46B6FC9-8D28-E048-B4DC-69A842DF7C03}" srcOrd="0" destOrd="0" presId="urn:microsoft.com/office/officeart/2016/7/layout/RepeatingBendingProcessNew"/>
    <dgm:cxn modelId="{17A4E88B-73F0-9F4D-845D-4AE254BE4381}" type="presOf" srcId="{8CC54F98-7BAE-4754-87A2-B1085656FF5C}" destId="{AA5C4306-DFB2-A94E-AFF4-116C017EBDFC}" srcOrd="1" destOrd="0" presId="urn:microsoft.com/office/officeart/2016/7/layout/RepeatingBendingProcessNew"/>
    <dgm:cxn modelId="{5E7E99C7-4EBA-5747-8A23-C908569E996D}" type="presOf" srcId="{6030B2DD-1C9B-47D9-AC0A-CC738D45504D}" destId="{A2257A8A-B7A4-FF4C-9CDD-F74AE5DD1C15}" srcOrd="0"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CC279095-7524-7C45-BD36-5E64AFAAF5B5}" type="presParOf" srcId="{A2257A8A-B7A4-FF4C-9CDD-F74AE5DD1C15}" destId="{6F45F2D9-E0BD-EC4D-B162-3153603DB088}" srcOrd="0" destOrd="0" presId="urn:microsoft.com/office/officeart/2016/7/layout/RepeatingBendingProcessNew"/>
    <dgm:cxn modelId="{71FBB9DE-6A7E-FA48-9DD1-121D4F67E371}" type="presParOf" srcId="{A2257A8A-B7A4-FF4C-9CDD-F74AE5DD1C15}" destId="{65992195-1CB0-7047-92EB-D75694E007D5}" srcOrd="1" destOrd="0" presId="urn:microsoft.com/office/officeart/2016/7/layout/RepeatingBendingProcessNew"/>
    <dgm:cxn modelId="{5E2EEC92-4DB0-1845-97BC-10A8AC2D7755}" type="presParOf" srcId="{65992195-1CB0-7047-92EB-D75694E007D5}" destId="{AA5C4306-DFB2-A94E-AFF4-116C017EBDFC}" srcOrd="0" destOrd="0" presId="urn:microsoft.com/office/officeart/2016/7/layout/RepeatingBendingProcessNew"/>
    <dgm:cxn modelId="{B0C272BA-1A60-DD41-A511-225E8749D819}" type="presParOf" srcId="{A2257A8A-B7A4-FF4C-9CDD-F74AE5DD1C15}" destId="{D46B6FC9-8D28-E048-B4DC-69A842DF7C03}"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333500">
            <a:lnSpc>
              <a:spcPct val="90000"/>
            </a:lnSpc>
            <a:spcBef>
              <a:spcPct val="0"/>
            </a:spcBef>
            <a:spcAft>
              <a:spcPct val="35000"/>
            </a:spcAft>
            <a:buNone/>
          </a:pPr>
          <a:r>
            <a:rPr lang="nb-NO" sz="3000" b="0" i="0" kern="1200" dirty="0"/>
            <a:t>Alle stiller seg på en rekke etter: </a:t>
          </a:r>
        </a:p>
        <a:p>
          <a:pPr marL="0" lvl="0" indent="0" algn="ctr" defTabSz="1333500">
            <a:lnSpc>
              <a:spcPct val="90000"/>
            </a:lnSpc>
            <a:spcBef>
              <a:spcPct val="0"/>
            </a:spcBef>
            <a:spcAft>
              <a:spcPct val="35000"/>
            </a:spcAft>
            <a:buNone/>
          </a:pPr>
          <a:r>
            <a:rPr lang="nb-NO" sz="3000" b="1" i="0" kern="1200" dirty="0"/>
            <a:t>Fornavn i alfabetisk rekkefølge</a:t>
          </a:r>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333500">
            <a:lnSpc>
              <a:spcPct val="90000"/>
            </a:lnSpc>
            <a:spcBef>
              <a:spcPct val="0"/>
            </a:spcBef>
            <a:spcAft>
              <a:spcPct val="35000"/>
            </a:spcAft>
            <a:buNone/>
          </a:pPr>
          <a:r>
            <a:rPr lang="nb-NO" sz="3000" b="1" kern="1200" dirty="0"/>
            <a:t>Gruppeinndeling:</a:t>
          </a:r>
          <a:r>
            <a:rPr lang="nb-NO" sz="3000" kern="1200" dirty="0"/>
            <a:t> Lag grupper på 4 og 4 som skal sitte sammen i klasserommet</a:t>
          </a:r>
          <a:endParaRPr lang="en-US" sz="3000" kern="1200" dirty="0"/>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2998C7-D805-DE4F-B277-1822A17BD96B}" type="datetimeFigureOut">
              <a:rPr lang="nn-NO" smtClean="0"/>
              <a:pPr/>
              <a:t>13.09.2025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968770-FDD7-E748-992A-FB5AAC3272A7}"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a:t>Skjermbildet tatt </a:t>
            </a:r>
            <a:r>
              <a:rPr lang="nn-NO" dirty="0" err="1"/>
              <a:t>fra</a:t>
            </a:r>
            <a:r>
              <a:rPr lang="nn-NO" dirty="0"/>
              <a:t> </a:t>
            </a:r>
            <a:r>
              <a:rPr lang="nn-NO" dirty="0" err="1"/>
              <a:t>NRK.no</a:t>
            </a:r>
            <a:endParaRPr lang="nn-NO" dirty="0"/>
          </a:p>
        </p:txBody>
      </p:sp>
      <p:sp>
        <p:nvSpPr>
          <p:cNvPr id="4" name="Plassholder for lysbildenummer 3"/>
          <p:cNvSpPr>
            <a:spLocks noGrp="1"/>
          </p:cNvSpPr>
          <p:nvPr>
            <p:ph type="sldNum" sz="quarter" idx="10"/>
          </p:nvPr>
        </p:nvSpPr>
        <p:spPr/>
        <p:txBody>
          <a:bodyPr/>
          <a:lstStyle/>
          <a:p>
            <a:fld id="{62968770-FDD7-E748-992A-FB5AAC3272A7}" type="slidenum">
              <a:rPr lang="nn-NO" smtClean="0"/>
              <a:pPr/>
              <a:t>6</a:t>
            </a:fld>
            <a:endParaRPr lang="nn-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a:t>Skjermbildet tatt </a:t>
            </a:r>
            <a:r>
              <a:rPr lang="nn-NO" dirty="0" err="1"/>
              <a:t>fra</a:t>
            </a:r>
            <a:r>
              <a:rPr lang="nn-NO" dirty="0"/>
              <a:t> </a:t>
            </a:r>
            <a:r>
              <a:rPr lang="nn-NO" dirty="0" err="1"/>
              <a:t>NRK.no</a:t>
            </a:r>
            <a:endParaRPr lang="nn-NO" dirty="0"/>
          </a:p>
        </p:txBody>
      </p:sp>
      <p:sp>
        <p:nvSpPr>
          <p:cNvPr id="4" name="Plassholder for lysbildenummer 3"/>
          <p:cNvSpPr>
            <a:spLocks noGrp="1"/>
          </p:cNvSpPr>
          <p:nvPr>
            <p:ph type="sldNum" sz="quarter" idx="10"/>
          </p:nvPr>
        </p:nvSpPr>
        <p:spPr/>
        <p:txBody>
          <a:bodyPr/>
          <a:lstStyle/>
          <a:p>
            <a:fld id="{62968770-FDD7-E748-992A-FB5AAC3272A7}" type="slidenum">
              <a:rPr lang="nn-NO" smtClean="0"/>
              <a:pPr/>
              <a:t>7</a:t>
            </a:fld>
            <a:endParaRPr lang="nn-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a:t>Skjermbildet tatt </a:t>
            </a:r>
            <a:r>
              <a:rPr lang="nn-NO" dirty="0" err="1"/>
              <a:t>fra</a:t>
            </a:r>
            <a:r>
              <a:rPr lang="nn-NO" dirty="0"/>
              <a:t> </a:t>
            </a:r>
            <a:r>
              <a:rPr lang="nn-NO"/>
              <a:t>Youtube.com</a:t>
            </a:r>
            <a:endParaRPr lang="nn-NO" dirty="0"/>
          </a:p>
        </p:txBody>
      </p:sp>
      <p:sp>
        <p:nvSpPr>
          <p:cNvPr id="4" name="Plassholder for lysbildenummer 3"/>
          <p:cNvSpPr>
            <a:spLocks noGrp="1"/>
          </p:cNvSpPr>
          <p:nvPr>
            <p:ph type="sldNum" sz="quarter" idx="10"/>
          </p:nvPr>
        </p:nvSpPr>
        <p:spPr/>
        <p:txBody>
          <a:bodyPr/>
          <a:lstStyle/>
          <a:p>
            <a:fld id="{62968770-FDD7-E748-992A-FB5AAC3272A7}" type="slidenum">
              <a:rPr lang="nn-NO" smtClean="0"/>
              <a:pPr/>
              <a:t>9</a:t>
            </a:fld>
            <a:endParaRPr lang="nn-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a:t>Illustrasjonsfoto </a:t>
            </a:r>
            <a:r>
              <a:rPr lang="nn-NO" dirty="0" err="1"/>
              <a:t>fra</a:t>
            </a:r>
            <a:r>
              <a:rPr lang="nn-NO" dirty="0"/>
              <a:t> </a:t>
            </a:r>
            <a:r>
              <a:rPr lang="nn-NO" dirty="0" err="1"/>
              <a:t>appstore</a:t>
            </a:r>
            <a:endParaRPr lang="nn-NO" dirty="0"/>
          </a:p>
        </p:txBody>
      </p:sp>
      <p:sp>
        <p:nvSpPr>
          <p:cNvPr id="4" name="Plassholder for lysbildenummer 3"/>
          <p:cNvSpPr>
            <a:spLocks noGrp="1"/>
          </p:cNvSpPr>
          <p:nvPr>
            <p:ph type="sldNum" sz="quarter" idx="10"/>
          </p:nvPr>
        </p:nvSpPr>
        <p:spPr/>
        <p:txBody>
          <a:bodyPr/>
          <a:lstStyle/>
          <a:p>
            <a:fld id="{62968770-FDD7-E748-992A-FB5AAC3272A7}" type="slidenum">
              <a:rPr lang="nn-NO" smtClean="0"/>
              <a:pPr/>
              <a:t>12</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4484CEFE-D93D-C846-BF6F-83D4E3CCC588}"/>
              </a:ext>
            </a:extLst>
          </p:cNvPr>
          <p:cNvPicPr>
            <a:picLocks noChangeAspect="1"/>
          </p:cNvPicPr>
          <p:nvPr userDrawn="1"/>
        </p:nvPicPr>
        <p:blipFill>
          <a:blip r:embed="rId2"/>
          <a:stretch>
            <a:fillRect/>
          </a:stretch>
        </p:blipFill>
        <p:spPr>
          <a:xfrm flipH="1">
            <a:off x="10536746" y="457199"/>
            <a:ext cx="1831100" cy="51816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9714"/>
          <a:stretch/>
        </p:blipFill>
        <p:spPr>
          <a:xfrm>
            <a:off x="0" y="543509"/>
            <a:ext cx="2440230" cy="5981483"/>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0B979D4-8382-334D-A42B-2BF8B885DE87}" type="datetimeFigureOut">
              <a:rPr lang="nb-NO" smtClean="0"/>
              <a:pPr/>
              <a:t>13.09.2025</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726314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2"/>
          <a:srcRect/>
          <a:stretch/>
        </p:blipFill>
        <p:spPr>
          <a:xfrm>
            <a:off x="8326580" y="3422693"/>
            <a:ext cx="4260916" cy="1806712"/>
          </a:xfrm>
          <a:prstGeom prst="rect">
            <a:avLst/>
          </a:prstGeom>
        </p:spPr>
      </p:pic>
      <p:pic>
        <p:nvPicPr>
          <p:cNvPr id="10" name="Bilde 9">
            <a:extLst>
              <a:ext uri="{FF2B5EF4-FFF2-40B4-BE49-F238E27FC236}">
                <a16:creationId xmlns:a16="http://schemas.microsoft.com/office/drawing/2014/main" id="{3D67082C-AE15-AE47-B28B-BFD75C293690}"/>
              </a:ext>
            </a:extLst>
          </p:cNvPr>
          <p:cNvPicPr>
            <a:picLocks noChangeAspect="1"/>
          </p:cNvPicPr>
          <p:nvPr userDrawn="1"/>
        </p:nvPicPr>
        <p:blipFill>
          <a:blip r:embed="rId3"/>
          <a:srcRect/>
          <a:stretch/>
        </p:blipFill>
        <p:spPr>
          <a:xfrm>
            <a:off x="4804549" y="1301203"/>
            <a:ext cx="2602780" cy="3021317"/>
          </a:xfrm>
          <a:prstGeom prst="rect">
            <a:avLst/>
          </a:prstGeom>
        </p:spPr>
      </p:pic>
      <p:pic>
        <p:nvPicPr>
          <p:cNvPr id="8" name="Bilde 7">
            <a:extLst>
              <a:ext uri="{FF2B5EF4-FFF2-40B4-BE49-F238E27FC236}">
                <a16:creationId xmlns:a16="http://schemas.microsoft.com/office/drawing/2014/main" id="{6FC5FD50-5997-A44F-B459-AC997A685274}"/>
              </a:ext>
            </a:extLst>
          </p:cNvPr>
          <p:cNvPicPr>
            <a:picLocks noChangeAspect="1"/>
          </p:cNvPicPr>
          <p:nvPr userDrawn="1"/>
        </p:nvPicPr>
        <p:blipFill>
          <a:blip r:embed="rId4"/>
          <a:stretch>
            <a:fillRect/>
          </a:stretch>
        </p:blipFill>
        <p:spPr>
          <a:xfrm>
            <a:off x="702407" y="668214"/>
            <a:ext cx="3292966" cy="618978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2" name="Bilde 11" descr="Et bilde som inneholder leke&#10;&#10;Automatisk generert beskrivelse">
            <a:extLst>
              <a:ext uri="{FF2B5EF4-FFF2-40B4-BE49-F238E27FC236}">
                <a16:creationId xmlns:a16="http://schemas.microsoft.com/office/drawing/2014/main" id="{A6757651-22FD-404B-A857-343EA2432E10}"/>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4" name="Bilde 3">
            <a:extLst>
              <a:ext uri="{FF2B5EF4-FFF2-40B4-BE49-F238E27FC236}">
                <a16:creationId xmlns:a16="http://schemas.microsoft.com/office/drawing/2014/main" id="{D41F83F8-31A0-884E-AA26-6F9520CFFF86}"/>
              </a:ext>
            </a:extLst>
          </p:cNvPr>
          <p:cNvPicPr>
            <a:picLocks noChangeAspect="1"/>
          </p:cNvPicPr>
          <p:nvPr userDrawn="1"/>
        </p:nvPicPr>
        <p:blipFill>
          <a:blip r:embed="rId3"/>
          <a:stretch>
            <a:fillRect/>
          </a:stretch>
        </p:blipFill>
        <p:spPr>
          <a:xfrm>
            <a:off x="1163389" y="589076"/>
            <a:ext cx="2119073" cy="6268923"/>
          </a:xfrm>
          <a:prstGeom prst="rect">
            <a:avLst/>
          </a:prstGeom>
        </p:spPr>
      </p:pic>
      <p:pic>
        <p:nvPicPr>
          <p:cNvPr id="5" name="Bilde 4">
            <a:extLst>
              <a:ext uri="{FF2B5EF4-FFF2-40B4-BE49-F238E27FC236}">
                <a16:creationId xmlns:a16="http://schemas.microsoft.com/office/drawing/2014/main" id="{023DBCDD-2F35-C34E-A3BD-EBA68BFB91C4}"/>
              </a:ext>
            </a:extLst>
          </p:cNvPr>
          <p:cNvPicPr>
            <a:picLocks noChangeAspect="1"/>
          </p:cNvPicPr>
          <p:nvPr userDrawn="1"/>
        </p:nvPicPr>
        <p:blipFill>
          <a:blip r:embed="rId4"/>
          <a:stretch>
            <a:fillRect/>
          </a:stretch>
        </p:blipFill>
        <p:spPr>
          <a:xfrm flipH="1">
            <a:off x="5164234" y="797168"/>
            <a:ext cx="3327402" cy="6060832"/>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8" name="Bilde 7" descr="Et bilde som inneholder leke&#10;&#10;Automatisk generert beskrivelse">
            <a:extLst>
              <a:ext uri="{FF2B5EF4-FFF2-40B4-BE49-F238E27FC236}">
                <a16:creationId xmlns:a16="http://schemas.microsoft.com/office/drawing/2014/main" id="{2482A4D4-A2F6-AE4B-8C17-BE2813B56E28}"/>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0" name="Bilde 9">
            <a:extLst>
              <a:ext uri="{FF2B5EF4-FFF2-40B4-BE49-F238E27FC236}">
                <a16:creationId xmlns:a16="http://schemas.microsoft.com/office/drawing/2014/main" id="{D5E3D581-0210-FF47-A867-14394D59A72B}"/>
              </a:ext>
            </a:extLst>
          </p:cNvPr>
          <p:cNvPicPr>
            <a:picLocks noChangeAspect="1"/>
          </p:cNvPicPr>
          <p:nvPr userDrawn="1"/>
        </p:nvPicPr>
        <p:blipFill>
          <a:blip r:embed="rId3"/>
          <a:stretch>
            <a:fillRect/>
          </a:stretch>
        </p:blipFill>
        <p:spPr>
          <a:xfrm>
            <a:off x="1538528" y="589076"/>
            <a:ext cx="2119073" cy="6268923"/>
          </a:xfrm>
          <a:prstGeom prst="rect">
            <a:avLst/>
          </a:prstGeom>
        </p:spPr>
      </p:pic>
    </p:spTree>
    <p:extLst>
      <p:ext uri="{BB962C8B-B14F-4D97-AF65-F5344CB8AC3E}">
        <p14:creationId xmlns:p14="http://schemas.microsoft.com/office/powerpoint/2010/main" val="6361085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283CD0B-DEB7-304A-BCE2-E76073FC3EA6}"/>
              </a:ext>
            </a:extLst>
          </p:cNvPr>
          <p:cNvPicPr>
            <a:picLocks noChangeAspect="1"/>
          </p:cNvPicPr>
          <p:nvPr userDrawn="1"/>
        </p:nvPicPr>
        <p:blipFill>
          <a:blip r:embed="rId4"/>
          <a:srcRect/>
          <a:stretch/>
        </p:blipFill>
        <p:spPr>
          <a:xfrm>
            <a:off x="11277500" y="5880706"/>
            <a:ext cx="657815" cy="763594"/>
          </a:xfrm>
          <a:prstGeom prst="rect">
            <a:avLst/>
          </a:prstGeom>
        </p:spPr>
      </p:pic>
      <p:pic>
        <p:nvPicPr>
          <p:cNvPr id="12" name="Bilde 11">
            <a:extLst>
              <a:ext uri="{FF2B5EF4-FFF2-40B4-BE49-F238E27FC236}">
                <a16:creationId xmlns:a16="http://schemas.microsoft.com/office/drawing/2014/main" id="{03190670-AC69-EA42-B559-7C0C96D5E989}"/>
              </a:ext>
            </a:extLst>
          </p:cNvPr>
          <p:cNvPicPr>
            <a:picLocks noChangeAspect="1"/>
          </p:cNvPicPr>
          <p:nvPr userDrawn="1"/>
        </p:nvPicPr>
        <p:blipFill>
          <a:blip r:embed="rId5"/>
          <a:stretch>
            <a:fillRect/>
          </a:stretch>
        </p:blipFill>
        <p:spPr>
          <a:xfrm>
            <a:off x="351694" y="1440994"/>
            <a:ext cx="6095997" cy="5332506"/>
          </a:xfrm>
          <a:prstGeom prst="rect">
            <a:avLst/>
          </a:prstGeom>
        </p:spPr>
      </p:pic>
      <p:pic>
        <p:nvPicPr>
          <p:cNvPr id="14" name="Bilde 13" descr="Et bilde som inneholder skjorte&#10;&#10;Automatisk generert beskrivelse">
            <a:extLst>
              <a:ext uri="{FF2B5EF4-FFF2-40B4-BE49-F238E27FC236}">
                <a16:creationId xmlns:a16="http://schemas.microsoft.com/office/drawing/2014/main" id="{6F1B4479-31E9-6A42-A685-E2B56040207A}"/>
              </a:ext>
            </a:extLst>
          </p:cNvPr>
          <p:cNvPicPr>
            <a:picLocks noChangeAspect="1"/>
          </p:cNvPicPr>
          <p:nvPr userDrawn="1"/>
        </p:nvPicPr>
        <p:blipFill>
          <a:blip r:embed="rId6"/>
          <a:stretch>
            <a:fillRect/>
          </a:stretch>
        </p:blipFill>
        <p:spPr>
          <a:xfrm>
            <a:off x="4419600" y="433754"/>
            <a:ext cx="1778639" cy="6424247"/>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8"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a:extLst>
              <a:ext uri="{FF2B5EF4-FFF2-40B4-BE49-F238E27FC236}">
                <a16:creationId xmlns:a16="http://schemas.microsoft.com/office/drawing/2014/main" id="{8C7C5DC6-A5BE-7E4F-98D3-9A09E4A8090B}"/>
              </a:ext>
            </a:extLst>
          </p:cNvPr>
          <p:cNvPicPr>
            <a:picLocks noChangeAspect="1"/>
          </p:cNvPicPr>
          <p:nvPr userDrawn="1"/>
        </p:nvPicPr>
        <p:blipFill>
          <a:blip r:embed="rId10"/>
          <a:srcRect/>
          <a:stretch/>
        </p:blipFill>
        <p:spPr>
          <a:xfrm>
            <a:off x="11277500" y="5880706"/>
            <a:ext cx="657815"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9" r:id="rId6"/>
    <p:sldLayoutId id="2147483690" r:id="rId7"/>
    <p:sldLayoutId id="2147483691" r:id="rId8"/>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DF29554-A70E-354F-8E4C-3CDA6C4F061C}"/>
              </a:ext>
            </a:extLst>
          </p:cNvPr>
          <p:cNvPicPr>
            <a:picLocks noChangeAspect="1"/>
          </p:cNvPicPr>
          <p:nvPr userDrawn="1"/>
        </p:nvPicPr>
        <p:blipFill>
          <a:blip r:embed="rId8"/>
          <a:srcRect/>
          <a:stretch/>
        </p:blipFill>
        <p:spPr>
          <a:xfrm>
            <a:off x="11277500" y="5880706"/>
            <a:ext cx="657815"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6R3fYEFCZz8"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tv.nrk.no/serie/kort-fortalt-livsmestring/sesong/1/episode/8/avspiller"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tv.nrk.no/serie/foerstegangstjenesten/sesong/1/episode/2/avspiller"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m.youtube.com/watch?v=pZf24MEemKI"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p:txBody>
          <a:bodyPr/>
          <a:lstStyle/>
          <a:p>
            <a:r>
              <a:rPr lang="nb-NO"/>
              <a:t>I klassen:</a:t>
            </a:r>
            <a:br>
              <a:rPr lang="nb-NO"/>
            </a:br>
            <a:r>
              <a:rPr lang="nb-NO"/>
              <a:t>Visualisering</a:t>
            </a:r>
            <a:endParaRPr lang="nb-NO" dirty="0"/>
          </a:p>
        </p:txBody>
      </p:sp>
      <p:sp>
        <p:nvSpPr>
          <p:cNvPr id="3" name="Undertittel 2"/>
          <p:cNvSpPr txBox="1">
            <a:spLocks/>
          </p:cNvSpPr>
          <p:nvPr/>
        </p:nvSpPr>
        <p:spPr>
          <a:xfrm>
            <a:off x="6877877" y="4064615"/>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5431" y="0"/>
            <a:ext cx="6586491" cy="1286160"/>
          </a:xfrm>
        </p:spPr>
        <p:txBody>
          <a:bodyPr vert="horz" lIns="91436" tIns="45719" rIns="91436" bIns="45719" rtlCol="0" anchor="b">
            <a:normAutofit/>
          </a:bodyPr>
          <a:lstStyle/>
          <a:p>
            <a:r>
              <a:rPr lang="en-US" dirty="0"/>
              <a:t>“</a:t>
            </a:r>
            <a:r>
              <a:rPr lang="en-US" dirty="0" err="1"/>
              <a:t>Kjære</a:t>
            </a:r>
            <a:r>
              <a:rPr lang="en-US" dirty="0"/>
              <a:t> meg” (10 min)</a:t>
            </a:r>
          </a:p>
        </p:txBody>
      </p:sp>
      <p:sp>
        <p:nvSpPr>
          <p:cNvPr id="3" name="Plassholder for innhold 2"/>
          <p:cNvSpPr>
            <a:spLocks noGrp="1"/>
          </p:cNvSpPr>
          <p:nvPr>
            <p:ph sz="half" idx="1"/>
          </p:nvPr>
        </p:nvSpPr>
        <p:spPr>
          <a:xfrm>
            <a:off x="4965432" y="1286160"/>
            <a:ext cx="6586489" cy="4870762"/>
          </a:xfrm>
        </p:spPr>
        <p:txBody>
          <a:bodyPr vert="horz" lIns="91436" tIns="45719" rIns="91436" bIns="45719" rtlCol="0">
            <a:noAutofit/>
          </a:bodyPr>
          <a:lstStyle/>
          <a:p>
            <a:pPr>
              <a:buFont typeface="Arial" panose="020B0604020202020204" pitchFamily="34" charset="0"/>
              <a:buChar char="•"/>
            </a:pPr>
            <a:endParaRPr lang="nb-NO" sz="1700" dirty="0"/>
          </a:p>
          <a:p>
            <a:pPr marL="457200" indent="-457200">
              <a:buFont typeface="Arial"/>
              <a:buChar char="•"/>
            </a:pPr>
            <a:r>
              <a:rPr lang="nb-NO" sz="1700" dirty="0">
                <a:solidFill>
                  <a:schemeClr val="tx1">
                    <a:lumMod val="75000"/>
                  </a:schemeClr>
                </a:solidFill>
              </a:rPr>
              <a:t>Dette er en teknikk for å overkomme motgang.</a:t>
            </a:r>
          </a:p>
          <a:p>
            <a:pPr marL="457200" indent="-457200">
              <a:buFont typeface="Arial"/>
              <a:buChar char="•"/>
            </a:pPr>
            <a:r>
              <a:rPr lang="nb-NO" sz="1700" dirty="0">
                <a:solidFill>
                  <a:schemeClr val="tx1">
                    <a:lumMod val="75000"/>
                  </a:schemeClr>
                </a:solidFill>
              </a:rPr>
              <a:t>Skriv et personlig brev til deg selv, enten ved hjelp av penn og papir eller PC</a:t>
            </a:r>
          </a:p>
          <a:p>
            <a:pPr marL="457200" lvl="0" indent="-457200">
              <a:buFont typeface="Arial"/>
              <a:buChar char="•"/>
            </a:pPr>
            <a:r>
              <a:rPr lang="nb-NO" sz="1700" dirty="0">
                <a:solidFill>
                  <a:schemeClr val="tx1">
                    <a:lumMod val="75000"/>
                  </a:schemeClr>
                </a:solidFill>
              </a:rPr>
              <a:t>Ingen andre enn DU skal lese dette brevet. Grammatikk er ikke viktig</a:t>
            </a:r>
          </a:p>
          <a:p>
            <a:pPr marL="457200" lvl="0" indent="-457200">
              <a:buFont typeface="Arial"/>
              <a:buChar char="•"/>
            </a:pPr>
            <a:r>
              <a:rPr lang="nb-NO" sz="1700" dirty="0">
                <a:solidFill>
                  <a:schemeClr val="tx1">
                    <a:lumMod val="75000"/>
                  </a:schemeClr>
                </a:solidFill>
              </a:rPr>
              <a:t>Velg deg en situasjon du syntes var ubehagelig og vanskelig, eller der du kjente på et høyt stress/press (for eksempel kjærlighetssorg, skuffelse over en skole- eller idrettsprestasjon, da kjæledyret døde...)</a:t>
            </a:r>
          </a:p>
          <a:p>
            <a:pPr marL="457200" lvl="0" indent="-457200">
              <a:buFont typeface="Arial"/>
              <a:buChar char="•"/>
            </a:pPr>
            <a:r>
              <a:rPr lang="nb-NO" sz="1700" b="1" dirty="0">
                <a:solidFill>
                  <a:schemeClr val="tx1">
                    <a:lumMod val="75000"/>
                  </a:schemeClr>
                </a:solidFill>
              </a:rPr>
              <a:t>Skriv ned hva du tenkte/følte i denne situasjonen, og hvordan du hadde det akkurat da. Beskriv følelsene dine. Avslutt med noen positive ord som kan gi håp, trøst og motivasjon</a:t>
            </a:r>
          </a:p>
          <a:p>
            <a:pPr marL="457200" lvl="0" indent="-457200">
              <a:buFont typeface="Arial"/>
              <a:buChar char="•"/>
            </a:pPr>
            <a:r>
              <a:rPr lang="nb-NO" sz="1700" dirty="0">
                <a:solidFill>
                  <a:schemeClr val="tx1">
                    <a:lumMod val="75000"/>
                  </a:schemeClr>
                </a:solidFill>
              </a:rPr>
              <a:t>Skriv brevet i “jeg-form” (se eksempel i neste slide)</a:t>
            </a:r>
          </a:p>
          <a:p>
            <a:pPr marL="457200" lvl="0" indent="-457200">
              <a:buFont typeface="Arial"/>
              <a:buChar char="•"/>
            </a:pPr>
            <a:r>
              <a:rPr lang="nb-NO" sz="1700" dirty="0">
                <a:solidFill>
                  <a:schemeClr val="tx1">
                    <a:lumMod val="75000"/>
                  </a:schemeClr>
                </a:solidFill>
              </a:rPr>
              <a:t>Bakgrunnsmusikk kan hentes herfra: </a:t>
            </a:r>
            <a:r>
              <a:rPr lang="nb-NO" sz="1700" u="sng" dirty="0">
                <a:solidFill>
                  <a:schemeClr val="tx1">
                    <a:lumMod val="75000"/>
                  </a:schemeClr>
                </a:solidFill>
                <a:hlinkClick r:id="rId2"/>
              </a:rPr>
              <a:t>https://www.youtube.com/watch?v=6R3fYEFCZz8</a:t>
            </a:r>
            <a:r>
              <a:rPr lang="nb-NO" sz="1700" u="sng" dirty="0">
                <a:solidFill>
                  <a:schemeClr val="tx1">
                    <a:lumMod val="75000"/>
                  </a:schemeClr>
                </a:solidFill>
              </a:rPr>
              <a:t> </a:t>
            </a:r>
          </a:p>
          <a:p>
            <a:pPr>
              <a:buNone/>
            </a:pPr>
            <a:endParaRPr lang="nb-NO" sz="1700" i="1" dirty="0"/>
          </a:p>
          <a:p>
            <a:pPr>
              <a:buNone/>
            </a:pPr>
            <a:endParaRPr lang="nb-NO" sz="1700" i="1" dirty="0"/>
          </a:p>
        </p:txBody>
      </p:sp>
      <p:pic>
        <p:nvPicPr>
          <p:cNvPr id="6" name="Bilde 5"/>
          <p:cNvPicPr>
            <a:picLocks noChangeAspect="1"/>
          </p:cNvPicPr>
          <p:nvPr/>
        </p:nvPicPr>
        <p:blipFill>
          <a:blip r:embed="rId3"/>
          <a:srcRect l="4429" r="16240" b="13780"/>
          <a:stretch>
            <a:fillRect/>
          </a:stretch>
        </p:blipFill>
        <p:spPr>
          <a:xfrm>
            <a:off x="0" y="-97483"/>
            <a:ext cx="4740459" cy="6955483"/>
          </a:xfrm>
          <a:prstGeom prst="rect">
            <a:avLst/>
          </a:prstGeom>
        </p:spPr>
      </p:pic>
      <p:sp>
        <p:nvSpPr>
          <p:cNvPr id="7" name="TekstSylinder 6"/>
          <p:cNvSpPr txBox="1"/>
          <p:nvPr/>
        </p:nvSpPr>
        <p:spPr>
          <a:xfrm>
            <a:off x="1" y="6599467"/>
            <a:ext cx="1611348" cy="272259"/>
          </a:xfrm>
          <a:prstGeom prst="rect">
            <a:avLst/>
          </a:prstGeom>
          <a:noFill/>
        </p:spPr>
        <p:txBody>
          <a:bodyPr wrap="square" lIns="117226" tIns="58613" rIns="117226" bIns="58613" rtlCol="0">
            <a:spAutoFit/>
          </a:bodyPr>
          <a:lstStyle/>
          <a:p>
            <a:r>
              <a:rPr lang="nn-NO" sz="1000" dirty="0">
                <a:solidFill>
                  <a:schemeClr val="bg1">
                    <a:lumMod val="65000"/>
                  </a:schemeClr>
                </a:solidFill>
                <a:latin typeface="Century Gothic"/>
              </a:rPr>
              <a:t>Pixabay.com</a:t>
            </a:r>
          </a:p>
        </p:txBody>
      </p:sp>
    </p:spTree>
    <p:extLst>
      <p:ext uri="{BB962C8B-B14F-4D97-AF65-F5344CB8AC3E}">
        <p14:creationId xmlns:p14="http://schemas.microsoft.com/office/powerpoint/2010/main" val="3032073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2"/>
          <a:stretch>
            <a:fillRect/>
          </a:stretch>
        </p:blipFill>
        <p:spPr>
          <a:xfrm>
            <a:off x="481311" y="1385218"/>
            <a:ext cx="3631199" cy="3957076"/>
          </a:xfrm>
          <a:prstGeom prst="rect">
            <a:avLst/>
          </a:prstGeom>
        </p:spPr>
      </p:pic>
      <p:sp>
        <p:nvSpPr>
          <p:cNvPr id="2" name="Tittel 1"/>
          <p:cNvSpPr>
            <a:spLocks noGrp="1"/>
          </p:cNvSpPr>
          <p:nvPr>
            <p:ph type="title"/>
          </p:nvPr>
        </p:nvSpPr>
        <p:spPr>
          <a:xfrm>
            <a:off x="-196553" y="2192141"/>
            <a:ext cx="5244301" cy="1538130"/>
          </a:xfrm>
        </p:spPr>
        <p:txBody>
          <a:bodyPr vert="horz" lIns="91436" tIns="45719" rIns="91436" bIns="45719" rtlCol="0" anchor="ctr">
            <a:normAutofit/>
          </a:bodyPr>
          <a:lstStyle/>
          <a:p>
            <a:pPr algn="ctr"/>
            <a:r>
              <a:rPr lang="en-US" sz="2900" dirty="0">
                <a:solidFill>
                  <a:schemeClr val="accent1">
                    <a:lumMod val="75000"/>
                  </a:schemeClr>
                </a:solidFill>
                <a:latin typeface="Chalkduster"/>
              </a:rPr>
              <a:t>EKSEMPEL </a:t>
            </a:r>
            <a:br>
              <a:rPr lang="en-US" sz="2900" dirty="0"/>
            </a:br>
            <a:endParaRPr lang="en-US" sz="2900" dirty="0"/>
          </a:p>
        </p:txBody>
      </p:sp>
      <p:sp>
        <p:nvSpPr>
          <p:cNvPr id="7" name="Plassholder for innhold 6"/>
          <p:cNvSpPr>
            <a:spLocks noGrp="1"/>
          </p:cNvSpPr>
          <p:nvPr>
            <p:ph sz="half" idx="2"/>
          </p:nvPr>
        </p:nvSpPr>
        <p:spPr>
          <a:xfrm>
            <a:off x="4694856" y="328186"/>
            <a:ext cx="7226211" cy="6221249"/>
          </a:xfrm>
        </p:spPr>
        <p:txBody>
          <a:bodyPr>
            <a:normAutofit fontScale="55000" lnSpcReduction="20000"/>
          </a:bodyPr>
          <a:lstStyle/>
          <a:p>
            <a:pPr>
              <a:buNone/>
            </a:pPr>
            <a:r>
              <a:rPr lang="nb-NO" i="1" dirty="0">
                <a:solidFill>
                  <a:schemeClr val="tx1">
                    <a:lumMod val="75000"/>
                  </a:schemeClr>
                </a:solidFill>
              </a:rPr>
              <a:t>Kjære meg! </a:t>
            </a:r>
            <a:r>
              <a:rPr lang="nb-NO" b="1" i="1" dirty="0">
                <a:solidFill>
                  <a:schemeClr val="tx1">
                    <a:lumMod val="75000"/>
                  </a:schemeClr>
                </a:solidFill>
              </a:rPr>
              <a:t>(lærer leser høyt)</a:t>
            </a:r>
          </a:p>
          <a:p>
            <a:pPr>
              <a:buNone/>
            </a:pPr>
            <a:r>
              <a:rPr lang="nb-NO" i="1" dirty="0">
                <a:solidFill>
                  <a:schemeClr val="tx1">
                    <a:lumMod val="75000"/>
                  </a:schemeClr>
                </a:solidFill>
              </a:rPr>
              <a:t> </a:t>
            </a:r>
          </a:p>
          <a:p>
            <a:pPr>
              <a:buNone/>
            </a:pPr>
            <a:r>
              <a:rPr lang="nb-NO" i="1" dirty="0">
                <a:solidFill>
                  <a:schemeClr val="tx1">
                    <a:lumMod val="75000"/>
                  </a:schemeClr>
                </a:solidFill>
              </a:rPr>
              <a:t>Dette er så jævlig vondt. Jeg føler hat, sinne, frustrasjon og tristhet. Det føles</a:t>
            </a:r>
          </a:p>
          <a:p>
            <a:pPr>
              <a:buNone/>
            </a:pPr>
            <a:r>
              <a:rPr lang="nb-NO" i="1" dirty="0">
                <a:solidFill>
                  <a:schemeClr val="tx1">
                    <a:lumMod val="75000"/>
                  </a:schemeClr>
                </a:solidFill>
              </a:rPr>
              <a:t>så urettferdig. Akkurat nå kjennes det ut som at kroppen ikke helt vet hva den</a:t>
            </a:r>
          </a:p>
          <a:p>
            <a:pPr>
              <a:buNone/>
            </a:pPr>
            <a:r>
              <a:rPr lang="nb-NO" i="1" dirty="0">
                <a:solidFill>
                  <a:schemeClr val="tx1">
                    <a:lumMod val="75000"/>
                  </a:schemeClr>
                </a:solidFill>
              </a:rPr>
              <a:t>skal gjøre. Jeg tror kanskje den har lyst til å gråte eller hyle høyt og slå. Hardt.</a:t>
            </a:r>
          </a:p>
          <a:p>
            <a:pPr>
              <a:buNone/>
            </a:pPr>
            <a:r>
              <a:rPr lang="nb-NO" i="1" dirty="0">
                <a:solidFill>
                  <a:schemeClr val="tx1">
                    <a:lumMod val="75000"/>
                  </a:schemeClr>
                </a:solidFill>
              </a:rPr>
              <a:t>Jeg vet ikke. Kroppen føles rar og tung. Nesten nummen. Bedøvd. Jeg klarer ikke puste </a:t>
            </a:r>
          </a:p>
          <a:p>
            <a:pPr>
              <a:buNone/>
            </a:pPr>
            <a:r>
              <a:rPr lang="nb-NO" i="1" dirty="0">
                <a:solidFill>
                  <a:schemeClr val="tx1">
                    <a:lumMod val="75000"/>
                  </a:schemeClr>
                </a:solidFill>
              </a:rPr>
              <a:t>ordentlig heller. Pusten virker litt stressa, og kort. Det kjennes ut som jeg ikke får nok luft. </a:t>
            </a:r>
          </a:p>
          <a:p>
            <a:pPr>
              <a:buNone/>
            </a:pPr>
            <a:r>
              <a:rPr lang="nb-NO" i="1" dirty="0">
                <a:solidFill>
                  <a:schemeClr val="tx1">
                    <a:lumMod val="75000"/>
                  </a:schemeClr>
                </a:solidFill>
              </a:rPr>
              <a:t>Men det gjør jeg jo.</a:t>
            </a:r>
          </a:p>
          <a:p>
            <a:pPr>
              <a:buNone/>
            </a:pPr>
            <a:r>
              <a:rPr lang="nb-NO" i="1" dirty="0">
                <a:solidFill>
                  <a:schemeClr val="tx1">
                    <a:lumMod val="75000"/>
                  </a:schemeClr>
                </a:solidFill>
              </a:rPr>
              <a:t>Hvorfor slo hun opp? Jeg skjønner ingenting. Jeg er i sjokk. Klarer ikke å sove.</a:t>
            </a:r>
          </a:p>
          <a:p>
            <a:pPr>
              <a:buNone/>
            </a:pPr>
            <a:r>
              <a:rPr lang="nb-NO" i="1" dirty="0">
                <a:solidFill>
                  <a:schemeClr val="tx1">
                    <a:lumMod val="75000"/>
                  </a:schemeClr>
                </a:solidFill>
              </a:rPr>
              <a:t>Hvorfor klarer jeg ikke tenke på noe annet? Hvorfor klarer jeg ikke å skru av?</a:t>
            </a:r>
          </a:p>
          <a:p>
            <a:pPr>
              <a:buNone/>
            </a:pPr>
            <a:r>
              <a:rPr lang="nb-NO" i="1" dirty="0">
                <a:solidFill>
                  <a:schemeClr val="tx1">
                    <a:lumMod val="75000"/>
                  </a:schemeClr>
                </a:solidFill>
              </a:rPr>
              <a:t>Jeg er ikke trøtt i det hele tatt, og klokka nærmer seg 03.30. Det begynner å bli</a:t>
            </a:r>
          </a:p>
          <a:p>
            <a:pPr>
              <a:buNone/>
            </a:pPr>
            <a:r>
              <a:rPr lang="nb-NO" i="1" dirty="0">
                <a:solidFill>
                  <a:schemeClr val="tx1">
                    <a:lumMod val="75000"/>
                  </a:schemeClr>
                </a:solidFill>
              </a:rPr>
              <a:t>lyst ute. Jeg må jo sove, jeg skal jo snart opp. Det eneste jeg kan tenke på er</a:t>
            </a:r>
          </a:p>
          <a:p>
            <a:pPr>
              <a:buNone/>
            </a:pPr>
            <a:r>
              <a:rPr lang="nb-NO" i="1" dirty="0">
                <a:solidFill>
                  <a:schemeClr val="tx1">
                    <a:lumMod val="75000"/>
                  </a:schemeClr>
                </a:solidFill>
              </a:rPr>
              <a:t>henne og hvor surrealistisk og vondt dette er. Jeg leser gamle meldinger igjen</a:t>
            </a:r>
          </a:p>
          <a:p>
            <a:pPr>
              <a:buNone/>
            </a:pPr>
            <a:r>
              <a:rPr lang="nb-NO" i="1" dirty="0">
                <a:solidFill>
                  <a:schemeClr val="tx1">
                    <a:lumMod val="75000"/>
                  </a:schemeClr>
                </a:solidFill>
              </a:rPr>
              <a:t>og igjen. </a:t>
            </a:r>
            <a:r>
              <a:rPr lang="nb-NO" i="1" dirty="0" err="1">
                <a:solidFill>
                  <a:schemeClr val="tx1">
                    <a:lumMod val="75000"/>
                  </a:schemeClr>
                </a:solidFill>
              </a:rPr>
              <a:t>Stalker</a:t>
            </a:r>
            <a:r>
              <a:rPr lang="nb-NO" i="1" dirty="0">
                <a:solidFill>
                  <a:schemeClr val="tx1">
                    <a:lumMod val="75000"/>
                  </a:schemeClr>
                </a:solidFill>
              </a:rPr>
              <a:t> henne på </a:t>
            </a:r>
            <a:r>
              <a:rPr lang="nb-NO" i="1" dirty="0" err="1">
                <a:solidFill>
                  <a:schemeClr val="tx1">
                    <a:lumMod val="75000"/>
                  </a:schemeClr>
                </a:solidFill>
              </a:rPr>
              <a:t>snap</a:t>
            </a:r>
            <a:r>
              <a:rPr lang="nb-NO" i="1" dirty="0">
                <a:solidFill>
                  <a:schemeClr val="tx1">
                    <a:lumMod val="75000"/>
                  </a:schemeClr>
                </a:solidFill>
              </a:rPr>
              <a:t>, </a:t>
            </a:r>
            <a:r>
              <a:rPr lang="nb-NO" i="1" dirty="0" err="1">
                <a:solidFill>
                  <a:schemeClr val="tx1">
                    <a:lumMod val="75000"/>
                  </a:schemeClr>
                </a:solidFill>
              </a:rPr>
              <a:t>insta</a:t>
            </a:r>
            <a:r>
              <a:rPr lang="nb-NO" i="1" dirty="0">
                <a:solidFill>
                  <a:schemeClr val="tx1">
                    <a:lumMod val="75000"/>
                  </a:schemeClr>
                </a:solidFill>
              </a:rPr>
              <a:t> og </a:t>
            </a:r>
            <a:r>
              <a:rPr lang="nb-NO" i="1" dirty="0" err="1">
                <a:solidFill>
                  <a:schemeClr val="tx1">
                    <a:lumMod val="75000"/>
                  </a:schemeClr>
                </a:solidFill>
              </a:rPr>
              <a:t>messenger</a:t>
            </a:r>
            <a:r>
              <a:rPr lang="nb-NO" i="1" dirty="0">
                <a:solidFill>
                  <a:schemeClr val="tx1">
                    <a:lumMod val="75000"/>
                  </a:schemeClr>
                </a:solidFill>
              </a:rPr>
              <a:t> og ser på gamle bilder.</a:t>
            </a:r>
          </a:p>
          <a:p>
            <a:pPr>
              <a:buNone/>
            </a:pPr>
            <a:r>
              <a:rPr lang="nb-NO" i="1" dirty="0">
                <a:solidFill>
                  <a:schemeClr val="tx1">
                    <a:lumMod val="75000"/>
                  </a:schemeClr>
                </a:solidFill>
              </a:rPr>
              <a:t>Hater tanken på at hun skal være sammen med noen andre. Det vet jeg ikke</a:t>
            </a:r>
          </a:p>
          <a:p>
            <a:pPr>
              <a:buNone/>
            </a:pPr>
            <a:r>
              <a:rPr lang="nb-NO" i="1" dirty="0">
                <a:solidFill>
                  <a:schemeClr val="tx1">
                    <a:lumMod val="75000"/>
                  </a:schemeClr>
                </a:solidFill>
              </a:rPr>
              <a:t>om jeg takler. Heldigvis har jeg mange gode venner og fotballen, og en bra</a:t>
            </a:r>
          </a:p>
          <a:p>
            <a:pPr>
              <a:buNone/>
            </a:pPr>
            <a:r>
              <a:rPr lang="nb-NO" i="1" dirty="0">
                <a:solidFill>
                  <a:schemeClr val="tx1">
                    <a:lumMod val="75000"/>
                  </a:schemeClr>
                </a:solidFill>
              </a:rPr>
              <a:t>familie jeg kan snakke med. Jeg må vel stå i det verste nå? Det kan vel bare gå</a:t>
            </a:r>
          </a:p>
          <a:p>
            <a:pPr>
              <a:buNone/>
            </a:pPr>
            <a:r>
              <a:rPr lang="nb-NO" i="1" dirty="0">
                <a:solidFill>
                  <a:schemeClr val="tx1">
                    <a:lumMod val="75000"/>
                  </a:schemeClr>
                </a:solidFill>
              </a:rPr>
              <a:t>oppover herfra? Jeg får prøve å fylle dagene med ting jeg synes er gøy, så jeg</a:t>
            </a:r>
          </a:p>
          <a:p>
            <a:pPr>
              <a:buNone/>
            </a:pPr>
            <a:r>
              <a:rPr lang="nb-NO" i="1" dirty="0">
                <a:solidFill>
                  <a:schemeClr val="tx1">
                    <a:lumMod val="75000"/>
                  </a:schemeClr>
                </a:solidFill>
              </a:rPr>
              <a:t>holder meg litt opptatt. Jeg vet jo at dette ikke varer for evig. Ingenting gjør det. </a:t>
            </a:r>
          </a:p>
          <a:p>
            <a:pPr>
              <a:buNone/>
            </a:pPr>
            <a:r>
              <a:rPr lang="nb-NO" i="1" dirty="0">
                <a:solidFill>
                  <a:schemeClr val="tx1">
                    <a:lumMod val="75000"/>
                  </a:schemeClr>
                </a:solidFill>
              </a:rPr>
              <a:t>Og jeg kommer til å klare det, det er bare veldig vondt akkurat nå. Men jeg er sterk.</a:t>
            </a:r>
          </a:p>
          <a:p>
            <a:pPr>
              <a:buNone/>
            </a:pPr>
            <a:endParaRPr lang="nn-NO" i="1" dirty="0"/>
          </a:p>
        </p:txBody>
      </p:sp>
    </p:spTree>
    <p:extLst>
      <p:ext uri="{BB962C8B-B14F-4D97-AF65-F5344CB8AC3E}">
        <p14:creationId xmlns:p14="http://schemas.microsoft.com/office/powerpoint/2010/main" val="6889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5431" y="629268"/>
            <a:ext cx="6586491" cy="1286160"/>
          </a:xfrm>
        </p:spPr>
        <p:txBody>
          <a:bodyPr vert="horz" lIns="91436" tIns="45719" rIns="91436" bIns="45719" rtlCol="0" anchor="b">
            <a:normAutofit/>
          </a:bodyPr>
          <a:lstStyle/>
          <a:p>
            <a:r>
              <a:rPr lang="en-US" dirty="0" err="1"/>
              <a:t>Bli</a:t>
            </a:r>
            <a:r>
              <a:rPr lang="en-US" dirty="0"/>
              <a:t> </a:t>
            </a:r>
            <a:r>
              <a:rPr lang="en-US" dirty="0" err="1"/>
              <a:t>kjent</a:t>
            </a:r>
            <a:r>
              <a:rPr lang="en-US" dirty="0"/>
              <a:t> med en app    </a:t>
            </a:r>
            <a:r>
              <a:rPr lang="en-US" sz="3800" dirty="0"/>
              <a:t>(10 min)</a:t>
            </a:r>
          </a:p>
        </p:txBody>
      </p:sp>
      <p:sp>
        <p:nvSpPr>
          <p:cNvPr id="3" name="Plassholder for innhold 2"/>
          <p:cNvSpPr>
            <a:spLocks noGrp="1"/>
          </p:cNvSpPr>
          <p:nvPr>
            <p:ph sz="half" idx="1"/>
          </p:nvPr>
        </p:nvSpPr>
        <p:spPr>
          <a:xfrm>
            <a:off x="4965432" y="2301240"/>
            <a:ext cx="6586489" cy="4191000"/>
          </a:xfrm>
        </p:spPr>
        <p:txBody>
          <a:bodyPr vert="horz" lIns="91436" tIns="45719" rIns="91436" bIns="45719" rtlCol="0">
            <a:normAutofit/>
          </a:bodyPr>
          <a:lstStyle/>
          <a:p>
            <a:pPr marL="457200" indent="-457200">
              <a:buFont typeface="Arial"/>
              <a:buChar char="•"/>
            </a:pPr>
            <a:r>
              <a:rPr lang="nb-NO" sz="2100" dirty="0">
                <a:solidFill>
                  <a:schemeClr val="tx1">
                    <a:lumMod val="75000"/>
                  </a:schemeClr>
                </a:solidFill>
              </a:rPr>
              <a:t>Appen ”</a:t>
            </a:r>
            <a:r>
              <a:rPr lang="nb-NO" sz="2100" b="1" dirty="0">
                <a:solidFill>
                  <a:schemeClr val="tx1">
                    <a:lumMod val="75000"/>
                  </a:schemeClr>
                </a:solidFill>
              </a:rPr>
              <a:t>White </a:t>
            </a:r>
            <a:r>
              <a:rPr lang="nb-NO" sz="2100" b="1" dirty="0" err="1">
                <a:solidFill>
                  <a:schemeClr val="tx1">
                    <a:lumMod val="75000"/>
                  </a:schemeClr>
                </a:solidFill>
              </a:rPr>
              <a:t>Noise</a:t>
            </a:r>
            <a:r>
              <a:rPr lang="nb-NO" sz="2100" dirty="0">
                <a:solidFill>
                  <a:schemeClr val="tx1">
                    <a:lumMod val="75000"/>
                  </a:schemeClr>
                </a:solidFill>
              </a:rPr>
              <a:t>” lastes gratis ned fra </a:t>
            </a:r>
            <a:r>
              <a:rPr lang="nb-NO" sz="2100" dirty="0" err="1">
                <a:solidFill>
                  <a:schemeClr val="tx1">
                    <a:lumMod val="75000"/>
                  </a:schemeClr>
                </a:solidFill>
              </a:rPr>
              <a:t>AppStore</a:t>
            </a:r>
            <a:r>
              <a:rPr lang="nb-NO" sz="2100" dirty="0">
                <a:solidFill>
                  <a:schemeClr val="tx1">
                    <a:lumMod val="75000"/>
                  </a:schemeClr>
                </a:solidFill>
              </a:rPr>
              <a:t>. </a:t>
            </a:r>
          </a:p>
          <a:p>
            <a:pPr marL="457200" indent="-457200">
              <a:buFont typeface="Arial"/>
              <a:buChar char="•"/>
            </a:pPr>
            <a:r>
              <a:rPr lang="nb-NO" sz="2100" dirty="0">
                <a:solidFill>
                  <a:schemeClr val="tx1">
                    <a:lumMod val="75000"/>
                  </a:schemeClr>
                </a:solidFill>
              </a:rPr>
              <a:t>Hopp over tilbudene og gå videre til gratis lydene. Åpne appen og naviger deg gjennom de første oppstartssidene så du kommer deg til forsiden (den med oversikt over alle lydene listet opp)</a:t>
            </a:r>
          </a:p>
          <a:p>
            <a:pPr marL="457200" indent="-457200">
              <a:buFont typeface="Arial"/>
              <a:buChar char="•"/>
            </a:pPr>
            <a:r>
              <a:rPr lang="nb-NO" sz="2100" dirty="0">
                <a:solidFill>
                  <a:schemeClr val="tx1">
                    <a:lumMod val="75000"/>
                  </a:schemeClr>
                </a:solidFill>
              </a:rPr>
              <a:t>Bruk et par minutter til å lytte på noen av lydene og bli kjent med </a:t>
            </a:r>
            <a:r>
              <a:rPr lang="nb-NO" sz="2100" dirty="0" err="1">
                <a:solidFill>
                  <a:schemeClr val="tx1">
                    <a:lumMod val="75000"/>
                  </a:schemeClr>
                </a:solidFill>
              </a:rPr>
              <a:t>appen</a:t>
            </a:r>
            <a:endParaRPr lang="nb-NO" sz="2100" dirty="0">
              <a:solidFill>
                <a:schemeClr val="tx1">
                  <a:lumMod val="75000"/>
                </a:schemeClr>
              </a:solidFill>
            </a:endParaRPr>
          </a:p>
          <a:p>
            <a:pPr marL="457200" indent="-457200">
              <a:buFont typeface="Arial"/>
              <a:buChar char="•"/>
            </a:pPr>
            <a:r>
              <a:rPr lang="nb-NO" sz="2100" dirty="0">
                <a:solidFill>
                  <a:schemeClr val="tx1">
                    <a:lumMod val="75000"/>
                  </a:schemeClr>
                </a:solidFill>
              </a:rPr>
              <a:t>Appen og lydene kan brukes dersom du du trenger en avkobling i hverdagen, mens du gjør </a:t>
            </a:r>
            <a:r>
              <a:rPr lang="nb-NO" sz="2100" dirty="0" err="1">
                <a:solidFill>
                  <a:schemeClr val="tx1">
                    <a:lumMod val="75000"/>
                  </a:schemeClr>
                </a:solidFill>
              </a:rPr>
              <a:t>mindfulness-øvelser</a:t>
            </a:r>
            <a:r>
              <a:rPr lang="nb-NO" sz="2100" dirty="0">
                <a:solidFill>
                  <a:schemeClr val="tx1">
                    <a:lumMod val="75000"/>
                  </a:schemeClr>
                </a:solidFill>
              </a:rPr>
              <a:t>, lekser, rett før du skal sove etc.</a:t>
            </a:r>
            <a:endParaRPr lang="en-US" sz="1500" dirty="0">
              <a:solidFill>
                <a:schemeClr val="tx1">
                  <a:lumMod val="75000"/>
                </a:schemeClr>
              </a:solidFill>
            </a:endParaRPr>
          </a:p>
          <a:p>
            <a:pPr marL="457200" indent="-457200">
              <a:buFont typeface="Arial"/>
              <a:buChar char="•"/>
            </a:pPr>
            <a:endParaRPr lang="nb-NO" sz="2100" dirty="0">
              <a:solidFill>
                <a:schemeClr val="tx1">
                  <a:lumMod val="75000"/>
                </a:schemeClr>
              </a:solidFill>
            </a:endParaRPr>
          </a:p>
        </p:txBody>
      </p:sp>
      <p:pic>
        <p:nvPicPr>
          <p:cNvPr id="7" name="Bilde 6" descr="Skjermbilde 2020-01-14 kl. 23.53.34.png"/>
          <p:cNvPicPr>
            <a:picLocks noChangeAspect="1"/>
          </p:cNvPicPr>
          <p:nvPr/>
        </p:nvPicPr>
        <p:blipFill>
          <a:blip r:embed="rId3"/>
          <a:stretch>
            <a:fillRect/>
          </a:stretch>
        </p:blipFill>
        <p:spPr>
          <a:xfrm>
            <a:off x="939800" y="784860"/>
            <a:ext cx="3403600" cy="2849880"/>
          </a:xfrm>
          <a:prstGeom prst="rect">
            <a:avLst/>
          </a:prstGeom>
        </p:spPr>
      </p:pic>
      <p:pic>
        <p:nvPicPr>
          <p:cNvPr id="8" name="Bilde 7" descr="Skjermbilde 2020-01-14 kl. 23.54.56.png"/>
          <p:cNvPicPr>
            <a:picLocks noChangeAspect="1"/>
          </p:cNvPicPr>
          <p:nvPr/>
        </p:nvPicPr>
        <p:blipFill>
          <a:blip r:embed="rId4"/>
          <a:stretch>
            <a:fillRect/>
          </a:stretch>
        </p:blipFill>
        <p:spPr>
          <a:xfrm>
            <a:off x="1388534" y="4430568"/>
            <a:ext cx="2175933" cy="1049328"/>
          </a:xfrm>
          <a:prstGeom prst="rect">
            <a:avLst/>
          </a:prstGeom>
        </p:spPr>
      </p:pic>
    </p:spTree>
    <p:extLst>
      <p:ext uri="{BB962C8B-B14F-4D97-AF65-F5344CB8AC3E}">
        <p14:creationId xmlns:p14="http://schemas.microsoft.com/office/powerpoint/2010/main" val="116332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Enstavelsesfortelling</a:t>
            </a:r>
            <a:r>
              <a:rPr lang="nb-NO" dirty="0"/>
              <a:t> (10 min)</a:t>
            </a:r>
          </a:p>
        </p:txBody>
      </p:sp>
      <p:sp>
        <p:nvSpPr>
          <p:cNvPr id="3" name="Plassholder for innhold 2"/>
          <p:cNvSpPr>
            <a:spLocks noGrp="1"/>
          </p:cNvSpPr>
          <p:nvPr>
            <p:ph sz="half" idx="1"/>
          </p:nvPr>
        </p:nvSpPr>
        <p:spPr>
          <a:xfrm>
            <a:off x="838201" y="1690689"/>
            <a:ext cx="10737272" cy="4676411"/>
          </a:xfrm>
        </p:spPr>
        <p:txBody>
          <a:bodyPr>
            <a:normAutofit/>
          </a:bodyPr>
          <a:lstStyle/>
          <a:p>
            <a:r>
              <a:rPr lang="nb-NO" sz="2300" dirty="0">
                <a:solidFill>
                  <a:schemeClr val="tx1">
                    <a:lumMod val="75000"/>
                  </a:schemeClr>
                </a:solidFill>
              </a:rPr>
              <a:t>Gruppa sitter eller står i en ring. Fortell en historie sammen ved å si ett ord hver, slik:</a:t>
            </a:r>
          </a:p>
          <a:p>
            <a:pPr lvl="1">
              <a:buNone/>
            </a:pPr>
            <a:r>
              <a:rPr lang="nb-NO" sz="2300" dirty="0">
                <a:solidFill>
                  <a:schemeClr val="tx1">
                    <a:lumMod val="75000"/>
                  </a:schemeClr>
                </a:solidFill>
              </a:rPr>
              <a:t>	Person 1: Det ...</a:t>
            </a:r>
          </a:p>
          <a:p>
            <a:pPr lvl="1">
              <a:buNone/>
            </a:pPr>
            <a:r>
              <a:rPr lang="nb-NO" sz="2300" dirty="0">
                <a:solidFill>
                  <a:schemeClr val="tx1">
                    <a:lumMod val="75000"/>
                  </a:schemeClr>
                </a:solidFill>
              </a:rPr>
              <a:t>	Person 2: var ...</a:t>
            </a:r>
          </a:p>
          <a:p>
            <a:pPr lvl="1">
              <a:buNone/>
            </a:pPr>
            <a:r>
              <a:rPr lang="nb-NO" sz="2300" dirty="0">
                <a:solidFill>
                  <a:schemeClr val="tx1">
                    <a:lumMod val="75000"/>
                  </a:schemeClr>
                </a:solidFill>
              </a:rPr>
              <a:t>	Person 3: en ...</a:t>
            </a:r>
          </a:p>
          <a:p>
            <a:pPr lvl="1">
              <a:buNone/>
            </a:pPr>
            <a:r>
              <a:rPr lang="nb-NO" sz="2300" dirty="0">
                <a:solidFill>
                  <a:schemeClr val="tx1">
                    <a:lumMod val="75000"/>
                  </a:schemeClr>
                </a:solidFill>
              </a:rPr>
              <a:t>	Person 4: gang ...</a:t>
            </a:r>
          </a:p>
          <a:p>
            <a:pPr lvl="1">
              <a:buNone/>
            </a:pPr>
            <a:r>
              <a:rPr lang="nb-NO" sz="2300" dirty="0">
                <a:solidFill>
                  <a:schemeClr val="tx1">
                    <a:lumMod val="75000"/>
                  </a:schemeClr>
                </a:solidFill>
              </a:rPr>
              <a:t>	Person 5: en ...</a:t>
            </a:r>
          </a:p>
          <a:p>
            <a:pPr lvl="1">
              <a:buNone/>
            </a:pPr>
            <a:r>
              <a:rPr lang="nb-NO" sz="2300" dirty="0">
                <a:solidFill>
                  <a:schemeClr val="tx1">
                    <a:lumMod val="75000"/>
                  </a:schemeClr>
                </a:solidFill>
              </a:rPr>
              <a:t>	Person 6: liten ...</a:t>
            </a:r>
          </a:p>
          <a:p>
            <a:r>
              <a:rPr lang="nb-NO" sz="2300" dirty="0">
                <a:solidFill>
                  <a:schemeClr val="tx1">
                    <a:lumMod val="75000"/>
                  </a:schemeClr>
                </a:solidFill>
              </a:rPr>
              <a:t>Dersom dere ønsker å gjøre leken vanskeligere kan dere fortelle en historie og bruke alfabetet som regel. Første person starter med et ord på A, og neste må si et                                          ord som starter på B.</a:t>
            </a:r>
          </a:p>
          <a:p>
            <a:r>
              <a:rPr lang="nb-NO" sz="2300" dirty="0">
                <a:solidFill>
                  <a:schemeClr val="tx1">
                    <a:lumMod val="75000"/>
                  </a:schemeClr>
                </a:solidFill>
              </a:rPr>
              <a:t>Øv på å øke tempoet. Kan også gjøres på engelsk</a:t>
            </a:r>
          </a:p>
          <a:p>
            <a:endParaRPr lang="nb-NO" dirty="0"/>
          </a:p>
        </p:txBody>
      </p:sp>
    </p:spTree>
    <p:extLst>
      <p:ext uri="{BB962C8B-B14F-4D97-AF65-F5344CB8AC3E}">
        <p14:creationId xmlns:p14="http://schemas.microsoft.com/office/powerpoint/2010/main" val="57208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B45DC041-E007-8F42-947A-A8621428FE20}"/>
              </a:ext>
            </a:extLst>
          </p:cNvPr>
          <p:cNvSpPr>
            <a:spLocks noGrp="1"/>
          </p:cNvSpPr>
          <p:nvPr>
            <p:ph type="pic" idx="1"/>
          </p:nvPr>
        </p:nvSpPr>
        <p:spPr/>
        <p:txBody>
          <a:bodyPr/>
          <a:lstStyle/>
          <a:p>
            <a:endParaRPr lang="nb-NO"/>
          </a:p>
        </p:txBody>
      </p:sp>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069069" y="2728256"/>
            <a:ext cx="4680971" cy="4518364"/>
          </a:xfrm>
        </p:spPr>
        <p:txBody>
          <a:bodyPr/>
          <a:lstStyle/>
          <a:p>
            <a:pPr lvl="0" defTabSz="713232">
              <a:spcBef>
                <a:spcPts val="780"/>
              </a:spcBef>
            </a:pPr>
            <a:endParaRPr lang="nb-NO" sz="2300" dirty="0">
              <a:latin typeface="Calibri"/>
              <a:ea typeface="+mn-ea"/>
              <a:cs typeface="+mn-cs"/>
            </a:endParaRPr>
          </a:p>
          <a:p>
            <a:pPr marL="178308" indent="-178308" defTabSz="713232">
              <a:spcBef>
                <a:spcPts val="780"/>
              </a:spcBef>
              <a:buFont typeface="Arial"/>
              <a:buChar char="•"/>
            </a:pPr>
            <a:r>
              <a:rPr lang="nb-NO" sz="2300" dirty="0">
                <a:latin typeface="Calibri"/>
                <a:ea typeface="+mn-ea"/>
                <a:cs typeface="+mn-cs"/>
              </a:rPr>
              <a:t>Lærer forteller først: Hva har jeg sett, hørt og lært i dag?</a:t>
            </a:r>
          </a:p>
          <a:p>
            <a:pPr marL="178308" indent="-178308" defTabSz="713232">
              <a:spcBef>
                <a:spcPts val="780"/>
              </a:spcBef>
              <a:buFont typeface="Arial"/>
              <a:buChar char="•"/>
            </a:pPr>
            <a:r>
              <a:rPr lang="nb-NO" sz="2300">
                <a:latin typeface="Calibri"/>
              </a:rPr>
              <a:t>Kast </a:t>
            </a:r>
            <a:r>
              <a:rPr lang="nb-NO" sz="2300" dirty="0">
                <a:latin typeface="Calibri"/>
              </a:rPr>
              <a:t>en pute rundt i ringen. </a:t>
            </a:r>
          </a:p>
          <a:p>
            <a:pPr marL="178308" indent="-178308" defTabSz="713232">
              <a:spcBef>
                <a:spcPts val="780"/>
              </a:spcBef>
              <a:buFont typeface="Arial"/>
              <a:buChar char="•"/>
            </a:pPr>
            <a:r>
              <a:rPr lang="nb-NO" sz="2300" dirty="0">
                <a:latin typeface="Calibri"/>
                <a:ea typeface="+mn-ea"/>
                <a:cs typeface="+mn-cs"/>
              </a:rPr>
              <a:t>Den som får puten kan si </a:t>
            </a:r>
            <a:r>
              <a:rPr lang="nb-NO" sz="2300" dirty="0" err="1">
                <a:latin typeface="Calibri"/>
                <a:ea typeface="+mn-ea"/>
                <a:cs typeface="+mn-cs"/>
              </a:rPr>
              <a:t>èn</a:t>
            </a:r>
            <a:r>
              <a:rPr lang="nb-NO" sz="2300" dirty="0">
                <a:latin typeface="Calibri"/>
                <a:ea typeface="+mn-ea"/>
                <a:cs typeface="+mn-cs"/>
              </a:rPr>
              <a:t> ting om:</a:t>
            </a:r>
          </a:p>
          <a:p>
            <a:pPr marL="534924" lvl="1" indent="-178308" defTabSz="713232">
              <a:spcBef>
                <a:spcPts val="390"/>
              </a:spcBef>
              <a:buFont typeface="Lucida Grande"/>
              <a:buChar char="-"/>
            </a:pPr>
            <a:r>
              <a:rPr lang="nb-NO" sz="2300" b="1" dirty="0">
                <a:solidFill>
                  <a:schemeClr val="tx1"/>
                </a:solidFill>
                <a:latin typeface="Calibri"/>
                <a:ea typeface="+mn-ea"/>
                <a:cs typeface="+mn-cs"/>
              </a:rPr>
              <a:t> Hva har jeg begynt å tenke på?</a:t>
            </a:r>
          </a:p>
          <a:p>
            <a:pPr marL="534924" lvl="1" indent="-178308" defTabSz="713232">
              <a:spcBef>
                <a:spcPts val="390"/>
              </a:spcBef>
              <a:buFont typeface="Lucida Grande"/>
              <a:buChar char="-"/>
            </a:pPr>
            <a:r>
              <a:rPr lang="nb-NO" sz="2300" b="1" dirty="0">
                <a:solidFill>
                  <a:schemeClr val="tx1"/>
                </a:solidFill>
                <a:latin typeface="Calibri"/>
                <a:ea typeface="+mn-ea"/>
                <a:cs typeface="+mn-cs"/>
              </a:rPr>
              <a:t> Hvorfor gjør vi dette?</a:t>
            </a:r>
          </a:p>
          <a:p>
            <a:pPr marL="178308" lvl="0" indent="-178308" defTabSz="713232">
              <a:spcBef>
                <a:spcPts val="780"/>
              </a:spcBef>
              <a:buFont typeface="Arial"/>
              <a:buChar char="•"/>
            </a:pPr>
            <a:r>
              <a:rPr lang="nb-NO" sz="2300" dirty="0">
                <a:latin typeface="Calibri"/>
                <a:ea typeface="+mn-ea"/>
                <a:cs typeface="+mn-cs"/>
              </a:rPr>
              <a:t>Det er lov til å si pass</a:t>
            </a:r>
            <a:endParaRPr lang="nb-NO" sz="2300" dirty="0">
              <a:solidFill>
                <a:schemeClr val="tx1"/>
              </a:solidFill>
              <a:latin typeface="Calibri"/>
              <a:ea typeface="+mn-ea"/>
              <a:cs typeface="+mn-cs"/>
            </a:endParaRPr>
          </a:p>
          <a:p>
            <a:endParaRPr lang="nb-NO" sz="2300" dirty="0"/>
          </a:p>
        </p:txBody>
      </p:sp>
      <p:sp>
        <p:nvSpPr>
          <p:cNvPr id="4" name="Rektangel 3"/>
          <p:cNvSpPr/>
          <p:nvPr/>
        </p:nvSpPr>
        <p:spPr>
          <a:xfrm>
            <a:off x="7037408" y="824775"/>
            <a:ext cx="5154592" cy="1169551"/>
          </a:xfrm>
          <a:prstGeom prst="rect">
            <a:avLst/>
          </a:prstGeom>
        </p:spPr>
        <p:txBody>
          <a:bodyPr wrap="square">
            <a:spAutoFit/>
          </a:bodyPr>
          <a:lstStyle/>
          <a:p>
            <a:r>
              <a:rPr lang="nb-NO" sz="3500" b="1" dirty="0"/>
              <a:t>Hele </a:t>
            </a:r>
            <a:r>
              <a:rPr lang="nb-NO" sz="3500" b="1"/>
              <a:t>klassen står i ring</a:t>
            </a:r>
            <a:r>
              <a:rPr lang="nb-NO" sz="3500" b="1" dirty="0"/>
              <a:t>: </a:t>
            </a:r>
          </a:p>
          <a:p>
            <a:r>
              <a:rPr lang="nb-NO" sz="3500" b="1" dirty="0" err="1"/>
              <a:t>Utsnakk</a:t>
            </a:r>
            <a:r>
              <a:rPr lang="nb-NO" sz="3500" b="1" dirty="0"/>
              <a:t> (5 min)</a:t>
            </a:r>
            <a:endParaRPr lang="nn-NO" sz="3500" b="1" dirty="0"/>
          </a:p>
        </p:txBody>
      </p:sp>
      <p:pic>
        <p:nvPicPr>
          <p:cNvPr id="5" name="Bild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41153" y="0"/>
            <a:ext cx="7173660" cy="6858000"/>
          </a:xfrm>
          <a:prstGeom prst="rect">
            <a:avLst/>
          </a:prstGeom>
        </p:spPr>
      </p:pic>
      <p:sp>
        <p:nvSpPr>
          <p:cNvPr id="6" name="TekstSylinder 5"/>
          <p:cNvSpPr txBox="1"/>
          <p:nvPr/>
        </p:nvSpPr>
        <p:spPr>
          <a:xfrm>
            <a:off x="0" y="0"/>
            <a:ext cx="1210016" cy="246221"/>
          </a:xfrm>
          <a:prstGeom prst="rect">
            <a:avLst/>
          </a:prstGeom>
          <a:noFill/>
        </p:spPr>
        <p:txBody>
          <a:bodyPr wrap="square" rtlCol="0">
            <a:spAutoFit/>
          </a:bodyPr>
          <a:lstStyle/>
          <a:p>
            <a:r>
              <a:rPr lang="nn-NO" sz="1000" dirty="0">
                <a:solidFill>
                  <a:schemeClr val="bg1">
                    <a:lumMod val="75000"/>
                  </a:schemeClr>
                </a:solidFill>
              </a:rPr>
              <a:t>Pixabay.com</a:t>
            </a:r>
          </a:p>
        </p:txBody>
      </p:sp>
    </p:spTree>
    <p:extLst>
      <p:ext uri="{BB962C8B-B14F-4D97-AF65-F5344CB8AC3E}">
        <p14:creationId xmlns:p14="http://schemas.microsoft.com/office/powerpoint/2010/main" val="1326571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32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accent1">
              <a:lumMod val="5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1398587717"/>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218249-9241-364C-988F-1A18B3CFB350}"/>
              </a:ext>
            </a:extLst>
          </p:cNvPr>
          <p:cNvSpPr>
            <a:spLocks noGrp="1"/>
          </p:cNvSpPr>
          <p:nvPr>
            <p:ph type="title"/>
          </p:nvPr>
        </p:nvSpPr>
        <p:spPr>
          <a:xfrm>
            <a:off x="1018161" y="3220451"/>
            <a:ext cx="9352419" cy="2852737"/>
          </a:xfrm>
        </p:spPr>
        <p:txBody>
          <a:bodyPr>
            <a:normAutofit fontScale="90000"/>
          </a:bodyPr>
          <a:lstStyle/>
          <a:p>
            <a:r>
              <a:rPr lang="nb-NO" dirty="0"/>
              <a:t>Fordel roller på gruppa</a:t>
            </a:r>
            <a:br>
              <a:rPr lang="nb-NO" dirty="0"/>
            </a:br>
            <a:r>
              <a:rPr lang="nb-NO" sz="6000" dirty="0">
                <a:solidFill>
                  <a:schemeClr val="accent5"/>
                </a:solidFill>
              </a:rPr>
              <a:t>1.</a:t>
            </a:r>
            <a:r>
              <a:rPr lang="nb-NO" sz="4900" dirty="0">
                <a:solidFill>
                  <a:schemeClr val="accent5"/>
                </a:solidFill>
              </a:rPr>
              <a:t> Ordstyrer</a:t>
            </a:r>
            <a:br>
              <a:rPr lang="nb-NO" sz="4900" dirty="0">
                <a:solidFill>
                  <a:schemeClr val="accent5"/>
                </a:solidFill>
              </a:rPr>
            </a:br>
            <a:r>
              <a:rPr lang="nb-NO" sz="4900" dirty="0">
                <a:solidFill>
                  <a:schemeClr val="accent5"/>
                </a:solidFill>
              </a:rPr>
              <a:t>2. Sekretær</a:t>
            </a:r>
            <a:br>
              <a:rPr lang="nb-NO" sz="4900" dirty="0">
                <a:solidFill>
                  <a:schemeClr val="accent5"/>
                </a:solidFill>
              </a:rPr>
            </a:br>
            <a:r>
              <a:rPr lang="nb-NO" sz="4900" dirty="0">
                <a:solidFill>
                  <a:schemeClr val="accent5"/>
                </a:solidFill>
              </a:rPr>
              <a:t>3. Talsperson</a:t>
            </a:r>
            <a:br>
              <a:rPr lang="nb-NO" sz="4900" dirty="0">
                <a:solidFill>
                  <a:schemeClr val="accent5"/>
                </a:solidFill>
              </a:rPr>
            </a:br>
            <a:r>
              <a:rPr lang="nb-NO" sz="4900" dirty="0">
                <a:solidFill>
                  <a:schemeClr val="accent5"/>
                </a:solidFill>
              </a:rPr>
              <a:t>4. Praktisk ansvarlig</a:t>
            </a:r>
            <a:br>
              <a:rPr lang="nb-NO" sz="6000" dirty="0">
                <a:solidFill>
                  <a:schemeClr val="accent5"/>
                </a:solidFill>
              </a:rPr>
            </a:br>
            <a:endParaRPr lang="nb-NO" dirty="0"/>
          </a:p>
        </p:txBody>
      </p:sp>
    </p:spTree>
    <p:extLst>
      <p:ext uri="{BB962C8B-B14F-4D97-AF65-F5344CB8AC3E}">
        <p14:creationId xmlns:p14="http://schemas.microsoft.com/office/powerpoint/2010/main" val="89137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n-NO" dirty="0"/>
              <a:t>Synkronsnakk/</a:t>
            </a:r>
            <a:r>
              <a:rPr lang="nn-NO" dirty="0" err="1"/>
              <a:t>tohodet</a:t>
            </a:r>
            <a:r>
              <a:rPr lang="nn-NO" dirty="0"/>
              <a:t> troll (5 min)</a:t>
            </a:r>
          </a:p>
        </p:txBody>
      </p:sp>
      <p:sp>
        <p:nvSpPr>
          <p:cNvPr id="3" name="Plassholder for innhold 2"/>
          <p:cNvSpPr>
            <a:spLocks noGrp="1"/>
          </p:cNvSpPr>
          <p:nvPr>
            <p:ph sz="half" idx="1"/>
          </p:nvPr>
        </p:nvSpPr>
        <p:spPr>
          <a:xfrm>
            <a:off x="838200" y="2037347"/>
            <a:ext cx="10515600" cy="4351338"/>
          </a:xfrm>
        </p:spPr>
        <p:txBody>
          <a:bodyPr>
            <a:normAutofit/>
          </a:bodyPr>
          <a:lstStyle/>
          <a:p>
            <a:r>
              <a:rPr lang="nb-NO" sz="2300" dirty="0">
                <a:solidFill>
                  <a:schemeClr val="tx1">
                    <a:lumMod val="75000"/>
                  </a:schemeClr>
                </a:solidFill>
              </a:rPr>
              <a:t>Lærer deler ut </a:t>
            </a:r>
            <a:r>
              <a:rPr lang="nb-NO" sz="2300" dirty="0" err="1">
                <a:solidFill>
                  <a:schemeClr val="tx1">
                    <a:lumMod val="75000"/>
                  </a:schemeClr>
                </a:solidFill>
              </a:rPr>
              <a:t>spørsmålsarket</a:t>
            </a:r>
            <a:r>
              <a:rPr lang="nb-NO" sz="2300" dirty="0">
                <a:solidFill>
                  <a:schemeClr val="tx1">
                    <a:lumMod val="75000"/>
                  </a:schemeClr>
                </a:solidFill>
              </a:rPr>
              <a:t> - ingen snur arket før lærer gir beskjed om å starte</a:t>
            </a:r>
          </a:p>
          <a:p>
            <a:r>
              <a:rPr lang="nb-NO" sz="2400" dirty="0">
                <a:solidFill>
                  <a:schemeClr val="tx1"/>
                </a:solidFill>
              </a:rPr>
              <a:t>Legg en arm rundt skulderpartneren din. Dere er nå et par (tohodet troll). </a:t>
            </a:r>
          </a:p>
          <a:p>
            <a:r>
              <a:rPr lang="nb-NO" sz="2300" dirty="0">
                <a:solidFill>
                  <a:schemeClr val="tx1">
                    <a:lumMod val="75000"/>
                  </a:schemeClr>
                </a:solidFill>
              </a:rPr>
              <a:t>Det ene trollet starter med å stille en rekke spørsmål (fra arket)</a:t>
            </a:r>
          </a:p>
          <a:p>
            <a:r>
              <a:rPr lang="nb-NO" sz="2300" dirty="0">
                <a:solidFill>
                  <a:schemeClr val="tx1">
                    <a:lumMod val="75000"/>
                  </a:schemeClr>
                </a:solidFill>
              </a:rPr>
              <a:t>Det andre trollet svarer synkront, med én stemme, ved å improvisere og kjenne etter hva den andre har tenkt til å si. Svar med lange setninger, ikke kun ett ord! </a:t>
            </a:r>
          </a:p>
          <a:p>
            <a:r>
              <a:rPr lang="nb-NO" sz="2300" dirty="0">
                <a:solidFill>
                  <a:schemeClr val="tx1">
                    <a:lumMod val="75000"/>
                  </a:schemeClr>
                </a:solidFill>
              </a:rPr>
              <a:t>Svaret trenger ikke være riktig, man kan gjerne finne på tulleting. Det viktigste er at man snakker med én og samme stemme</a:t>
            </a:r>
          </a:p>
          <a:p>
            <a:r>
              <a:rPr lang="nb-NO" sz="2300" dirty="0">
                <a:solidFill>
                  <a:schemeClr val="tx1">
                    <a:lumMod val="75000"/>
                  </a:schemeClr>
                </a:solidFill>
              </a:rPr>
              <a:t>Bytt om på rollene etterpå</a:t>
            </a:r>
          </a:p>
          <a:p>
            <a:pPr>
              <a:buNone/>
            </a:pPr>
            <a:endParaRPr lang="nn-N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2246243"/>
            <a:ext cx="7981121" cy="4214882"/>
          </a:xfrm>
        </p:spPr>
        <p:txBody>
          <a:bodyPr>
            <a:normAutofit fontScale="85000" lnSpcReduction="10000"/>
          </a:bodyPr>
          <a:lstStyle/>
          <a:p>
            <a:pPr marL="457200" lvl="0" indent="-457200">
              <a:buFont typeface="Arial"/>
              <a:buChar char="•"/>
            </a:pPr>
            <a:r>
              <a:rPr lang="nb-NO" dirty="0">
                <a:solidFill>
                  <a:schemeClr val="tx1"/>
                </a:solidFill>
              </a:rPr>
              <a:t>Elevene sitter i gruppe på fire. </a:t>
            </a:r>
          </a:p>
          <a:p>
            <a:pPr marL="457200" lvl="0" indent="-457200">
              <a:buFont typeface="Arial"/>
              <a:buChar char="•"/>
            </a:pPr>
            <a:r>
              <a:rPr lang="nb-NO" dirty="0">
                <a:solidFill>
                  <a:schemeClr val="tx1"/>
                </a:solidFill>
              </a:rPr>
              <a:t>«Praktisk ansvarlig» henter tape og lapper til gruppen. </a:t>
            </a:r>
          </a:p>
          <a:p>
            <a:pPr marL="457200" lvl="0" indent="-457200">
              <a:buFont typeface="Arial"/>
              <a:buChar char="•"/>
            </a:pPr>
            <a:r>
              <a:rPr lang="nb-NO" dirty="0">
                <a:solidFill>
                  <a:schemeClr val="tx1"/>
                </a:solidFill>
              </a:rPr>
              <a:t>Alle skriver på sin lapp et navn på en velkjent person/figur (ingen må se hva som skrives). </a:t>
            </a:r>
          </a:p>
          <a:p>
            <a:pPr marL="457200" lvl="0" indent="-457200">
              <a:buFont typeface="Arial"/>
              <a:buChar char="•"/>
            </a:pPr>
            <a:r>
              <a:rPr lang="en-US" dirty="0">
                <a:solidFill>
                  <a:schemeClr val="tx1">
                    <a:lumMod val="75000"/>
                  </a:schemeClr>
                </a:solidFill>
              </a:rPr>
              <a:t>Fest </a:t>
            </a:r>
            <a:r>
              <a:rPr lang="en-US" dirty="0" err="1">
                <a:solidFill>
                  <a:schemeClr val="tx1">
                    <a:lumMod val="75000"/>
                  </a:schemeClr>
                </a:solidFill>
              </a:rPr>
              <a:t>lappen</a:t>
            </a:r>
            <a:r>
              <a:rPr lang="en-US" dirty="0">
                <a:solidFill>
                  <a:schemeClr val="tx1">
                    <a:lumMod val="75000"/>
                  </a:schemeClr>
                </a:solidFill>
              </a:rPr>
              <a:t> </a:t>
            </a:r>
            <a:r>
              <a:rPr lang="en-US" dirty="0" err="1">
                <a:solidFill>
                  <a:schemeClr val="tx1">
                    <a:lumMod val="75000"/>
                  </a:schemeClr>
                </a:solidFill>
              </a:rPr>
              <a:t>i</a:t>
            </a:r>
            <a:r>
              <a:rPr lang="en-US" dirty="0">
                <a:solidFill>
                  <a:schemeClr val="tx1">
                    <a:lumMod val="75000"/>
                  </a:schemeClr>
                </a:solidFill>
              </a:rPr>
              <a:t> </a:t>
            </a:r>
            <a:r>
              <a:rPr lang="en-US" dirty="0" err="1">
                <a:solidFill>
                  <a:schemeClr val="tx1">
                    <a:lumMod val="75000"/>
                  </a:schemeClr>
                </a:solidFill>
              </a:rPr>
              <a:t>pannen</a:t>
            </a:r>
            <a:r>
              <a:rPr lang="en-US" dirty="0">
                <a:solidFill>
                  <a:schemeClr val="tx1">
                    <a:lumMod val="75000"/>
                  </a:schemeClr>
                </a:solidFill>
              </a:rPr>
              <a:t> </a:t>
            </a:r>
            <a:r>
              <a:rPr lang="en-US" dirty="0" err="1">
                <a:solidFill>
                  <a:schemeClr val="tx1">
                    <a:lumMod val="75000"/>
                  </a:schemeClr>
                </a:solidFill>
              </a:rPr>
              <a:t>på</a:t>
            </a:r>
            <a:r>
              <a:rPr lang="en-US" dirty="0">
                <a:solidFill>
                  <a:schemeClr val="tx1">
                    <a:lumMod val="75000"/>
                  </a:schemeClr>
                </a:solidFill>
              </a:rPr>
              <a:t> din </a:t>
            </a:r>
            <a:r>
              <a:rPr lang="en-US" dirty="0" err="1">
                <a:solidFill>
                  <a:schemeClr val="tx1">
                    <a:lumMod val="75000"/>
                  </a:schemeClr>
                </a:solidFill>
              </a:rPr>
              <a:t>nabo</a:t>
            </a:r>
            <a:r>
              <a:rPr lang="en-US" dirty="0">
                <a:solidFill>
                  <a:schemeClr val="tx1">
                    <a:lumMod val="75000"/>
                  </a:schemeClr>
                </a:solidFill>
              </a:rPr>
              <a:t> </a:t>
            </a:r>
            <a:r>
              <a:rPr lang="en-US" dirty="0" err="1">
                <a:solidFill>
                  <a:schemeClr val="tx1">
                    <a:lumMod val="75000"/>
                  </a:schemeClr>
                </a:solidFill>
              </a:rPr>
              <a:t>uten</a:t>
            </a:r>
            <a:r>
              <a:rPr lang="en-US" dirty="0">
                <a:solidFill>
                  <a:schemeClr val="tx1">
                    <a:lumMod val="75000"/>
                  </a:schemeClr>
                </a:solidFill>
              </a:rPr>
              <a:t> at </a:t>
            </a:r>
            <a:r>
              <a:rPr lang="en-US" dirty="0" err="1">
                <a:solidFill>
                  <a:schemeClr val="tx1">
                    <a:lumMod val="75000"/>
                  </a:schemeClr>
                </a:solidFill>
              </a:rPr>
              <a:t>vedkommende</a:t>
            </a:r>
            <a:r>
              <a:rPr lang="en-US" dirty="0">
                <a:solidFill>
                  <a:schemeClr val="tx1">
                    <a:lumMod val="75000"/>
                  </a:schemeClr>
                </a:solidFill>
              </a:rPr>
              <a:t> ser </a:t>
            </a:r>
            <a:r>
              <a:rPr lang="en-US" dirty="0" err="1">
                <a:solidFill>
                  <a:schemeClr val="tx1">
                    <a:lumMod val="75000"/>
                  </a:schemeClr>
                </a:solidFill>
              </a:rPr>
              <a:t>hva</a:t>
            </a:r>
            <a:r>
              <a:rPr lang="en-US" dirty="0">
                <a:solidFill>
                  <a:schemeClr val="tx1">
                    <a:lumMod val="75000"/>
                  </a:schemeClr>
                </a:solidFill>
              </a:rPr>
              <a:t> </a:t>
            </a:r>
            <a:r>
              <a:rPr lang="en-US" dirty="0" err="1">
                <a:solidFill>
                  <a:schemeClr val="tx1">
                    <a:lumMod val="75000"/>
                  </a:schemeClr>
                </a:solidFill>
              </a:rPr>
              <a:t>som</a:t>
            </a:r>
            <a:r>
              <a:rPr lang="en-US" dirty="0">
                <a:solidFill>
                  <a:schemeClr val="tx1">
                    <a:lumMod val="75000"/>
                  </a:schemeClr>
                </a:solidFill>
              </a:rPr>
              <a:t> </a:t>
            </a:r>
            <a:r>
              <a:rPr lang="en-US" dirty="0" err="1">
                <a:solidFill>
                  <a:schemeClr val="tx1">
                    <a:lumMod val="75000"/>
                  </a:schemeClr>
                </a:solidFill>
              </a:rPr>
              <a:t>står</a:t>
            </a:r>
            <a:r>
              <a:rPr lang="en-US" dirty="0">
                <a:solidFill>
                  <a:schemeClr val="tx1">
                    <a:lumMod val="75000"/>
                  </a:schemeClr>
                </a:solidFill>
              </a:rPr>
              <a:t> </a:t>
            </a:r>
            <a:r>
              <a:rPr lang="en-US" dirty="0" err="1">
                <a:solidFill>
                  <a:schemeClr val="tx1">
                    <a:lumMod val="75000"/>
                  </a:schemeClr>
                </a:solidFill>
              </a:rPr>
              <a:t>på</a:t>
            </a:r>
            <a:r>
              <a:rPr lang="en-US" dirty="0">
                <a:solidFill>
                  <a:schemeClr val="tx1">
                    <a:lumMod val="75000"/>
                  </a:schemeClr>
                </a:solidFill>
              </a:rPr>
              <a:t> </a:t>
            </a:r>
            <a:r>
              <a:rPr lang="en-US" dirty="0" err="1">
                <a:solidFill>
                  <a:schemeClr val="tx1">
                    <a:lumMod val="75000"/>
                  </a:schemeClr>
                </a:solidFill>
              </a:rPr>
              <a:t>lappen</a:t>
            </a:r>
            <a:r>
              <a:rPr lang="en-US" dirty="0">
                <a:solidFill>
                  <a:schemeClr val="tx1">
                    <a:lumMod val="75000"/>
                  </a:schemeClr>
                </a:solidFill>
              </a:rPr>
              <a:t>. Fest med </a:t>
            </a:r>
            <a:r>
              <a:rPr lang="en-US" dirty="0" err="1">
                <a:solidFill>
                  <a:schemeClr val="tx1">
                    <a:lumMod val="75000"/>
                  </a:schemeClr>
                </a:solidFill>
              </a:rPr>
              <a:t>teip</a:t>
            </a:r>
            <a:r>
              <a:rPr lang="en-US" dirty="0">
                <a:solidFill>
                  <a:schemeClr val="tx1">
                    <a:lumMod val="75000"/>
                  </a:schemeClr>
                </a:solidFill>
              </a:rPr>
              <a:t> </a:t>
            </a:r>
            <a:r>
              <a:rPr lang="en-US" dirty="0" err="1">
                <a:solidFill>
                  <a:schemeClr val="tx1">
                    <a:lumMod val="75000"/>
                  </a:schemeClr>
                </a:solidFill>
              </a:rPr>
              <a:t>eller</a:t>
            </a:r>
            <a:r>
              <a:rPr lang="en-US" dirty="0">
                <a:solidFill>
                  <a:schemeClr val="tx1">
                    <a:lumMod val="75000"/>
                  </a:schemeClr>
                </a:solidFill>
              </a:rPr>
              <a:t> </a:t>
            </a:r>
            <a:r>
              <a:rPr lang="en-US" dirty="0" err="1">
                <a:solidFill>
                  <a:schemeClr val="tx1">
                    <a:lumMod val="75000"/>
                  </a:schemeClr>
                </a:solidFill>
              </a:rPr>
              <a:t>på</a:t>
            </a:r>
            <a:r>
              <a:rPr lang="en-US" dirty="0">
                <a:solidFill>
                  <a:schemeClr val="tx1">
                    <a:lumMod val="75000"/>
                  </a:schemeClr>
                </a:solidFill>
              </a:rPr>
              <a:t> en </a:t>
            </a:r>
            <a:r>
              <a:rPr lang="en-US" dirty="0" err="1">
                <a:solidFill>
                  <a:schemeClr val="tx1">
                    <a:lumMod val="75000"/>
                  </a:schemeClr>
                </a:solidFill>
              </a:rPr>
              <a:t>annen</a:t>
            </a:r>
            <a:r>
              <a:rPr lang="en-US" dirty="0">
                <a:solidFill>
                  <a:schemeClr val="tx1">
                    <a:lumMod val="75000"/>
                  </a:schemeClr>
                </a:solidFill>
              </a:rPr>
              <a:t> </a:t>
            </a:r>
            <a:r>
              <a:rPr lang="en-US" dirty="0" err="1">
                <a:solidFill>
                  <a:schemeClr val="tx1">
                    <a:lumMod val="75000"/>
                  </a:schemeClr>
                </a:solidFill>
              </a:rPr>
              <a:t>kreativ</a:t>
            </a:r>
            <a:r>
              <a:rPr lang="en-US" dirty="0">
                <a:solidFill>
                  <a:schemeClr val="tx1">
                    <a:lumMod val="75000"/>
                  </a:schemeClr>
                </a:solidFill>
              </a:rPr>
              <a:t> </a:t>
            </a:r>
            <a:r>
              <a:rPr lang="en-US" dirty="0" err="1">
                <a:solidFill>
                  <a:schemeClr val="tx1">
                    <a:lumMod val="75000"/>
                  </a:schemeClr>
                </a:solidFill>
              </a:rPr>
              <a:t>måte</a:t>
            </a:r>
            <a:endParaRPr lang="en-US" dirty="0">
              <a:solidFill>
                <a:schemeClr val="tx1">
                  <a:lumMod val="75000"/>
                </a:schemeClr>
              </a:solidFill>
            </a:endParaRPr>
          </a:p>
          <a:p>
            <a:pPr marL="457200" lvl="0" indent="-457200">
              <a:buFont typeface="Arial"/>
              <a:buChar char="•"/>
            </a:pPr>
            <a:r>
              <a:rPr lang="en-US" dirty="0">
                <a:solidFill>
                  <a:schemeClr val="tx1">
                    <a:lumMod val="75000"/>
                  </a:schemeClr>
                </a:solidFill>
              </a:rPr>
              <a:t>Ta stein-</a:t>
            </a:r>
            <a:r>
              <a:rPr lang="en-US" dirty="0" err="1">
                <a:solidFill>
                  <a:schemeClr val="tx1">
                    <a:lumMod val="75000"/>
                  </a:schemeClr>
                </a:solidFill>
              </a:rPr>
              <a:t>saks-papir</a:t>
            </a:r>
            <a:r>
              <a:rPr lang="en-US" dirty="0">
                <a:solidFill>
                  <a:schemeClr val="tx1">
                    <a:lumMod val="75000"/>
                  </a:schemeClr>
                </a:solidFill>
              </a:rPr>
              <a:t> </a:t>
            </a:r>
            <a:r>
              <a:rPr lang="en-US" dirty="0" err="1">
                <a:solidFill>
                  <a:schemeClr val="tx1">
                    <a:lumMod val="75000"/>
                  </a:schemeClr>
                </a:solidFill>
              </a:rPr>
              <a:t>om</a:t>
            </a:r>
            <a:r>
              <a:rPr lang="en-US" dirty="0">
                <a:solidFill>
                  <a:schemeClr val="tx1">
                    <a:lumMod val="75000"/>
                  </a:schemeClr>
                </a:solidFill>
              </a:rPr>
              <a:t> </a:t>
            </a:r>
            <a:r>
              <a:rPr lang="en-US" dirty="0" err="1">
                <a:solidFill>
                  <a:schemeClr val="tx1">
                    <a:lumMod val="75000"/>
                  </a:schemeClr>
                </a:solidFill>
              </a:rPr>
              <a:t>hvem</a:t>
            </a:r>
            <a:r>
              <a:rPr lang="en-US" dirty="0">
                <a:solidFill>
                  <a:schemeClr val="tx1">
                    <a:lumMod val="75000"/>
                  </a:schemeClr>
                </a:solidFill>
              </a:rPr>
              <a:t> </a:t>
            </a:r>
            <a:r>
              <a:rPr lang="en-US" dirty="0" err="1">
                <a:solidFill>
                  <a:schemeClr val="tx1">
                    <a:lumMod val="75000"/>
                  </a:schemeClr>
                </a:solidFill>
              </a:rPr>
              <a:t>som</a:t>
            </a:r>
            <a:r>
              <a:rPr lang="en-US" dirty="0">
                <a:solidFill>
                  <a:schemeClr val="tx1">
                    <a:lumMod val="75000"/>
                  </a:schemeClr>
                </a:solidFill>
              </a:rPr>
              <a:t> starter, </a:t>
            </a:r>
            <a:r>
              <a:rPr lang="en-US" dirty="0" err="1">
                <a:solidFill>
                  <a:schemeClr val="tx1">
                    <a:lumMod val="75000"/>
                  </a:schemeClr>
                </a:solidFill>
              </a:rPr>
              <a:t>gå</a:t>
            </a:r>
            <a:r>
              <a:rPr lang="en-US" dirty="0">
                <a:solidFill>
                  <a:schemeClr val="tx1">
                    <a:lumMod val="75000"/>
                  </a:schemeClr>
                </a:solidFill>
              </a:rPr>
              <a:t> </a:t>
            </a:r>
            <a:r>
              <a:rPr lang="en-US" dirty="0" err="1">
                <a:solidFill>
                  <a:schemeClr val="tx1">
                    <a:lumMod val="75000"/>
                  </a:schemeClr>
                </a:solidFill>
              </a:rPr>
              <a:t>deretter</a:t>
            </a:r>
            <a:r>
              <a:rPr lang="en-US" dirty="0">
                <a:solidFill>
                  <a:schemeClr val="tx1">
                    <a:lumMod val="75000"/>
                  </a:schemeClr>
                </a:solidFill>
              </a:rPr>
              <a:t> ”med </a:t>
            </a:r>
            <a:r>
              <a:rPr lang="en-US" dirty="0" err="1">
                <a:solidFill>
                  <a:schemeClr val="tx1">
                    <a:lumMod val="75000"/>
                  </a:schemeClr>
                </a:solidFill>
              </a:rPr>
              <a:t>klokken</a:t>
            </a:r>
            <a:r>
              <a:rPr lang="en-US" dirty="0">
                <a:solidFill>
                  <a:schemeClr val="tx1">
                    <a:lumMod val="75000"/>
                  </a:schemeClr>
                </a:solidFill>
              </a:rPr>
              <a:t>”</a:t>
            </a:r>
          </a:p>
          <a:p>
            <a:pPr marL="457200" lvl="0" indent="-457200">
              <a:buFont typeface="Arial"/>
              <a:buChar char="•"/>
            </a:pPr>
            <a:r>
              <a:rPr lang="en-US" dirty="0" err="1">
                <a:solidFill>
                  <a:schemeClr val="tx1">
                    <a:lumMod val="75000"/>
                  </a:schemeClr>
                </a:solidFill>
              </a:rPr>
              <a:t>Målet</a:t>
            </a:r>
            <a:r>
              <a:rPr lang="en-US" dirty="0">
                <a:solidFill>
                  <a:schemeClr val="tx1">
                    <a:lumMod val="75000"/>
                  </a:schemeClr>
                </a:solidFill>
              </a:rPr>
              <a:t> </a:t>
            </a:r>
            <a:r>
              <a:rPr lang="en-US" dirty="0" err="1">
                <a:solidFill>
                  <a:schemeClr val="tx1">
                    <a:lumMod val="75000"/>
                  </a:schemeClr>
                </a:solidFill>
              </a:rPr>
              <a:t>er</a:t>
            </a:r>
            <a:r>
              <a:rPr lang="en-US" dirty="0">
                <a:solidFill>
                  <a:schemeClr val="tx1">
                    <a:lumMod val="75000"/>
                  </a:schemeClr>
                </a:solidFill>
              </a:rPr>
              <a:t> </a:t>
            </a:r>
            <a:r>
              <a:rPr lang="en-US" dirty="0" err="1">
                <a:solidFill>
                  <a:schemeClr val="tx1">
                    <a:lumMod val="75000"/>
                  </a:schemeClr>
                </a:solidFill>
              </a:rPr>
              <a:t>å</a:t>
            </a:r>
            <a:r>
              <a:rPr lang="en-US" dirty="0">
                <a:solidFill>
                  <a:schemeClr val="tx1">
                    <a:lumMod val="75000"/>
                  </a:schemeClr>
                </a:solidFill>
              </a:rPr>
              <a:t> </a:t>
            </a:r>
            <a:r>
              <a:rPr lang="en-US" dirty="0" err="1">
                <a:solidFill>
                  <a:schemeClr val="tx1">
                    <a:lumMod val="75000"/>
                  </a:schemeClr>
                </a:solidFill>
              </a:rPr>
              <a:t>finne</a:t>
            </a:r>
            <a:r>
              <a:rPr lang="en-US" dirty="0">
                <a:solidFill>
                  <a:schemeClr val="tx1">
                    <a:lumMod val="75000"/>
                  </a:schemeClr>
                </a:solidFill>
              </a:rPr>
              <a:t> </a:t>
            </a:r>
            <a:r>
              <a:rPr lang="en-US" dirty="0" err="1">
                <a:solidFill>
                  <a:schemeClr val="tx1">
                    <a:lumMod val="75000"/>
                  </a:schemeClr>
                </a:solidFill>
              </a:rPr>
              <a:t>ut</a:t>
            </a:r>
            <a:r>
              <a:rPr lang="en-US" dirty="0">
                <a:solidFill>
                  <a:schemeClr val="tx1">
                    <a:lumMod val="75000"/>
                  </a:schemeClr>
                </a:solidFill>
              </a:rPr>
              <a:t> </a:t>
            </a:r>
            <a:r>
              <a:rPr lang="en-US" dirty="0" err="1">
                <a:solidFill>
                  <a:schemeClr val="tx1">
                    <a:lumMod val="75000"/>
                  </a:schemeClr>
                </a:solidFill>
              </a:rPr>
              <a:t>av</a:t>
            </a:r>
            <a:r>
              <a:rPr lang="en-US" dirty="0">
                <a:solidFill>
                  <a:schemeClr val="tx1">
                    <a:lumMod val="75000"/>
                  </a:schemeClr>
                </a:solidFill>
              </a:rPr>
              <a:t> </a:t>
            </a:r>
            <a:r>
              <a:rPr lang="en-US" dirty="0" err="1">
                <a:solidFill>
                  <a:schemeClr val="tx1">
                    <a:lumMod val="75000"/>
                  </a:schemeClr>
                </a:solidFill>
              </a:rPr>
              <a:t>hvem</a:t>
            </a:r>
            <a:r>
              <a:rPr lang="en-US" dirty="0">
                <a:solidFill>
                  <a:schemeClr val="tx1">
                    <a:lumMod val="75000"/>
                  </a:schemeClr>
                </a:solidFill>
              </a:rPr>
              <a:t> du </a:t>
            </a:r>
            <a:r>
              <a:rPr lang="en-US" dirty="0" err="1">
                <a:solidFill>
                  <a:schemeClr val="tx1">
                    <a:lumMod val="75000"/>
                  </a:schemeClr>
                </a:solidFill>
              </a:rPr>
              <a:t>er</a:t>
            </a:r>
            <a:r>
              <a:rPr lang="en-US" dirty="0">
                <a:solidFill>
                  <a:schemeClr val="tx1">
                    <a:lumMod val="75000"/>
                  </a:schemeClr>
                </a:solidFill>
              </a:rPr>
              <a:t>. Dette </a:t>
            </a:r>
            <a:r>
              <a:rPr lang="en-US" dirty="0" err="1">
                <a:solidFill>
                  <a:schemeClr val="tx1">
                    <a:lumMod val="75000"/>
                  </a:schemeClr>
                </a:solidFill>
              </a:rPr>
              <a:t>gjøres</a:t>
            </a:r>
            <a:r>
              <a:rPr lang="en-US" dirty="0">
                <a:solidFill>
                  <a:schemeClr val="tx1">
                    <a:lumMod val="75000"/>
                  </a:schemeClr>
                </a:solidFill>
              </a:rPr>
              <a:t> </a:t>
            </a:r>
            <a:r>
              <a:rPr lang="en-US" dirty="0" err="1">
                <a:solidFill>
                  <a:schemeClr val="tx1">
                    <a:lumMod val="75000"/>
                  </a:schemeClr>
                </a:solidFill>
              </a:rPr>
              <a:t>ved</a:t>
            </a:r>
            <a:r>
              <a:rPr lang="en-US" dirty="0">
                <a:solidFill>
                  <a:schemeClr val="tx1">
                    <a:lumMod val="75000"/>
                  </a:schemeClr>
                </a:solidFill>
              </a:rPr>
              <a:t> </a:t>
            </a:r>
            <a:r>
              <a:rPr lang="en-US" dirty="0" err="1">
                <a:solidFill>
                  <a:schemeClr val="tx1">
                    <a:lumMod val="75000"/>
                  </a:schemeClr>
                </a:solidFill>
              </a:rPr>
              <a:t>å</a:t>
            </a:r>
            <a:r>
              <a:rPr lang="en-US" dirty="0">
                <a:solidFill>
                  <a:schemeClr val="tx1">
                    <a:lumMod val="75000"/>
                  </a:schemeClr>
                </a:solidFill>
              </a:rPr>
              <a:t> </a:t>
            </a:r>
            <a:r>
              <a:rPr lang="en-US" dirty="0" err="1">
                <a:solidFill>
                  <a:schemeClr val="tx1">
                    <a:lumMod val="75000"/>
                  </a:schemeClr>
                </a:solidFill>
              </a:rPr>
              <a:t>stille</a:t>
            </a:r>
            <a:r>
              <a:rPr lang="en-US" dirty="0">
                <a:solidFill>
                  <a:schemeClr val="tx1">
                    <a:lumMod val="75000"/>
                  </a:schemeClr>
                </a:solidFill>
              </a:rPr>
              <a:t> JA </a:t>
            </a:r>
            <a:r>
              <a:rPr lang="en-US" dirty="0" err="1">
                <a:solidFill>
                  <a:schemeClr val="tx1">
                    <a:lumMod val="75000"/>
                  </a:schemeClr>
                </a:solidFill>
              </a:rPr>
              <a:t>eller</a:t>
            </a:r>
            <a:r>
              <a:rPr lang="en-US" dirty="0">
                <a:solidFill>
                  <a:schemeClr val="tx1">
                    <a:lumMod val="75000"/>
                  </a:schemeClr>
                </a:solidFill>
              </a:rPr>
              <a:t> NEI </a:t>
            </a:r>
            <a:r>
              <a:rPr lang="en-US" dirty="0" err="1">
                <a:solidFill>
                  <a:schemeClr val="tx1">
                    <a:lumMod val="75000"/>
                  </a:schemeClr>
                </a:solidFill>
              </a:rPr>
              <a:t>spørsmål</a:t>
            </a:r>
            <a:r>
              <a:rPr lang="en-US" dirty="0">
                <a:solidFill>
                  <a:schemeClr val="tx1">
                    <a:lumMod val="75000"/>
                  </a:schemeClr>
                </a:solidFill>
              </a:rPr>
              <a:t> </a:t>
            </a:r>
            <a:r>
              <a:rPr lang="en-US" dirty="0" err="1">
                <a:solidFill>
                  <a:schemeClr val="tx1">
                    <a:lumMod val="75000"/>
                  </a:schemeClr>
                </a:solidFill>
              </a:rPr>
              <a:t>til</a:t>
            </a:r>
            <a:r>
              <a:rPr lang="en-US" dirty="0">
                <a:solidFill>
                  <a:schemeClr val="tx1">
                    <a:lumMod val="75000"/>
                  </a:schemeClr>
                </a:solidFill>
              </a:rPr>
              <a:t> </a:t>
            </a:r>
            <a:r>
              <a:rPr lang="en-US" dirty="0" err="1">
                <a:solidFill>
                  <a:schemeClr val="tx1">
                    <a:lumMod val="75000"/>
                  </a:schemeClr>
                </a:solidFill>
              </a:rPr>
              <a:t>gruppen</a:t>
            </a:r>
            <a:r>
              <a:rPr lang="en-US" dirty="0">
                <a:solidFill>
                  <a:schemeClr val="tx1">
                    <a:lumMod val="75000"/>
                  </a:schemeClr>
                </a:solidFill>
              </a:rPr>
              <a:t>. For </a:t>
            </a:r>
            <a:r>
              <a:rPr lang="en-US" dirty="0" err="1">
                <a:solidFill>
                  <a:schemeClr val="tx1">
                    <a:lumMod val="75000"/>
                  </a:schemeClr>
                </a:solidFill>
              </a:rPr>
              <a:t>eksempel</a:t>
            </a:r>
            <a:r>
              <a:rPr lang="en-US" dirty="0">
                <a:solidFill>
                  <a:schemeClr val="tx1">
                    <a:lumMod val="75000"/>
                  </a:schemeClr>
                </a:solidFill>
              </a:rPr>
              <a:t>: “er </a:t>
            </a:r>
            <a:r>
              <a:rPr lang="en-US" dirty="0" err="1">
                <a:solidFill>
                  <a:schemeClr val="tx1">
                    <a:lumMod val="75000"/>
                  </a:schemeClr>
                </a:solidFill>
              </a:rPr>
              <a:t>jeg</a:t>
            </a:r>
            <a:r>
              <a:rPr lang="en-US" dirty="0">
                <a:solidFill>
                  <a:schemeClr val="tx1">
                    <a:lumMod val="75000"/>
                  </a:schemeClr>
                </a:solidFill>
              </a:rPr>
              <a:t> </a:t>
            </a:r>
            <a:r>
              <a:rPr lang="en-US" dirty="0" err="1">
                <a:solidFill>
                  <a:schemeClr val="tx1">
                    <a:lumMod val="75000"/>
                  </a:schemeClr>
                </a:solidFill>
              </a:rPr>
              <a:t>gutt</a:t>
            </a:r>
            <a:r>
              <a:rPr lang="en-US" dirty="0">
                <a:solidFill>
                  <a:schemeClr val="tx1">
                    <a:lumMod val="75000"/>
                  </a:schemeClr>
                </a:solidFill>
              </a:rPr>
              <a:t>?”, “er </a:t>
            </a:r>
            <a:r>
              <a:rPr lang="en-US" dirty="0" err="1">
                <a:solidFill>
                  <a:schemeClr val="tx1">
                    <a:lumMod val="75000"/>
                  </a:schemeClr>
                </a:solidFill>
              </a:rPr>
              <a:t>jeg</a:t>
            </a:r>
            <a:r>
              <a:rPr lang="en-US" dirty="0">
                <a:solidFill>
                  <a:schemeClr val="tx1">
                    <a:lumMod val="75000"/>
                  </a:schemeClr>
                </a:solidFill>
              </a:rPr>
              <a:t> </a:t>
            </a:r>
            <a:r>
              <a:rPr lang="en-US" dirty="0" err="1">
                <a:solidFill>
                  <a:schemeClr val="tx1">
                    <a:lumMod val="75000"/>
                  </a:schemeClr>
                </a:solidFill>
              </a:rPr>
              <a:t>fra</a:t>
            </a:r>
            <a:r>
              <a:rPr lang="en-US" dirty="0">
                <a:solidFill>
                  <a:schemeClr val="tx1">
                    <a:lumMod val="75000"/>
                  </a:schemeClr>
                </a:solidFill>
              </a:rPr>
              <a:t> Norge?”, “er </a:t>
            </a:r>
            <a:r>
              <a:rPr lang="en-US" dirty="0" err="1">
                <a:solidFill>
                  <a:schemeClr val="tx1">
                    <a:lumMod val="75000"/>
                  </a:schemeClr>
                </a:solidFill>
              </a:rPr>
              <a:t>jeg</a:t>
            </a:r>
            <a:r>
              <a:rPr lang="en-US" dirty="0">
                <a:solidFill>
                  <a:schemeClr val="tx1">
                    <a:lumMod val="75000"/>
                  </a:schemeClr>
                </a:solidFill>
              </a:rPr>
              <a:t> en </a:t>
            </a:r>
            <a:r>
              <a:rPr lang="en-US" dirty="0" err="1">
                <a:solidFill>
                  <a:schemeClr val="tx1">
                    <a:lumMod val="75000"/>
                  </a:schemeClr>
                </a:solidFill>
              </a:rPr>
              <a:t>tegneseriefigur</a:t>
            </a:r>
            <a:r>
              <a:rPr lang="en-US" dirty="0">
                <a:solidFill>
                  <a:schemeClr val="tx1">
                    <a:lumMod val="75000"/>
                  </a:schemeClr>
                </a:solidFill>
              </a:rPr>
              <a:t>?”). </a:t>
            </a:r>
            <a:r>
              <a:rPr lang="en-US" dirty="0" err="1">
                <a:solidFill>
                  <a:schemeClr val="tx1">
                    <a:lumMod val="75000"/>
                  </a:schemeClr>
                </a:solidFill>
              </a:rPr>
              <a:t>Alle</a:t>
            </a:r>
            <a:r>
              <a:rPr lang="en-US" dirty="0">
                <a:solidFill>
                  <a:schemeClr val="tx1">
                    <a:lumMod val="75000"/>
                  </a:schemeClr>
                </a:solidFill>
              </a:rPr>
              <a:t> </a:t>
            </a:r>
            <a:r>
              <a:rPr lang="en-US" dirty="0" err="1">
                <a:solidFill>
                  <a:schemeClr val="tx1">
                    <a:lumMod val="75000"/>
                  </a:schemeClr>
                </a:solidFill>
              </a:rPr>
              <a:t>kan</a:t>
            </a:r>
            <a:r>
              <a:rPr lang="en-US" dirty="0">
                <a:solidFill>
                  <a:schemeClr val="tx1">
                    <a:lumMod val="75000"/>
                  </a:schemeClr>
                </a:solidFill>
              </a:rPr>
              <a:t> </a:t>
            </a:r>
            <a:r>
              <a:rPr lang="en-US" dirty="0" err="1">
                <a:solidFill>
                  <a:schemeClr val="tx1">
                    <a:lumMod val="75000"/>
                  </a:schemeClr>
                </a:solidFill>
              </a:rPr>
              <a:t>svare</a:t>
            </a:r>
            <a:endParaRPr lang="en-US" dirty="0">
              <a:solidFill>
                <a:schemeClr val="tx1">
                  <a:lumMod val="75000"/>
                </a:schemeClr>
              </a:solidFill>
            </a:endParaRPr>
          </a:p>
          <a:p>
            <a:pPr marL="457200" lvl="0" indent="-457200">
              <a:buFont typeface="Arial"/>
              <a:buChar char="•"/>
            </a:pPr>
            <a:r>
              <a:rPr lang="en-US" dirty="0" err="1">
                <a:solidFill>
                  <a:schemeClr val="tx1">
                    <a:lumMod val="75000"/>
                  </a:schemeClr>
                </a:solidFill>
              </a:rPr>
              <a:t>Det</a:t>
            </a:r>
            <a:r>
              <a:rPr lang="en-US" dirty="0">
                <a:solidFill>
                  <a:schemeClr val="tx1">
                    <a:lumMod val="75000"/>
                  </a:schemeClr>
                </a:solidFill>
              </a:rPr>
              <a:t> </a:t>
            </a:r>
            <a:r>
              <a:rPr lang="en-US" dirty="0" err="1">
                <a:solidFill>
                  <a:schemeClr val="tx1">
                    <a:lumMod val="75000"/>
                  </a:schemeClr>
                </a:solidFill>
              </a:rPr>
              <a:t>er</a:t>
            </a:r>
            <a:r>
              <a:rPr lang="en-US" dirty="0">
                <a:solidFill>
                  <a:schemeClr val="tx1">
                    <a:lumMod val="75000"/>
                  </a:schemeClr>
                </a:solidFill>
              </a:rPr>
              <a:t> kun </a:t>
            </a:r>
            <a:r>
              <a:rPr lang="en-US" dirty="0" err="1">
                <a:solidFill>
                  <a:schemeClr val="tx1">
                    <a:lumMod val="75000"/>
                  </a:schemeClr>
                </a:solidFill>
              </a:rPr>
              <a:t>lov</a:t>
            </a:r>
            <a:r>
              <a:rPr lang="en-US" dirty="0">
                <a:solidFill>
                  <a:schemeClr val="tx1">
                    <a:lumMod val="75000"/>
                  </a:schemeClr>
                </a:solidFill>
              </a:rPr>
              <a:t> </a:t>
            </a:r>
            <a:r>
              <a:rPr lang="en-US" dirty="0" err="1">
                <a:solidFill>
                  <a:schemeClr val="tx1">
                    <a:lumMod val="75000"/>
                  </a:schemeClr>
                </a:solidFill>
              </a:rPr>
              <a:t>til</a:t>
            </a:r>
            <a:r>
              <a:rPr lang="en-US" dirty="0">
                <a:solidFill>
                  <a:schemeClr val="tx1">
                    <a:lumMod val="75000"/>
                  </a:schemeClr>
                </a:solidFill>
              </a:rPr>
              <a:t> </a:t>
            </a:r>
            <a:r>
              <a:rPr lang="en-US" dirty="0" err="1">
                <a:solidFill>
                  <a:schemeClr val="tx1">
                    <a:lumMod val="75000"/>
                  </a:schemeClr>
                </a:solidFill>
              </a:rPr>
              <a:t>å</a:t>
            </a:r>
            <a:r>
              <a:rPr lang="en-US" dirty="0">
                <a:solidFill>
                  <a:schemeClr val="tx1">
                    <a:lumMod val="75000"/>
                  </a:schemeClr>
                </a:solidFill>
              </a:rPr>
              <a:t> </a:t>
            </a:r>
            <a:r>
              <a:rPr lang="en-US" dirty="0" err="1">
                <a:solidFill>
                  <a:schemeClr val="tx1">
                    <a:lumMod val="75000"/>
                  </a:schemeClr>
                </a:solidFill>
              </a:rPr>
              <a:t>stille</a:t>
            </a:r>
            <a:r>
              <a:rPr lang="en-US" dirty="0">
                <a:solidFill>
                  <a:schemeClr val="tx1">
                    <a:lumMod val="75000"/>
                  </a:schemeClr>
                </a:solidFill>
              </a:rPr>
              <a:t> </a:t>
            </a:r>
            <a:r>
              <a:rPr lang="en-US" dirty="0" err="1">
                <a:solidFill>
                  <a:schemeClr val="tx1">
                    <a:lumMod val="75000"/>
                  </a:schemeClr>
                </a:solidFill>
              </a:rPr>
              <a:t>ett</a:t>
            </a:r>
            <a:r>
              <a:rPr lang="en-US" dirty="0">
                <a:solidFill>
                  <a:schemeClr val="tx1">
                    <a:lumMod val="75000"/>
                  </a:schemeClr>
                </a:solidFill>
              </a:rPr>
              <a:t> </a:t>
            </a:r>
            <a:r>
              <a:rPr lang="en-US" dirty="0" err="1">
                <a:solidFill>
                  <a:schemeClr val="tx1">
                    <a:lumMod val="75000"/>
                  </a:schemeClr>
                </a:solidFill>
              </a:rPr>
              <a:t>spørsmål</a:t>
            </a:r>
            <a:r>
              <a:rPr lang="en-US" dirty="0">
                <a:solidFill>
                  <a:schemeClr val="tx1">
                    <a:lumMod val="75000"/>
                  </a:schemeClr>
                </a:solidFill>
              </a:rPr>
              <a:t> for </a:t>
            </a:r>
            <a:r>
              <a:rPr lang="en-US" dirty="0" err="1">
                <a:solidFill>
                  <a:schemeClr val="tx1">
                    <a:lumMod val="75000"/>
                  </a:schemeClr>
                </a:solidFill>
              </a:rPr>
              <a:t>hver</a:t>
            </a:r>
            <a:r>
              <a:rPr lang="en-US" dirty="0">
                <a:solidFill>
                  <a:schemeClr val="tx1">
                    <a:lumMod val="75000"/>
                  </a:schemeClr>
                </a:solidFill>
              </a:rPr>
              <a:t> gang</a:t>
            </a:r>
          </a:p>
          <a:p>
            <a:pPr marL="457200" lvl="0" indent="-457200">
              <a:buFont typeface="Arial"/>
              <a:buChar char="•"/>
            </a:pPr>
            <a:r>
              <a:rPr lang="en-US" dirty="0" err="1">
                <a:solidFill>
                  <a:schemeClr val="tx1">
                    <a:lumMod val="75000"/>
                  </a:schemeClr>
                </a:solidFill>
              </a:rPr>
              <a:t>Personen</a:t>
            </a:r>
            <a:r>
              <a:rPr lang="en-US" dirty="0">
                <a:solidFill>
                  <a:schemeClr val="tx1">
                    <a:lumMod val="75000"/>
                  </a:schemeClr>
                </a:solidFill>
              </a:rPr>
              <a:t> </a:t>
            </a:r>
            <a:r>
              <a:rPr lang="en-US" dirty="0" err="1">
                <a:solidFill>
                  <a:schemeClr val="tx1">
                    <a:lumMod val="75000"/>
                  </a:schemeClr>
                </a:solidFill>
              </a:rPr>
              <a:t>som</a:t>
            </a:r>
            <a:r>
              <a:rPr lang="en-US" dirty="0">
                <a:solidFill>
                  <a:schemeClr val="tx1">
                    <a:lumMod val="75000"/>
                  </a:schemeClr>
                </a:solidFill>
              </a:rPr>
              <a:t> </a:t>
            </a:r>
            <a:r>
              <a:rPr lang="en-US" dirty="0" err="1">
                <a:solidFill>
                  <a:schemeClr val="tx1">
                    <a:lumMod val="75000"/>
                  </a:schemeClr>
                </a:solidFill>
              </a:rPr>
              <a:t>gjetter</a:t>
            </a:r>
            <a:r>
              <a:rPr lang="en-US" dirty="0">
                <a:solidFill>
                  <a:schemeClr val="tx1">
                    <a:lumMod val="75000"/>
                  </a:schemeClr>
                </a:solidFill>
              </a:rPr>
              <a:t> </a:t>
            </a:r>
            <a:r>
              <a:rPr lang="en-US" dirty="0" err="1">
                <a:solidFill>
                  <a:schemeClr val="tx1">
                    <a:lumMod val="75000"/>
                  </a:schemeClr>
                </a:solidFill>
              </a:rPr>
              <a:t>riktig</a:t>
            </a:r>
            <a:r>
              <a:rPr lang="en-US" dirty="0">
                <a:solidFill>
                  <a:schemeClr val="tx1">
                    <a:lumMod val="75000"/>
                  </a:schemeClr>
                </a:solidFill>
              </a:rPr>
              <a:t> </a:t>
            </a:r>
            <a:r>
              <a:rPr lang="en-US" dirty="0" err="1">
                <a:solidFill>
                  <a:schemeClr val="tx1">
                    <a:lumMod val="75000"/>
                  </a:schemeClr>
                </a:solidFill>
              </a:rPr>
              <a:t>først</a:t>
            </a:r>
            <a:r>
              <a:rPr lang="en-US" dirty="0">
                <a:solidFill>
                  <a:schemeClr val="tx1">
                    <a:lumMod val="75000"/>
                  </a:schemeClr>
                </a:solidFill>
              </a:rPr>
              <a:t> </a:t>
            </a:r>
            <a:r>
              <a:rPr lang="en-US" dirty="0" err="1">
                <a:solidFill>
                  <a:schemeClr val="tx1">
                    <a:lumMod val="75000"/>
                  </a:schemeClr>
                </a:solidFill>
              </a:rPr>
              <a:t>vinner</a:t>
            </a:r>
            <a:r>
              <a:rPr lang="en-US" dirty="0">
                <a:solidFill>
                  <a:schemeClr val="tx1">
                    <a:lumMod val="75000"/>
                  </a:schemeClr>
                </a:solidFill>
              </a:rPr>
              <a:t>, men </a:t>
            </a:r>
            <a:r>
              <a:rPr lang="en-US" dirty="0" err="1">
                <a:solidFill>
                  <a:schemeClr val="tx1">
                    <a:lumMod val="75000"/>
                  </a:schemeClr>
                </a:solidFill>
              </a:rPr>
              <a:t>leken</a:t>
            </a:r>
            <a:r>
              <a:rPr lang="en-US" dirty="0">
                <a:solidFill>
                  <a:schemeClr val="tx1">
                    <a:lumMod val="75000"/>
                  </a:schemeClr>
                </a:solidFill>
              </a:rPr>
              <a:t> </a:t>
            </a:r>
            <a:r>
              <a:rPr lang="en-US" dirty="0" err="1">
                <a:solidFill>
                  <a:schemeClr val="tx1">
                    <a:lumMod val="75000"/>
                  </a:schemeClr>
                </a:solidFill>
              </a:rPr>
              <a:t>fortsetter</a:t>
            </a:r>
            <a:r>
              <a:rPr lang="en-US" dirty="0">
                <a:solidFill>
                  <a:schemeClr val="tx1">
                    <a:lumMod val="75000"/>
                  </a:schemeClr>
                </a:solidFill>
              </a:rPr>
              <a:t> </a:t>
            </a:r>
            <a:r>
              <a:rPr lang="en-US" dirty="0" err="1">
                <a:solidFill>
                  <a:schemeClr val="tx1">
                    <a:lumMod val="75000"/>
                  </a:schemeClr>
                </a:solidFill>
              </a:rPr>
              <a:t>til</a:t>
            </a:r>
            <a:r>
              <a:rPr lang="en-US" dirty="0">
                <a:solidFill>
                  <a:schemeClr val="tx1">
                    <a:lumMod val="75000"/>
                  </a:schemeClr>
                </a:solidFill>
              </a:rPr>
              <a:t> </a:t>
            </a:r>
            <a:r>
              <a:rPr lang="en-US" dirty="0" err="1">
                <a:solidFill>
                  <a:schemeClr val="tx1">
                    <a:lumMod val="75000"/>
                  </a:schemeClr>
                </a:solidFill>
              </a:rPr>
              <a:t>alle</a:t>
            </a:r>
            <a:r>
              <a:rPr lang="en-US" dirty="0">
                <a:solidFill>
                  <a:schemeClr val="tx1">
                    <a:lumMod val="75000"/>
                  </a:schemeClr>
                </a:solidFill>
              </a:rPr>
              <a:t> </a:t>
            </a:r>
            <a:r>
              <a:rPr lang="en-US" dirty="0" err="1">
                <a:solidFill>
                  <a:schemeClr val="tx1">
                    <a:lumMod val="75000"/>
                  </a:schemeClr>
                </a:solidFill>
              </a:rPr>
              <a:t>har</a:t>
            </a:r>
            <a:r>
              <a:rPr lang="en-US" dirty="0">
                <a:solidFill>
                  <a:schemeClr val="tx1">
                    <a:lumMod val="75000"/>
                  </a:schemeClr>
                </a:solidFill>
              </a:rPr>
              <a:t> </a:t>
            </a:r>
            <a:r>
              <a:rPr lang="en-US" dirty="0" err="1">
                <a:solidFill>
                  <a:schemeClr val="tx1">
                    <a:lumMod val="75000"/>
                  </a:schemeClr>
                </a:solidFill>
              </a:rPr>
              <a:t>gjettet</a:t>
            </a:r>
            <a:r>
              <a:rPr lang="en-US" dirty="0">
                <a:solidFill>
                  <a:schemeClr val="tx1">
                    <a:lumMod val="75000"/>
                  </a:schemeClr>
                </a:solidFill>
              </a:rPr>
              <a:t> </a:t>
            </a:r>
            <a:r>
              <a:rPr lang="en-US" dirty="0" err="1">
                <a:solidFill>
                  <a:schemeClr val="tx1">
                    <a:lumMod val="75000"/>
                  </a:schemeClr>
                </a:solidFill>
              </a:rPr>
              <a:t>hvem</a:t>
            </a:r>
            <a:r>
              <a:rPr lang="en-US" dirty="0">
                <a:solidFill>
                  <a:schemeClr val="tx1">
                    <a:lumMod val="75000"/>
                  </a:schemeClr>
                </a:solidFill>
              </a:rPr>
              <a:t> de </a:t>
            </a:r>
            <a:r>
              <a:rPr lang="en-US" dirty="0" err="1">
                <a:solidFill>
                  <a:schemeClr val="tx1">
                    <a:lumMod val="75000"/>
                  </a:schemeClr>
                </a:solidFill>
              </a:rPr>
              <a:t>er</a:t>
            </a:r>
            <a:endParaRPr lang="en-US" dirty="0">
              <a:solidFill>
                <a:schemeClr val="tx1">
                  <a:lumMod val="75000"/>
                </a:schemeClr>
              </a:solidFill>
            </a:endParaRPr>
          </a:p>
          <a:p>
            <a:endParaRPr lang="en-US" sz="2000" dirty="0"/>
          </a:p>
          <a:p>
            <a:endParaRPr lang="nb-NO" dirty="0"/>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normAutofit/>
          </a:bodyPr>
          <a:lstStyle/>
          <a:p>
            <a:r>
              <a:rPr lang="en-US" sz="4800" dirty="0"/>
              <a:t>Kortskalle (10 min)</a:t>
            </a:r>
            <a:endParaRPr lang="nb-NO" sz="4800" dirty="0"/>
          </a:p>
        </p:txBody>
      </p:sp>
      <p:pic>
        <p:nvPicPr>
          <p:cNvPr id="4" name="Bilde 3"/>
          <p:cNvPicPr>
            <a:picLocks noChangeAspect="1"/>
          </p:cNvPicPr>
          <p:nvPr/>
        </p:nvPicPr>
        <p:blipFill>
          <a:blip r:embed="rId2"/>
          <a:srcRect l="12506" r="12506"/>
          <a:stretch>
            <a:fillRect/>
          </a:stretch>
        </p:blipFill>
        <p:spPr>
          <a:xfrm>
            <a:off x="544697" y="1617980"/>
            <a:ext cx="2582997" cy="2057401"/>
          </a:xfrm>
          <a:prstGeom prst="rect">
            <a:avLst/>
          </a:prstGeom>
        </p:spPr>
      </p:pic>
      <p:sp>
        <p:nvSpPr>
          <p:cNvPr id="5" name="TekstSylinder 4"/>
          <p:cNvSpPr txBox="1"/>
          <p:nvPr/>
        </p:nvSpPr>
        <p:spPr>
          <a:xfrm rot="21101216">
            <a:off x="1617550" y="2412381"/>
            <a:ext cx="1268789" cy="518480"/>
          </a:xfrm>
          <a:prstGeom prst="rect">
            <a:avLst/>
          </a:prstGeom>
          <a:noFill/>
        </p:spPr>
        <p:txBody>
          <a:bodyPr wrap="square" lIns="117226" tIns="58613" rIns="117226" bIns="58613" rtlCol="0">
            <a:spAutoFit/>
          </a:bodyPr>
          <a:lstStyle/>
          <a:p>
            <a:r>
              <a:rPr lang="nn-NO" sz="1300" dirty="0">
                <a:latin typeface="Apple Casual"/>
              </a:rPr>
              <a:t>Post</a:t>
            </a:r>
          </a:p>
          <a:p>
            <a:r>
              <a:rPr lang="nn-NO" sz="1300" dirty="0" err="1">
                <a:latin typeface="Apple Casual"/>
              </a:rPr>
              <a:t>Malone</a:t>
            </a:r>
            <a:endParaRPr lang="nn-NO" sz="1300" dirty="0">
              <a:latin typeface="Apple Casual"/>
            </a:endParaRPr>
          </a:p>
        </p:txBody>
      </p:sp>
      <p:sp>
        <p:nvSpPr>
          <p:cNvPr id="6" name="TekstSylinder 5"/>
          <p:cNvSpPr txBox="1"/>
          <p:nvPr/>
        </p:nvSpPr>
        <p:spPr>
          <a:xfrm>
            <a:off x="544697" y="3675381"/>
            <a:ext cx="1727719" cy="272259"/>
          </a:xfrm>
          <a:prstGeom prst="rect">
            <a:avLst/>
          </a:prstGeom>
          <a:noFill/>
        </p:spPr>
        <p:txBody>
          <a:bodyPr wrap="square" lIns="117226" tIns="58613" rIns="117226" bIns="58613" rtlCol="0">
            <a:spAutoFit/>
          </a:bodyPr>
          <a:lstStyle/>
          <a:p>
            <a:r>
              <a:rPr lang="nn-NO" sz="1000" i="1" dirty="0">
                <a:solidFill>
                  <a:schemeClr val="bg1">
                    <a:lumMod val="65000"/>
                  </a:schemeClr>
                </a:solidFill>
              </a:rPr>
              <a:t> </a:t>
            </a:r>
            <a:r>
              <a:rPr lang="nn-NO" sz="1000" i="1" dirty="0">
                <a:solidFill>
                  <a:schemeClr val="bg1">
                    <a:lumMod val="65000"/>
                  </a:schemeClr>
                </a:solidFill>
                <a:latin typeface="Century Gothic"/>
              </a:rPr>
              <a:t>Pixabay.com</a:t>
            </a:r>
          </a:p>
        </p:txBody>
      </p:sp>
    </p:spTree>
    <p:extLst>
      <p:ext uri="{BB962C8B-B14F-4D97-AF65-F5344CB8AC3E}">
        <p14:creationId xmlns:p14="http://schemas.microsoft.com/office/powerpoint/2010/main" val="486478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037408" y="3101152"/>
            <a:ext cx="4059217" cy="2525569"/>
          </a:xfrm>
        </p:spPr>
        <p:txBody>
          <a:bodyPr>
            <a:normAutofit/>
          </a:bodyPr>
          <a:lstStyle/>
          <a:p>
            <a:pPr marL="457200" indent="-457200">
              <a:buFont typeface="Arial"/>
              <a:buChar char="•"/>
            </a:pPr>
            <a:r>
              <a:rPr lang="nb-NO" sz="2300" dirty="0">
                <a:solidFill>
                  <a:schemeClr val="accent1"/>
                </a:solidFill>
                <a:hlinkClick r:id="rId3">
                  <a:extLst>
                    <a:ext uri="{A12FA001-AC4F-418D-AE19-62706E023703}">
                      <ahyp:hlinkClr xmlns:ahyp="http://schemas.microsoft.com/office/drawing/2018/hyperlinkcolor" val="tx"/>
                    </a:ext>
                  </a:extLst>
                </a:hlinkClick>
              </a:rPr>
              <a:t>Søk opp «NRK Kort fortalt – Nå målet ditt»</a:t>
            </a:r>
          </a:p>
          <a:p>
            <a:pPr marL="457200" indent="-457200">
              <a:buFont typeface="Arial"/>
              <a:buChar char="•"/>
            </a:pPr>
            <a:r>
              <a:rPr lang="nb-NO" sz="2300" u="sng" dirty="0">
                <a:solidFill>
                  <a:srgbClr val="3573A8"/>
                </a:solidFill>
                <a:hlinkClick r:id="rId3">
                  <a:extLst>
                    <a:ext uri="{A12FA001-AC4F-418D-AE19-62706E023703}">
                      <ahyp:hlinkClr xmlns:ahyp="http://schemas.microsoft.com/office/drawing/2018/hyperlinkcolor" val="tx"/>
                    </a:ext>
                  </a:extLst>
                </a:hlinkClick>
              </a:rPr>
              <a:t>https://tv.nrk.no/serie/kort-fortalt-livsmestring/sesong/1/episode/8/avspiller </a:t>
            </a:r>
          </a:p>
          <a:p>
            <a:pPr marL="457200" indent="-457200">
              <a:buFont typeface="Arial"/>
              <a:buChar char="•"/>
            </a:pPr>
            <a:endParaRPr lang="nb-NO" dirty="0">
              <a:solidFill>
                <a:schemeClr val="tx1">
                  <a:lumMod val="75000"/>
                </a:schemeClr>
              </a:solidFill>
            </a:endParaRPr>
          </a:p>
        </p:txBody>
      </p:sp>
      <p:sp>
        <p:nvSpPr>
          <p:cNvPr id="6" name="Tittel 3"/>
          <p:cNvSpPr txBox="1">
            <a:spLocks/>
          </p:cNvSpPr>
          <p:nvPr/>
        </p:nvSpPr>
        <p:spPr>
          <a:xfrm>
            <a:off x="7037408" y="1468437"/>
            <a:ext cx="4916467" cy="1325563"/>
          </a:xfrm>
          <a:prstGeom prst="rect">
            <a:avLst/>
          </a:prstGeom>
        </p:spPr>
        <p:txBody>
          <a:bodyPr vert="horz" lIns="91440" tIns="45720" rIns="91440" bIns="45720" rtlCol="0" anchor="ctr">
            <a:normAutofit/>
          </a:bodyPr>
          <a:lstStyle/>
          <a:p>
            <a:pPr lvl="0">
              <a:lnSpc>
                <a:spcPct val="90000"/>
              </a:lnSpc>
              <a:spcBef>
                <a:spcPct val="0"/>
              </a:spcBef>
            </a:pPr>
            <a:r>
              <a:rPr lang="nb-NO" sz="3500" b="1" dirty="0">
                <a:solidFill>
                  <a:schemeClr val="tx1">
                    <a:lumMod val="75000"/>
                  </a:schemeClr>
                </a:solidFill>
                <a:latin typeface="Georgia"/>
              </a:rPr>
              <a:t>Se film: Nå målet ditt (3 min) </a:t>
            </a:r>
            <a:endParaRPr kumimoji="0" lang="nb-NO" sz="3500" b="1" u="none" strike="noStrike" kern="1200" cap="none" spc="0" normalizeH="0" baseline="0" noProof="0" dirty="0">
              <a:ln>
                <a:noFill/>
              </a:ln>
              <a:solidFill>
                <a:schemeClr val="tx1">
                  <a:lumMod val="75000"/>
                </a:schemeClr>
              </a:solidFill>
              <a:effectLst/>
              <a:uLnTx/>
              <a:uFillTx/>
              <a:latin typeface="Georgia"/>
              <a:ea typeface="+mj-ea"/>
              <a:cs typeface="+mj-cs"/>
            </a:endParaRPr>
          </a:p>
        </p:txBody>
      </p:sp>
      <p:pic>
        <p:nvPicPr>
          <p:cNvPr id="8" name="Bilde 7" descr="Skjermbilde 2020-04-23 kl. 19.02.46.png"/>
          <p:cNvPicPr>
            <a:picLocks noChangeAspect="1"/>
          </p:cNvPicPr>
          <p:nvPr/>
        </p:nvPicPr>
        <p:blipFill>
          <a:blip r:embed="rId4"/>
          <a:srcRect l="8749"/>
          <a:stretch>
            <a:fillRect/>
          </a:stretch>
        </p:blipFill>
        <p:spPr>
          <a:xfrm>
            <a:off x="-48722" y="1497532"/>
            <a:ext cx="6666926" cy="3822037"/>
          </a:xfrm>
          <a:prstGeom prst="rect">
            <a:avLst/>
          </a:prstGeom>
        </p:spPr>
      </p:pic>
    </p:spTree>
    <p:extLst>
      <p:ext uri="{BB962C8B-B14F-4D97-AF65-F5344CB8AC3E}">
        <p14:creationId xmlns:p14="http://schemas.microsoft.com/office/powerpoint/2010/main" val="224375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175500" y="2497807"/>
            <a:ext cx="4380445" cy="2525569"/>
          </a:xfrm>
        </p:spPr>
        <p:txBody>
          <a:bodyPr/>
          <a:lstStyle/>
          <a:p>
            <a:pPr marL="457200" indent="-457200">
              <a:buFont typeface="Arial"/>
              <a:buChar char="•"/>
            </a:pPr>
            <a:r>
              <a:rPr lang="nb-NO" dirty="0">
                <a:solidFill>
                  <a:schemeClr val="tx1">
                    <a:lumMod val="75000"/>
                  </a:schemeClr>
                </a:solidFill>
                <a:hlinkClick r:id="rId3"/>
              </a:rPr>
              <a:t>https://tv.nrk.no/serie/foerstegangstjenesten/sesong/1/episode/2/avspiller</a:t>
            </a:r>
            <a:r>
              <a:rPr lang="nb-NO" dirty="0">
                <a:solidFill>
                  <a:schemeClr val="tx1">
                    <a:lumMod val="75000"/>
                  </a:schemeClr>
                </a:solidFill>
              </a:rPr>
              <a:t> </a:t>
            </a:r>
          </a:p>
          <a:p>
            <a:pPr marL="457200" indent="-457200">
              <a:buFont typeface="Arial"/>
              <a:buChar char="•"/>
            </a:pPr>
            <a:r>
              <a:rPr lang="nb-NO" dirty="0">
                <a:solidFill>
                  <a:schemeClr val="tx1">
                    <a:lumMod val="75000"/>
                  </a:schemeClr>
                </a:solidFill>
              </a:rPr>
              <a:t>Spill av fra 03:07-04:24</a:t>
            </a:r>
            <a:endParaRPr lang="nn-NO" u="sng" dirty="0">
              <a:solidFill>
                <a:schemeClr val="tx1">
                  <a:lumMod val="75000"/>
                </a:schemeClr>
              </a:solidFill>
            </a:endParaRPr>
          </a:p>
          <a:p>
            <a:pPr marL="457200" indent="-457200">
              <a:buFont typeface="Arial"/>
              <a:buChar char="•"/>
            </a:pPr>
            <a:endParaRPr lang="nb-NO" dirty="0">
              <a:solidFill>
                <a:schemeClr val="tx1">
                  <a:lumMod val="75000"/>
                </a:schemeClr>
              </a:solidFill>
            </a:endParaRPr>
          </a:p>
        </p:txBody>
      </p:sp>
      <p:pic>
        <p:nvPicPr>
          <p:cNvPr id="4" name="Plassholder for bilde 3" descr="Skjermbilde 2020-05-12 kl. 16.00.56.png"/>
          <p:cNvPicPr>
            <a:picLocks noGrp="1" noChangeAspect="1"/>
          </p:cNvPicPr>
          <p:nvPr>
            <p:ph type="pic" idx="1"/>
          </p:nvPr>
        </p:nvPicPr>
        <p:blipFill>
          <a:blip r:embed="rId4"/>
          <a:srcRect l="7620" t="-26480" b="-26480"/>
          <a:stretch>
            <a:fillRect/>
          </a:stretch>
        </p:blipFill>
        <p:spPr>
          <a:xfrm>
            <a:off x="-98884" y="0"/>
            <a:ext cx="6501292" cy="6858000"/>
          </a:xfrm>
          <a:prstGeom prst="rect">
            <a:avLst/>
          </a:prstGeom>
        </p:spPr>
      </p:pic>
      <p:sp>
        <p:nvSpPr>
          <p:cNvPr id="5" name="Ellipse 4"/>
          <p:cNvSpPr/>
          <p:nvPr/>
        </p:nvSpPr>
        <p:spPr>
          <a:xfrm rot="20762451">
            <a:off x="104600" y="871126"/>
            <a:ext cx="2346356" cy="1974301"/>
          </a:xfrm>
          <a:prstGeom prst="ellipse">
            <a:avLst/>
          </a:prstGeom>
          <a:blipFill rotWithShape="1">
            <a:blip r:embed="rId5"/>
            <a:stretch>
              <a:fillRect/>
            </a:stretch>
          </a:blipFill>
        </p:spPr>
        <p:style>
          <a:lnRef idx="1">
            <a:schemeClr val="accent1"/>
          </a:lnRef>
          <a:fillRef idx="3">
            <a:schemeClr val="accent1"/>
          </a:fillRef>
          <a:effectRef idx="2">
            <a:schemeClr val="accent1"/>
          </a:effectRef>
          <a:fontRef idx="minor">
            <a:schemeClr val="lt1"/>
          </a:fontRef>
        </p:style>
        <p:txBody>
          <a:bodyPr lIns="117226" tIns="58613" rIns="117226" bIns="58613" rtlCol="0" anchor="ctr"/>
          <a:lstStyle/>
          <a:p>
            <a:pPr algn="ctr"/>
            <a:endParaRPr lang="nn-NO"/>
          </a:p>
        </p:txBody>
      </p:sp>
      <p:sp>
        <p:nvSpPr>
          <p:cNvPr id="6" name="Tittel 3"/>
          <p:cNvSpPr txBox="1">
            <a:spLocks/>
          </p:cNvSpPr>
          <p:nvPr/>
        </p:nvSpPr>
        <p:spPr>
          <a:xfrm>
            <a:off x="7037408" y="1172244"/>
            <a:ext cx="4916467" cy="1325563"/>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nb-NO" sz="3500" b="1" i="0" u="none" strike="noStrike" kern="1200" cap="none" spc="0" normalizeH="0" baseline="0" noProof="0" dirty="0">
                <a:ln>
                  <a:noFill/>
                </a:ln>
                <a:solidFill>
                  <a:schemeClr val="tx1"/>
                </a:solidFill>
                <a:effectLst/>
                <a:uLnTx/>
                <a:uFillTx/>
                <a:latin typeface="Georgia" panose="02040502050405020303" pitchFamily="18" charset="0"/>
                <a:ea typeface="+mj-ea"/>
                <a:cs typeface="+mj-cs"/>
              </a:rPr>
              <a:t>Se filmklipp: ”Ola Halvorsen” (2 min)</a:t>
            </a:r>
            <a:br>
              <a:rPr kumimoji="0" lang="nb-NO" sz="4100" b="1" i="0" u="none" strike="noStrike" kern="1200" cap="none" spc="0" normalizeH="0" baseline="0" noProof="0" dirty="0">
                <a:ln>
                  <a:noFill/>
                </a:ln>
                <a:solidFill>
                  <a:schemeClr val="tx1"/>
                </a:solidFill>
                <a:effectLst/>
                <a:uLnTx/>
                <a:uFillTx/>
                <a:latin typeface="Georgia" panose="02040502050405020303" pitchFamily="18" charset="0"/>
                <a:ea typeface="+mj-ea"/>
                <a:cs typeface="+mj-cs"/>
              </a:rPr>
            </a:br>
            <a:endParaRPr kumimoji="0" lang="nb-NO" sz="2800" b="1" i="0" u="none" strike="noStrike" kern="1200" cap="none" spc="0" normalizeH="0" baseline="0" noProof="0" dirty="0">
              <a:ln>
                <a:noFill/>
              </a:ln>
              <a:solidFill>
                <a:schemeClr val="tx1"/>
              </a:solidFill>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224375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Drømmefanger - enkel visualisering to og to (20 min)</a:t>
            </a:r>
          </a:p>
        </p:txBody>
      </p:sp>
      <p:sp>
        <p:nvSpPr>
          <p:cNvPr id="3" name="Plassholder for innhold 2"/>
          <p:cNvSpPr>
            <a:spLocks noGrp="1"/>
          </p:cNvSpPr>
          <p:nvPr>
            <p:ph sz="half" idx="1"/>
          </p:nvPr>
        </p:nvSpPr>
        <p:spPr>
          <a:xfrm>
            <a:off x="838199" y="1941096"/>
            <a:ext cx="10737273" cy="4713271"/>
          </a:xfrm>
        </p:spPr>
        <p:txBody>
          <a:bodyPr>
            <a:normAutofit fontScale="92500" lnSpcReduction="20000"/>
          </a:bodyPr>
          <a:lstStyle/>
          <a:p>
            <a:pPr marL="457200" indent="-457200">
              <a:buFont typeface="Arial"/>
              <a:buChar char="•"/>
            </a:pPr>
            <a:r>
              <a:rPr lang="nb-NO" sz="2400" dirty="0">
                <a:solidFill>
                  <a:schemeClr val="tx1"/>
                </a:solidFill>
              </a:rPr>
              <a:t>Ordstyrer og praktisk ansvarlig går sammen. Sekretær og talsperson går sammen. </a:t>
            </a:r>
          </a:p>
          <a:p>
            <a:pPr marL="457200" indent="-457200">
              <a:buFont typeface="Arial"/>
              <a:buChar char="•"/>
            </a:pPr>
            <a:r>
              <a:rPr lang="nb-NO" sz="2400" dirty="0">
                <a:solidFill>
                  <a:schemeClr val="tx1"/>
                </a:solidFill>
              </a:rPr>
              <a:t>Alle finner frem penn og papir. </a:t>
            </a:r>
          </a:p>
          <a:p>
            <a:pPr marL="457200" indent="-457200">
              <a:buFont typeface="Arial"/>
              <a:buChar char="•"/>
            </a:pPr>
            <a:r>
              <a:rPr lang="nb-NO" sz="2500" dirty="0">
                <a:solidFill>
                  <a:schemeClr val="tx1">
                    <a:lumMod val="75000"/>
                  </a:schemeClr>
                </a:solidFill>
              </a:rPr>
              <a:t>Skriv ned tre ting du drømmer om akkurat nå, slik:</a:t>
            </a:r>
          </a:p>
          <a:p>
            <a:pPr marL="1353980" lvl="2" indent="-439598">
              <a:buFont typeface="+mj-lt"/>
              <a:buAutoNum type="arabicPeriod"/>
            </a:pPr>
            <a:r>
              <a:rPr lang="nb-NO" sz="1800" dirty="0">
                <a:solidFill>
                  <a:schemeClr val="tx1">
                    <a:lumMod val="75000"/>
                  </a:schemeClr>
                </a:solidFill>
              </a:rPr>
              <a:t>”Akkurat nå drømmer jeg om... ” </a:t>
            </a:r>
          </a:p>
          <a:p>
            <a:pPr marL="1353980" lvl="2" indent="-439598">
              <a:buFont typeface="+mj-lt"/>
              <a:buAutoNum type="arabicPeriod"/>
            </a:pPr>
            <a:r>
              <a:rPr lang="nb-NO" sz="1800" dirty="0">
                <a:solidFill>
                  <a:schemeClr val="tx1">
                    <a:lumMod val="75000"/>
                  </a:schemeClr>
                </a:solidFill>
              </a:rPr>
              <a:t>”Akkurat nå drømmer jeg om... ”</a:t>
            </a:r>
          </a:p>
          <a:p>
            <a:pPr marL="1353980" lvl="2" indent="-439598">
              <a:buFont typeface="+mj-lt"/>
              <a:buAutoNum type="arabicPeriod"/>
            </a:pPr>
            <a:r>
              <a:rPr lang="nb-NO" sz="1800" dirty="0">
                <a:solidFill>
                  <a:schemeClr val="tx1">
                    <a:lumMod val="75000"/>
                  </a:schemeClr>
                </a:solidFill>
              </a:rPr>
              <a:t>”Akkurat nå drømmer jeg om... ”</a:t>
            </a:r>
          </a:p>
          <a:p>
            <a:pPr marL="457200" indent="-457200">
              <a:buFont typeface="Arial"/>
              <a:buChar char="•"/>
            </a:pPr>
            <a:r>
              <a:rPr lang="nb-NO" sz="2500" dirty="0">
                <a:solidFill>
                  <a:schemeClr val="tx1">
                    <a:lumMod val="75000"/>
                  </a:schemeClr>
                </a:solidFill>
              </a:rPr>
              <a:t>Det kan være alt fra små mål til store drømmer</a:t>
            </a:r>
          </a:p>
          <a:p>
            <a:pPr>
              <a:buNone/>
            </a:pPr>
            <a:endParaRPr lang="nb-NO" sz="2500" dirty="0">
              <a:solidFill>
                <a:schemeClr val="tx1">
                  <a:lumMod val="75000"/>
                </a:schemeClr>
              </a:solidFill>
            </a:endParaRPr>
          </a:p>
          <a:p>
            <a:pPr marL="457200" indent="-457200">
              <a:buFont typeface="Arial"/>
              <a:buChar char="•"/>
            </a:pPr>
            <a:r>
              <a:rPr lang="nb-NO" sz="2500" dirty="0">
                <a:solidFill>
                  <a:schemeClr val="tx1">
                    <a:lumMod val="75000"/>
                  </a:schemeClr>
                </a:solidFill>
              </a:rPr>
              <a:t>Les opp én og én drøm for din partner</a:t>
            </a:r>
          </a:p>
          <a:p>
            <a:pPr marL="457200" indent="-457200">
              <a:buFont typeface="Arial"/>
              <a:buChar char="•"/>
            </a:pPr>
            <a:r>
              <a:rPr lang="nb-NO" sz="2500" dirty="0">
                <a:solidFill>
                  <a:schemeClr val="tx1">
                    <a:lumMod val="75000"/>
                  </a:schemeClr>
                </a:solidFill>
              </a:rPr>
              <a:t>Partneren skal stille følgende fire spørsmål for hver drøm:</a:t>
            </a:r>
          </a:p>
          <a:p>
            <a:pPr marL="1500512" lvl="2" indent="-586130">
              <a:buFont typeface="+mj-lt"/>
              <a:buAutoNum type="arabicPeriod"/>
            </a:pPr>
            <a:r>
              <a:rPr lang="nb-NO" sz="1700" dirty="0">
                <a:solidFill>
                  <a:schemeClr val="tx1">
                    <a:lumMod val="75000"/>
                  </a:schemeClr>
                </a:solidFill>
              </a:rPr>
              <a:t>Hvorfor er dette viktig for deg? </a:t>
            </a:r>
          </a:p>
          <a:p>
            <a:pPr marL="1500512" lvl="2" indent="-586130">
              <a:buFont typeface="+mj-lt"/>
              <a:buAutoNum type="arabicPeriod"/>
            </a:pPr>
            <a:r>
              <a:rPr lang="nb-NO" sz="1700" dirty="0">
                <a:solidFill>
                  <a:schemeClr val="tx1">
                    <a:lumMod val="75000"/>
                  </a:schemeClr>
                </a:solidFill>
              </a:rPr>
              <a:t>Hva er det første du må gjøre for å oppnå dette? </a:t>
            </a:r>
          </a:p>
          <a:p>
            <a:pPr marL="1500512" lvl="2" indent="-586130">
              <a:buFont typeface="+mj-lt"/>
              <a:buAutoNum type="arabicPeriod"/>
            </a:pPr>
            <a:r>
              <a:rPr lang="nb-NO" sz="1700" dirty="0">
                <a:solidFill>
                  <a:schemeClr val="tx1">
                    <a:lumMod val="75000"/>
                  </a:schemeClr>
                </a:solidFill>
              </a:rPr>
              <a:t>Hvilke andre ting må du gjøre for å få dette til? </a:t>
            </a:r>
          </a:p>
          <a:p>
            <a:pPr marL="1500512" lvl="2" indent="-586130">
              <a:buFont typeface="+mj-lt"/>
              <a:buAutoNum type="arabicPeriod"/>
            </a:pPr>
            <a:r>
              <a:rPr lang="nb-NO" sz="1700" dirty="0">
                <a:solidFill>
                  <a:schemeClr val="tx1">
                    <a:lumMod val="75000"/>
                  </a:schemeClr>
                </a:solidFill>
              </a:rPr>
              <a:t>Hvordan vil det føles dersom du oppnår denne drømmen?</a:t>
            </a:r>
          </a:p>
          <a:p>
            <a:pPr marL="457200" indent="-457200">
              <a:buFont typeface="Arial"/>
              <a:buChar char="•"/>
            </a:pPr>
            <a:r>
              <a:rPr lang="nb-NO" sz="2500" dirty="0">
                <a:solidFill>
                  <a:schemeClr val="tx1">
                    <a:lumMod val="75000"/>
                  </a:schemeClr>
                </a:solidFill>
              </a:rPr>
              <a:t>Partneren lytter og kommer gjerne med innspill. Bytt roller etterpå</a:t>
            </a:r>
          </a:p>
          <a:p>
            <a:pPr marL="457200" indent="-457200">
              <a:buFont typeface="Arial"/>
              <a:buChar char="•"/>
            </a:pPr>
            <a:endParaRPr lang="nb-NO" sz="2300" dirty="0"/>
          </a:p>
          <a:p>
            <a:endParaRPr lang="nb-NO" dirty="0"/>
          </a:p>
        </p:txBody>
      </p:sp>
    </p:spTree>
    <p:extLst>
      <p:ext uri="{BB962C8B-B14F-4D97-AF65-F5344CB8AC3E}">
        <p14:creationId xmlns:p14="http://schemas.microsoft.com/office/powerpoint/2010/main" val="57208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6702293" y="3051920"/>
            <a:ext cx="4916467" cy="2525569"/>
          </a:xfrm>
        </p:spPr>
        <p:txBody>
          <a:bodyPr>
            <a:normAutofit fontScale="92500" lnSpcReduction="10000"/>
          </a:bodyPr>
          <a:lstStyle/>
          <a:p>
            <a:pPr marL="457200" indent="-457200">
              <a:buFont typeface="Arial"/>
              <a:buChar char="•"/>
            </a:pPr>
            <a:r>
              <a:rPr lang="nb-NO" sz="2300" dirty="0">
                <a:solidFill>
                  <a:schemeClr val="tx1">
                    <a:lumMod val="75000"/>
                  </a:schemeClr>
                </a:solidFill>
                <a:latin typeface="Calibri"/>
              </a:rPr>
              <a:t>Konkret eksempel på bruk av visualiseringsteknikk i langrenn, med amerikansk langrennsløper</a:t>
            </a:r>
          </a:p>
          <a:p>
            <a:pPr marL="457200" indent="-457200">
              <a:buFont typeface="Arial"/>
              <a:buChar char="•"/>
            </a:pPr>
            <a:r>
              <a:rPr lang="nb-NO" sz="2300" dirty="0">
                <a:solidFill>
                  <a:schemeClr val="tx1">
                    <a:lumMod val="75000"/>
                  </a:schemeClr>
                </a:solidFill>
                <a:latin typeface="Calibri"/>
                <a:hlinkClick r:id="rId3"/>
              </a:rPr>
              <a:t>https://m.youtube.com/watch?v=pZf24MEemKI</a:t>
            </a:r>
            <a:endParaRPr lang="nb-NO" sz="2300" dirty="0">
              <a:solidFill>
                <a:schemeClr val="tx1">
                  <a:lumMod val="75000"/>
                </a:schemeClr>
              </a:solidFill>
              <a:latin typeface="Calibri"/>
            </a:endParaRPr>
          </a:p>
          <a:p>
            <a:pPr marL="457200" indent="-457200">
              <a:buFont typeface="Arial"/>
              <a:buChar char="•"/>
            </a:pPr>
            <a:r>
              <a:rPr lang="nb-NO" sz="2300" dirty="0">
                <a:solidFill>
                  <a:schemeClr val="tx1">
                    <a:lumMod val="75000"/>
                  </a:schemeClr>
                </a:solidFill>
                <a:latin typeface="Calibri"/>
              </a:rPr>
              <a:t>«</a:t>
            </a:r>
            <a:r>
              <a:rPr lang="nb-NO" sz="2300" dirty="0" err="1">
                <a:solidFill>
                  <a:schemeClr val="tx1">
                    <a:lumMod val="75000"/>
                  </a:schemeClr>
                </a:solidFill>
                <a:latin typeface="Calibri"/>
              </a:rPr>
              <a:t>Before</a:t>
            </a:r>
            <a:r>
              <a:rPr lang="nb-NO" sz="2300" dirty="0">
                <a:solidFill>
                  <a:schemeClr val="tx1">
                    <a:lumMod val="75000"/>
                  </a:schemeClr>
                </a:solidFill>
                <a:latin typeface="Calibri"/>
              </a:rPr>
              <a:t> </a:t>
            </a:r>
            <a:r>
              <a:rPr lang="nb-NO" sz="2300" dirty="0" err="1">
                <a:solidFill>
                  <a:schemeClr val="tx1">
                    <a:lumMod val="75000"/>
                  </a:schemeClr>
                </a:solidFill>
                <a:latin typeface="Calibri"/>
              </a:rPr>
              <a:t>She</a:t>
            </a:r>
            <a:r>
              <a:rPr lang="nb-NO" sz="2300" dirty="0">
                <a:solidFill>
                  <a:schemeClr val="tx1">
                    <a:lumMod val="75000"/>
                  </a:schemeClr>
                </a:solidFill>
                <a:latin typeface="Calibri"/>
              </a:rPr>
              <a:t> Skis </a:t>
            </a:r>
            <a:r>
              <a:rPr lang="nb-NO" sz="2300" dirty="0" err="1">
                <a:solidFill>
                  <a:schemeClr val="tx1">
                    <a:lumMod val="75000"/>
                  </a:schemeClr>
                </a:solidFill>
                <a:latin typeface="Calibri"/>
              </a:rPr>
              <a:t>the</a:t>
            </a:r>
            <a:r>
              <a:rPr lang="nb-NO" sz="2300" dirty="0">
                <a:solidFill>
                  <a:schemeClr val="tx1">
                    <a:lumMod val="75000"/>
                  </a:schemeClr>
                </a:solidFill>
                <a:latin typeface="Calibri"/>
              </a:rPr>
              <a:t> Cross-Country Course. Inside an Olympic </a:t>
            </a:r>
            <a:r>
              <a:rPr lang="nb-NO" sz="2300" dirty="0" err="1">
                <a:solidFill>
                  <a:schemeClr val="tx1">
                    <a:lumMod val="75000"/>
                  </a:schemeClr>
                </a:solidFill>
                <a:latin typeface="Calibri"/>
              </a:rPr>
              <a:t>Athlete`s</a:t>
            </a:r>
            <a:r>
              <a:rPr lang="nb-NO" sz="2300" dirty="0">
                <a:solidFill>
                  <a:schemeClr val="tx1">
                    <a:lumMod val="75000"/>
                  </a:schemeClr>
                </a:solidFill>
                <a:latin typeface="Calibri"/>
              </a:rPr>
              <a:t> </a:t>
            </a:r>
            <a:r>
              <a:rPr lang="nb-NO" sz="2300" dirty="0" err="1">
                <a:solidFill>
                  <a:schemeClr val="tx1">
                    <a:lumMod val="75000"/>
                  </a:schemeClr>
                </a:solidFill>
                <a:latin typeface="Calibri"/>
              </a:rPr>
              <a:t>Mind</a:t>
            </a:r>
            <a:r>
              <a:rPr lang="nb-NO" sz="2300" dirty="0">
                <a:solidFill>
                  <a:schemeClr val="tx1">
                    <a:lumMod val="75000"/>
                  </a:schemeClr>
                </a:solidFill>
                <a:latin typeface="Calibri"/>
              </a:rPr>
              <a:t>»</a:t>
            </a:r>
          </a:p>
        </p:txBody>
      </p:sp>
      <p:sp>
        <p:nvSpPr>
          <p:cNvPr id="6" name="Tittel 3"/>
          <p:cNvSpPr txBox="1">
            <a:spLocks/>
          </p:cNvSpPr>
          <p:nvPr/>
        </p:nvSpPr>
        <p:spPr>
          <a:xfrm>
            <a:off x="6702293" y="1172244"/>
            <a:ext cx="4916467" cy="1879676"/>
          </a:xfrm>
          <a:prstGeom prst="rect">
            <a:avLst/>
          </a:prstGeom>
        </p:spPr>
        <p:txBody>
          <a:bodyPr vert="horz" lIns="91440" tIns="45720" rIns="91440" bIns="45720" rtlCol="0" anchor="ctr">
            <a:noAutofit/>
          </a:bodyPr>
          <a:lstStyle/>
          <a:p>
            <a:pPr lvl="0">
              <a:lnSpc>
                <a:spcPct val="90000"/>
              </a:lnSpc>
              <a:spcBef>
                <a:spcPct val="0"/>
              </a:spcBef>
              <a:defRPr/>
            </a:pPr>
            <a:r>
              <a:rPr lang="nb-NO" sz="3500" b="1" dirty="0">
                <a:latin typeface="Georgia"/>
              </a:rPr>
              <a:t>Se kortfilmen: Visualisering av OL-løype (3 min)</a:t>
            </a:r>
            <a:br>
              <a:rPr kumimoji="0" lang="nb-NO" sz="3500" b="1" i="0" u="none" strike="noStrike" kern="1200" cap="none" spc="0" normalizeH="0" baseline="0" noProof="0" dirty="0">
                <a:ln>
                  <a:noFill/>
                </a:ln>
                <a:solidFill>
                  <a:schemeClr val="tx1"/>
                </a:solidFill>
                <a:effectLst/>
                <a:uLnTx/>
                <a:uFillTx/>
                <a:latin typeface="Georgia" panose="02040502050405020303" pitchFamily="18" charset="0"/>
                <a:ea typeface="+mj-ea"/>
                <a:cs typeface="+mj-cs"/>
              </a:rPr>
            </a:br>
            <a:endParaRPr kumimoji="0" lang="nb-NO" sz="3500" b="1" i="0" u="none" strike="noStrike" kern="1200" cap="none" spc="0" normalizeH="0" baseline="0" noProof="0" dirty="0">
              <a:ln>
                <a:noFill/>
              </a:ln>
              <a:solidFill>
                <a:schemeClr val="tx1"/>
              </a:solidFill>
              <a:effectLst/>
              <a:uLnTx/>
              <a:uFillTx/>
              <a:latin typeface="Georgia" panose="02040502050405020303" pitchFamily="18" charset="0"/>
              <a:ea typeface="+mj-ea"/>
              <a:cs typeface="+mj-cs"/>
            </a:endParaRPr>
          </a:p>
        </p:txBody>
      </p:sp>
      <p:pic>
        <p:nvPicPr>
          <p:cNvPr id="8" name="Plassholder for bilde 7" descr="Skjermbilde 2020-06-13 kl. 18.48.26.png"/>
          <p:cNvPicPr>
            <a:picLocks noGrp="1" noChangeAspect="1"/>
          </p:cNvPicPr>
          <p:nvPr>
            <p:ph type="pic" idx="1"/>
          </p:nvPr>
        </p:nvPicPr>
        <p:blipFill>
          <a:blip r:embed="rId4"/>
          <a:srcRect t="-6986" b="-6986"/>
          <a:stretch>
            <a:fillRect/>
          </a:stretch>
        </p:blipFill>
        <p:spPr>
          <a:xfrm>
            <a:off x="0" y="511594"/>
            <a:ext cx="6258993" cy="6099429"/>
          </a:xfrm>
        </p:spPr>
      </p:pic>
    </p:spTree>
    <p:extLst>
      <p:ext uri="{BB962C8B-B14F-4D97-AF65-F5344CB8AC3E}">
        <p14:creationId xmlns:p14="http://schemas.microsoft.com/office/powerpoint/2010/main" val="2243753974"/>
      </p:ext>
    </p:extLst>
  </p:cSld>
  <p:clrMapOvr>
    <a:masterClrMapping/>
  </p:clrMapOvr>
</p:sld>
</file>

<file path=ppt/theme/theme1.xml><?xml version="1.0" encoding="utf-8"?>
<a:theme xmlns:a="http://schemas.openxmlformats.org/drawingml/2006/main" name="4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2337</TotalTime>
  <Words>1416</Words>
  <Application>Microsoft Macintosh PowerPoint</Application>
  <PresentationFormat>Widescreen</PresentationFormat>
  <Paragraphs>120</Paragraphs>
  <Slides>15</Slides>
  <Notes>4</Notes>
  <HiddenSlides>0</HiddenSlides>
  <MMClips>0</MMClips>
  <ScaleCrop>false</ScaleCrop>
  <HeadingPairs>
    <vt:vector size="6" baseType="variant">
      <vt:variant>
        <vt:lpstr>Brukte skrifter</vt:lpstr>
      </vt:variant>
      <vt:variant>
        <vt:i4>7</vt:i4>
      </vt:variant>
      <vt:variant>
        <vt:lpstr>Tema</vt:lpstr>
      </vt:variant>
      <vt:variant>
        <vt:i4>4</vt:i4>
      </vt:variant>
      <vt:variant>
        <vt:lpstr>Lysbildetitler</vt:lpstr>
      </vt:variant>
      <vt:variant>
        <vt:i4>15</vt:i4>
      </vt:variant>
    </vt:vector>
  </HeadingPairs>
  <TitlesOfParts>
    <vt:vector size="26" baseType="lpstr">
      <vt:lpstr>Apple Casual</vt:lpstr>
      <vt:lpstr>Arial</vt:lpstr>
      <vt:lpstr>Calibri</vt:lpstr>
      <vt:lpstr>Century Gothic</vt:lpstr>
      <vt:lpstr>Chalkduster</vt:lpstr>
      <vt:lpstr>Georgia</vt:lpstr>
      <vt:lpstr>Lucida Grande</vt:lpstr>
      <vt:lpstr>4_Office-tema</vt:lpstr>
      <vt:lpstr>5_Office-tema</vt:lpstr>
      <vt:lpstr>3_Office-tema</vt:lpstr>
      <vt:lpstr>6_Office-tema</vt:lpstr>
      <vt:lpstr>I klassen: Visualisering</vt:lpstr>
      <vt:lpstr>LINE-UP (5 min)</vt:lpstr>
      <vt:lpstr>Fordel roller på gruppa 1. Ordstyrer 2. Sekretær 3. Talsperson 4. Praktisk ansvarlig </vt:lpstr>
      <vt:lpstr>Synkronsnakk/tohodet troll (5 min)</vt:lpstr>
      <vt:lpstr>Kortskalle (10 min)</vt:lpstr>
      <vt:lpstr>PowerPoint-presentasjon</vt:lpstr>
      <vt:lpstr>PowerPoint-presentasjon</vt:lpstr>
      <vt:lpstr>Drømmefanger - enkel visualisering to og to (20 min)</vt:lpstr>
      <vt:lpstr>PowerPoint-presentasjon</vt:lpstr>
      <vt:lpstr>“Kjære meg” (10 min)</vt:lpstr>
      <vt:lpstr>EKSEMPEL  </vt:lpstr>
      <vt:lpstr>Bli kjent med en app    (10 min)</vt:lpstr>
      <vt:lpstr>Enstavelsesfortelling (10 min)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43</cp:revision>
  <dcterms:created xsi:type="dcterms:W3CDTF">2020-06-13T16:39:51Z</dcterms:created>
  <dcterms:modified xsi:type="dcterms:W3CDTF">2025-09-13T15:32:09Z</dcterms:modified>
</cp:coreProperties>
</file>