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22"/>
  </p:notesMasterIdLst>
  <p:sldIdLst>
    <p:sldId id="261" r:id="rId5"/>
    <p:sldId id="262" r:id="rId6"/>
    <p:sldId id="263" r:id="rId7"/>
    <p:sldId id="288" r:id="rId8"/>
    <p:sldId id="291" r:id="rId9"/>
    <p:sldId id="290" r:id="rId10"/>
    <p:sldId id="287" r:id="rId11"/>
    <p:sldId id="273" r:id="rId12"/>
    <p:sldId id="271" r:id="rId13"/>
    <p:sldId id="286" r:id="rId14"/>
    <p:sldId id="279" r:id="rId15"/>
    <p:sldId id="292" r:id="rId16"/>
    <p:sldId id="293" r:id="rId17"/>
    <p:sldId id="294" r:id="rId18"/>
    <p:sldId id="295" r:id="rId19"/>
    <p:sldId id="266" r:id="rId20"/>
    <p:sldId id="296"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1348"/>
    <p:restoredTop sz="84282" autoAdjust="0"/>
  </p:normalViewPr>
  <p:slideViewPr>
    <p:cSldViewPr snapToGrid="0" snapToObjects="1">
      <p:cViewPr>
        <p:scale>
          <a:sx n="74" d="100"/>
          <a:sy n="74" d="100"/>
        </p:scale>
        <p:origin x="2912" y="8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7A0325-5DB0-F94A-91E6-4EFF918EB4AC}" type="datetimeFigureOut">
              <a:rPr lang="nn-NO" smtClean="0"/>
              <a:pPr/>
              <a:t>05.08.2020</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D0138F-A87A-8A4E-BE6B-3B21D384FC68}"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ixabay.com/no/users/KELLEPICS-4893063/?utm_source=link-attribution&amp;utm_medium=referral&amp;utm_campaign=image&amp;utm_content=3317298" TargetMode="External"/><Relationship Id="rId4" Type="http://schemas.openxmlformats.org/officeDocument/2006/relationships/hyperlink" Target="https://pixabay.com/no/?utm_source=link-attribution&amp;utm_medium=referral&amp;utm_campaign=image&amp;utm_content=3317298"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youtube.com/watch?v=rDAZy3Sm0g0&amp;t=4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youtube.com/watch?v=KKGQ8rwlHS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Hva gjør vi med tankene våre?</a:t>
            </a:r>
            <a:r>
              <a:rPr lang="nb-NO" sz="1200" kern="1200" dirty="0" smtClean="0">
                <a:solidFill>
                  <a:schemeClr val="tx1"/>
                </a:solidFill>
                <a:effectLst/>
                <a:latin typeface="+mn-lt"/>
                <a:ea typeface="+mn-ea"/>
                <a:cs typeface="+mn-cs"/>
              </a:rPr>
              <a:t> I løpet av en dag tenker vi tusenvis av tanker, så mange som 60 000. De fleste er ubevisste og automatiske. Hjernen er som en radio som snakker hele tiden.</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Bildet er tatt av </a:t>
            </a:r>
            <a:r>
              <a:rPr lang="nb-NO" u="sng" dirty="0" smtClean="0">
                <a:hlinkClick r:id="rId3"/>
              </a:rPr>
              <a:t>Stefan Keller</a:t>
            </a:r>
            <a:r>
              <a:rPr lang="nb-NO" dirty="0" smtClean="0"/>
              <a:t> fra </a:t>
            </a:r>
            <a:r>
              <a:rPr lang="nb-NO" u="sng" dirty="0" smtClean="0">
                <a:hlinkClick r:id="rId4"/>
              </a:rPr>
              <a:t>Pixabay</a:t>
            </a:r>
            <a:r>
              <a:rPr lang="nb-NO" dirty="0" smtClean="0"/>
              <a:t> </a:t>
            </a:r>
          </a:p>
          <a:p>
            <a:endParaRPr lang="nb-NO" dirty="0" smtClean="0">
              <a:ea typeface="ＭＳ Ｐゴシック" charset="-128"/>
              <a:cs typeface="ＭＳ Ｐゴシック" charset="-128"/>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2</a:t>
            </a:fld>
            <a:endParaRPr lang="nn-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Til slutt skal du tenke: </a:t>
            </a:r>
            <a:r>
              <a:rPr lang="nb-NO" sz="1200" b="1" kern="1200" dirty="0" smtClean="0">
                <a:solidFill>
                  <a:schemeClr val="tx1"/>
                </a:solidFill>
                <a:effectLst/>
                <a:latin typeface="+mn-lt"/>
                <a:ea typeface="+mn-ea"/>
                <a:cs typeface="+mn-cs"/>
              </a:rPr>
              <a:t>Hvem kan hjelpe meg?</a:t>
            </a:r>
            <a:r>
              <a:rPr lang="nb-NO" sz="1200" kern="1200" dirty="0" smtClean="0">
                <a:solidFill>
                  <a:schemeClr val="tx1"/>
                </a:solidFill>
                <a:effectLst/>
                <a:latin typeface="+mn-lt"/>
                <a:ea typeface="+mn-ea"/>
                <a:cs typeface="+mn-cs"/>
              </a:rPr>
              <a:t> Prøv å finne ut hvem som kan gi deg støtte. Vi har det alle bedre om vi snakker sammen og hjelper hverandre med små og store problemer. Kan læreren din hjelpe deg med engelskpresentasjonen? Kan moren din høre deg?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11</a:t>
            </a:fld>
            <a:endParaRPr lang="nn-NO"/>
          </a:p>
        </p:txBody>
      </p:sp>
    </p:spTree>
    <p:extLst>
      <p:ext uri="{BB962C8B-B14F-4D97-AF65-F5344CB8AC3E}">
        <p14:creationId xmlns:p14="http://schemas.microsoft.com/office/powerpoint/2010/main" val="128937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Et eksempel: </a:t>
            </a:r>
            <a:r>
              <a:rPr lang="nb-NO" sz="1200" kern="1200" dirty="0" smtClean="0">
                <a:solidFill>
                  <a:schemeClr val="tx1"/>
                </a:solidFill>
                <a:effectLst/>
                <a:latin typeface="+mn-lt"/>
                <a:ea typeface="+mn-ea"/>
                <a:cs typeface="+mn-cs"/>
              </a:rPr>
              <a:t>En jente var så lei seg fordi skulderpartneren hennes stadig vekk skjøv sin pult vekk fra hennes pult. Det var akkurat som om han ikke ville sitte ved siden av henne. Hun følte at han mislikte henne. </a:t>
            </a:r>
          </a:p>
          <a:p>
            <a:endParaRPr lang="nb-NO" dirty="0"/>
          </a:p>
        </p:txBody>
      </p:sp>
      <p:sp>
        <p:nvSpPr>
          <p:cNvPr id="4" name="Plassholder for lysbildenummer 3"/>
          <p:cNvSpPr>
            <a:spLocks noGrp="1"/>
          </p:cNvSpPr>
          <p:nvPr>
            <p:ph type="sldNum" sz="quarter" idx="10"/>
          </p:nvPr>
        </p:nvSpPr>
        <p:spPr/>
        <p:txBody>
          <a:bodyPr/>
          <a:lstStyle/>
          <a:p>
            <a:fld id="{317ABA75-CFF6-9F44-BD6B-1E958EE8E246}" type="slidenum">
              <a:rPr lang="nb-NO" smtClean="0"/>
              <a:t>12</a:t>
            </a:fld>
            <a:endParaRPr lang="nb-NO"/>
          </a:p>
        </p:txBody>
      </p:sp>
    </p:spTree>
    <p:extLst>
      <p:ext uri="{BB962C8B-B14F-4D97-AF65-F5344CB8AC3E}">
        <p14:creationId xmlns:p14="http://schemas.microsoft.com/office/powerpoint/2010/main" val="91444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Tenk hvis hun luktet vondt?</a:t>
            </a:r>
            <a:r>
              <a:rPr lang="nb-NO" sz="1200" kern="1200" dirty="0" smtClean="0">
                <a:solidFill>
                  <a:schemeClr val="tx1"/>
                </a:solidFill>
                <a:effectLst/>
                <a:latin typeface="+mn-lt"/>
                <a:ea typeface="+mn-ea"/>
                <a:cs typeface="+mn-cs"/>
              </a:rPr>
              <a:t> Da vi brukte hjelpehånden fant vi ut at hun hadde brukt de tre første stegene i hjelpehånden, men ikke det femte og det sjette. Hun fikk i hjemmeoppgave å lete etter alternative forklaringer, og undersøke mer både med læreren og gutten. </a:t>
            </a:r>
          </a:p>
          <a:p>
            <a:endParaRPr lang="nb-NO" dirty="0"/>
          </a:p>
        </p:txBody>
      </p:sp>
      <p:sp>
        <p:nvSpPr>
          <p:cNvPr id="4" name="Plassholder for lysbildenummer 3"/>
          <p:cNvSpPr>
            <a:spLocks noGrp="1"/>
          </p:cNvSpPr>
          <p:nvPr>
            <p:ph type="sldNum" sz="quarter" idx="10"/>
          </p:nvPr>
        </p:nvSpPr>
        <p:spPr/>
        <p:txBody>
          <a:bodyPr/>
          <a:lstStyle/>
          <a:p>
            <a:fld id="{317ABA75-CFF6-9F44-BD6B-1E958EE8E246}" type="slidenum">
              <a:rPr lang="nb-NO" smtClean="0"/>
              <a:t>13</a:t>
            </a:fld>
            <a:endParaRPr lang="nb-NO"/>
          </a:p>
        </p:txBody>
      </p:sp>
    </p:spTree>
    <p:extLst>
      <p:ext uri="{BB962C8B-B14F-4D97-AF65-F5344CB8AC3E}">
        <p14:creationId xmlns:p14="http://schemas.microsoft.com/office/powerpoint/2010/main" val="36127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Det viste seg at skulderpartneren</a:t>
            </a:r>
            <a:r>
              <a:rPr lang="nb-NO" sz="1200" kern="1200" dirty="0" smtClean="0">
                <a:solidFill>
                  <a:schemeClr val="tx1"/>
                </a:solidFill>
                <a:effectLst/>
                <a:latin typeface="+mn-lt"/>
                <a:ea typeface="+mn-ea"/>
                <a:cs typeface="+mn-cs"/>
              </a:rPr>
              <a:t> ikke hadde det så greit han heller. Han ville ikke at hun skulle se bøkene hans, han følte seg ikke noe flink.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14</a:t>
            </a:fld>
            <a:endParaRPr lang="nn-NO"/>
          </a:p>
        </p:txBody>
      </p:sp>
    </p:spTree>
    <p:extLst>
      <p:ext uri="{BB962C8B-B14F-4D97-AF65-F5344CB8AC3E}">
        <p14:creationId xmlns:p14="http://schemas.microsoft.com/office/powerpoint/2010/main" val="2092119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Som jeg sa, så er hjernen mer negativ enn positiv.</a:t>
            </a:r>
            <a:r>
              <a:rPr lang="nb-NO" sz="1200" kern="1200" dirty="0" smtClean="0">
                <a:solidFill>
                  <a:schemeClr val="tx1"/>
                </a:solidFill>
                <a:effectLst/>
                <a:latin typeface="+mn-lt"/>
                <a:ea typeface="+mn-ea"/>
                <a:cs typeface="+mn-cs"/>
              </a:rPr>
              <a:t> Alle tenker vi dumme tanker. Vi kan ikke noe for det. Det er helt normalt. Så hva er en god måte å styre tankene på? Vi kan begynne med å ikke være så strenge med oss selv, men heller akseptere at vi har de tankene vi har. </a:t>
            </a:r>
            <a:r>
              <a:rPr lang="nb-NO" sz="1200" b="1" kern="1200" dirty="0" smtClean="0">
                <a:solidFill>
                  <a:schemeClr val="tx1"/>
                </a:solidFill>
                <a:effectLst/>
                <a:latin typeface="+mn-lt"/>
                <a:ea typeface="+mn-ea"/>
                <a:cs typeface="+mn-cs"/>
              </a:rPr>
              <a:t>Det er ikke om å gjøre å leke ”være glad leken”</a:t>
            </a:r>
            <a:r>
              <a:rPr lang="nb-NO" sz="1200" kern="1200" dirty="0" smtClean="0">
                <a:solidFill>
                  <a:schemeClr val="tx1"/>
                </a:solidFill>
                <a:effectLst/>
                <a:latin typeface="+mn-lt"/>
                <a:ea typeface="+mn-ea"/>
                <a:cs typeface="+mn-cs"/>
              </a:rPr>
              <a:t> og overse vonde følelser. Det er viktig å kunne snakke om både røde og grønne følelser og tanker, og gi dem plass. Samtidig kan vi lære oss noen verktøy for å komme ut av negative tankemønstre. Da må vi øve, for hjernen er ikke så god til å tenke hjelpsomme og trøstende tanker av seg selv. </a:t>
            </a:r>
          </a:p>
          <a:p>
            <a:endParaRPr lang="nb-NO" dirty="0"/>
          </a:p>
        </p:txBody>
      </p:sp>
      <p:sp>
        <p:nvSpPr>
          <p:cNvPr id="4" name="Plassholder for lysbildenummer 3"/>
          <p:cNvSpPr>
            <a:spLocks noGrp="1"/>
          </p:cNvSpPr>
          <p:nvPr>
            <p:ph type="sldNum" sz="quarter" idx="10"/>
          </p:nvPr>
        </p:nvSpPr>
        <p:spPr/>
        <p:txBody>
          <a:bodyPr/>
          <a:lstStyle/>
          <a:p>
            <a:fld id="{317ABA75-CFF6-9F44-BD6B-1E958EE8E246}" type="slidenum">
              <a:rPr lang="nb-NO" smtClean="0"/>
              <a:t>15</a:t>
            </a:fld>
            <a:endParaRPr lang="nb-NO"/>
          </a:p>
        </p:txBody>
      </p:sp>
    </p:spTree>
    <p:extLst>
      <p:ext uri="{BB962C8B-B14F-4D97-AF65-F5344CB8AC3E}">
        <p14:creationId xmlns:p14="http://schemas.microsoft.com/office/powerpoint/2010/main" val="621888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mn-ea"/>
                <a:cs typeface="+mn-cs"/>
              </a:rPr>
              <a:t>Filmeksempel: Atle Antonsen har laget en bra sketsj om sinnekontroll - ”Ting som irriterer”</a:t>
            </a:r>
            <a:endParaRPr lang="nb-NO" dirty="0" smtClean="0">
              <a:ea typeface="ＭＳ Ｐゴシック" charset="-128"/>
              <a:cs typeface="ＭＳ Ｐゴシック" charset="-128"/>
              <a:hlinkClick r:id="rId3"/>
            </a:endParaRPr>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ea typeface="ＭＳ Ｐゴシック" charset="-128"/>
                <a:cs typeface="ＭＳ Ｐゴシック" charset="-128"/>
                <a:hlinkClick r:id="rId3"/>
              </a:rPr>
              <a:t>https://www.youtube.com/watch?v=rDAZy3Sm0g0&amp;t=4s</a:t>
            </a:r>
            <a:endParaRPr lang="nb-NO" dirty="0" smtClean="0">
              <a:ea typeface="ＭＳ Ｐゴシック" charset="-128"/>
              <a:cs typeface="ＭＳ Ｐゴシック" charset="-128"/>
            </a:endParaRP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Det er ikke om å gjøre å leke ”være glad leken” og overse vonde følelser. Det er viktig å kunne snakke om </a:t>
            </a:r>
            <a:r>
              <a:rPr lang="nb-NO" sz="1200" kern="1200" dirty="0" err="1" smtClean="0">
                <a:solidFill>
                  <a:schemeClr val="tx1"/>
                </a:solidFill>
                <a:effectLst/>
                <a:latin typeface="+mn-lt"/>
                <a:ea typeface="+mn-ea"/>
                <a:cs typeface="+mn-cs"/>
              </a:rPr>
              <a:t>både</a:t>
            </a:r>
            <a:r>
              <a:rPr lang="nb-NO" sz="1200" kern="1200" dirty="0" smtClean="0">
                <a:solidFill>
                  <a:schemeClr val="tx1"/>
                </a:solidFill>
                <a:effectLst/>
                <a:latin typeface="+mn-lt"/>
                <a:ea typeface="+mn-ea"/>
                <a:cs typeface="+mn-cs"/>
              </a:rPr>
              <a:t> røde og grønne følelser og tanker, og gi dem plass. Samtidig kan vi lære oss noen verktøy for å komme ut av negative tankemønstre. Da </a:t>
            </a:r>
            <a:r>
              <a:rPr lang="nb-NO" sz="1200" kern="1200" dirty="0" err="1" smtClean="0">
                <a:solidFill>
                  <a:schemeClr val="tx1"/>
                </a:solidFill>
                <a:effectLst/>
                <a:latin typeface="+mn-lt"/>
                <a:ea typeface="+mn-ea"/>
                <a:cs typeface="+mn-cs"/>
              </a:rPr>
              <a:t>ma</a:t>
            </a:r>
            <a:r>
              <a:rPr lang="nb-NO" sz="1200" kern="1200" dirty="0" smtClean="0">
                <a:solidFill>
                  <a:schemeClr val="tx1"/>
                </a:solidFill>
                <a:effectLst/>
                <a:latin typeface="+mn-lt"/>
                <a:ea typeface="+mn-ea"/>
                <a:cs typeface="+mn-cs"/>
              </a:rPr>
              <a:t>̊ vi øve, for hjernen er ikke så god til å tenke hjelpsomme og trøstende tanker av seg selv. </a:t>
            </a:r>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16</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Det er lett å tro at tanker er fakta.</a:t>
            </a:r>
            <a:r>
              <a:rPr lang="nb-NO" sz="1200" kern="1200" dirty="0" smtClean="0">
                <a:solidFill>
                  <a:schemeClr val="tx1"/>
                </a:solidFill>
                <a:effectLst/>
                <a:latin typeface="+mn-lt"/>
                <a:ea typeface="+mn-ea"/>
                <a:cs typeface="+mn-cs"/>
              </a:rPr>
              <a:t> Men tanker er ikke sannheten.</a:t>
            </a:r>
            <a:r>
              <a:rPr lang="nb-NO" sz="1200" b="1" kern="1200" dirty="0" smtClean="0">
                <a:solidFill>
                  <a:schemeClr val="tx1"/>
                </a:solidFill>
                <a:effectLst/>
                <a:latin typeface="+mn-lt"/>
                <a:ea typeface="+mn-ea"/>
                <a:cs typeface="+mn-cs"/>
              </a:rPr>
              <a:t> </a:t>
            </a:r>
            <a:r>
              <a:rPr lang="nb-NO" sz="1200" kern="1200" dirty="0" smtClean="0">
                <a:solidFill>
                  <a:schemeClr val="tx1"/>
                </a:solidFill>
                <a:effectLst/>
                <a:latin typeface="+mn-lt"/>
                <a:ea typeface="+mn-ea"/>
                <a:cs typeface="+mn-cs"/>
              </a:rPr>
              <a:t>Tanker er gjetninger. Vi bruker tanker til å fylle inn informasjon vi ikke har. Vi kan ikke lese andres tanker, men vi prøver å gjette. Om vi tror at tanker er sannheten kan det skape problemer for oss. </a:t>
            </a: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3</a:t>
            </a:fld>
            <a:endParaRPr lang="nn-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For eksempel om noen ikke hilser på deg i gangen.</a:t>
            </a:r>
            <a:r>
              <a:rPr lang="nb-NO" sz="1200" kern="1200" dirty="0" smtClean="0">
                <a:solidFill>
                  <a:schemeClr val="tx1"/>
                </a:solidFill>
                <a:effectLst/>
                <a:latin typeface="+mn-lt"/>
                <a:ea typeface="+mn-ea"/>
                <a:cs typeface="+mn-cs"/>
              </a:rPr>
              <a:t> Hjernen begynner å gjette med en gang, og som regel noe negativt: ”Han er sur på meg”, eller ”han liker meg ikke”. Men årsaken kan like gjerne handle om noe helt annet, som at han ikke har sett deg, at han gikk i egne tanker eller at han har en dårlig dag. </a:t>
            </a:r>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a:t>
            </a:fld>
            <a:endParaRPr lang="nn-NO"/>
          </a:p>
        </p:txBody>
      </p:sp>
    </p:spTree>
    <p:extLst>
      <p:ext uri="{BB962C8B-B14F-4D97-AF65-F5344CB8AC3E}">
        <p14:creationId xmlns:p14="http://schemas.microsoft.com/office/powerpoint/2010/main" val="2069820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Hverdagen er full av vanskelige situasjoner, </a:t>
            </a:r>
            <a:r>
              <a:rPr lang="nb-NO" sz="1200" kern="1200" dirty="0" smtClean="0">
                <a:solidFill>
                  <a:schemeClr val="tx1"/>
                </a:solidFill>
                <a:effectLst/>
                <a:latin typeface="+mn-lt"/>
                <a:ea typeface="+mn-ea"/>
                <a:cs typeface="+mn-cs"/>
              </a:rPr>
              <a:t>som at noen sier noe dumt, at vi gruer oss, at vi kjenner press. Det kan gi vonde følelser.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5</a:t>
            </a:fld>
            <a:endParaRPr lang="nn-NO"/>
          </a:p>
        </p:txBody>
      </p:sp>
    </p:spTree>
    <p:extLst>
      <p:ext uri="{BB962C8B-B14F-4D97-AF65-F5344CB8AC3E}">
        <p14:creationId xmlns:p14="http://schemas.microsoft.com/office/powerpoint/2010/main" val="723407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Vi kan bli redde, frustrerte, usikre, oppgitte, skuffet, lei oss. For å komme videre, er det viktig å finne ut av hva vi føler. Det er ikke alltid så lett.</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6</a:t>
            </a:fld>
            <a:endParaRPr lang="nn-NO"/>
          </a:p>
        </p:txBody>
      </p:sp>
    </p:spTree>
    <p:extLst>
      <p:ext uri="{BB962C8B-B14F-4D97-AF65-F5344CB8AC3E}">
        <p14:creationId xmlns:p14="http://schemas.microsoft.com/office/powerpoint/2010/main" val="1736175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Så har vi tankene. </a:t>
            </a:r>
            <a:r>
              <a:rPr lang="nb-NO" sz="1200" kern="1200" dirty="0" smtClean="0">
                <a:solidFill>
                  <a:schemeClr val="tx1"/>
                </a:solidFill>
                <a:effectLst/>
                <a:latin typeface="+mn-lt"/>
                <a:ea typeface="+mn-ea"/>
                <a:cs typeface="+mn-cs"/>
              </a:rPr>
              <a:t>Automatiske tanker er ofte negative. Hjernen vår tenker mer negativt enn positivt helt av seg selv. Vi kan ikke noe for det. Hjernen vår er steingammel, og i steinalderen var det lurt å tenke mange bekymringstanker for å overleve alle farene. Det er slitsomt at hjernen har så lett for å tenke negativt. De negative, røde tankene kan føre til at vi gir opp, utsetter, ikke orker, eller tør mindre. Prøv å få tak i de negative, automatiske tankene dine. Hva sier du egentlig til deg selv? Det er først når vi blir klar over tankene at vi kan gjøre noe med dem.</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7</a:t>
            </a:fld>
            <a:endParaRPr lang="nn-NO"/>
          </a:p>
        </p:txBody>
      </p:sp>
    </p:spTree>
    <p:extLst>
      <p:ext uri="{BB962C8B-B14F-4D97-AF65-F5344CB8AC3E}">
        <p14:creationId xmlns:p14="http://schemas.microsoft.com/office/powerpoint/2010/main" val="25852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lvl="0"/>
            <a:r>
              <a:rPr lang="nb-NO" sz="1200" b="1" kern="1200" dirty="0" smtClean="0">
                <a:solidFill>
                  <a:schemeClr val="tx1"/>
                </a:solidFill>
                <a:effectLst/>
                <a:latin typeface="+mn-lt"/>
                <a:ea typeface="+mn-ea"/>
                <a:cs typeface="+mn-cs"/>
              </a:rPr>
              <a:t>Nå skal vi lære en måte å rydde i slitsomme tanker på.</a:t>
            </a:r>
            <a:r>
              <a:rPr lang="nb-NO" sz="1200" kern="1200" dirty="0" smtClean="0">
                <a:solidFill>
                  <a:schemeClr val="tx1"/>
                </a:solidFill>
                <a:effectLst/>
                <a:latin typeface="+mn-lt"/>
                <a:ea typeface="+mn-ea"/>
                <a:cs typeface="+mn-cs"/>
              </a:rPr>
              <a:t> Vi skal bruke Hjelpehånden som Solfrid Raknes har laget og lære seks spørsmål som kan hjelpe når vi har det vanskelig. </a:t>
            </a:r>
          </a:p>
          <a:p>
            <a:pPr lvl="0"/>
            <a:r>
              <a:rPr lang="nb-NO" sz="1200" kern="1200" dirty="0" smtClean="0">
                <a:solidFill>
                  <a:schemeClr val="tx1"/>
                </a:solidFill>
                <a:effectLst/>
                <a:latin typeface="+mn-lt"/>
                <a:ea typeface="+mn-ea"/>
                <a:cs typeface="+mn-cs"/>
              </a:rPr>
              <a:t>Først: </a:t>
            </a:r>
            <a:r>
              <a:rPr lang="nb-NO" sz="1200" b="1" kern="1200" dirty="0" smtClean="0">
                <a:solidFill>
                  <a:schemeClr val="tx1"/>
                </a:solidFill>
                <a:effectLst/>
                <a:latin typeface="+mn-lt"/>
                <a:ea typeface="+mn-ea"/>
                <a:cs typeface="+mn-cs"/>
              </a:rPr>
              <a:t>Hva er den vanskelige situasjonen?</a:t>
            </a:r>
            <a:r>
              <a:rPr lang="nb-NO" sz="1200" kern="1200" dirty="0" smtClean="0">
                <a:solidFill>
                  <a:schemeClr val="tx1"/>
                </a:solidFill>
                <a:effectLst/>
                <a:latin typeface="+mn-lt"/>
                <a:ea typeface="+mn-ea"/>
                <a:cs typeface="+mn-cs"/>
              </a:rPr>
              <a:t> En matteprøve, eller en krangel?</a:t>
            </a:r>
          </a:p>
          <a:p>
            <a:pPr lvl="0"/>
            <a:r>
              <a:rPr lang="nb-NO" sz="1200" b="1" kern="1200" dirty="0" smtClean="0">
                <a:solidFill>
                  <a:schemeClr val="tx1"/>
                </a:solidFill>
                <a:effectLst/>
                <a:latin typeface="+mn-lt"/>
                <a:ea typeface="+mn-ea"/>
                <a:cs typeface="+mn-cs"/>
              </a:rPr>
              <a:t>Hva føler du?</a:t>
            </a:r>
            <a:r>
              <a:rPr lang="nb-NO" sz="1200" kern="1200" dirty="0" smtClean="0">
                <a:solidFill>
                  <a:schemeClr val="tx1"/>
                </a:solidFill>
                <a:effectLst/>
                <a:latin typeface="+mn-lt"/>
                <a:ea typeface="+mn-ea"/>
                <a:cs typeface="+mn-cs"/>
              </a:rPr>
              <a:t> Er du kanskje både frustrert, skuffet og engstelig på en gang?</a:t>
            </a:r>
          </a:p>
          <a:p>
            <a:r>
              <a:rPr lang="nb-NO" sz="1200" b="1" kern="1200" dirty="0" smtClean="0">
                <a:solidFill>
                  <a:schemeClr val="tx1"/>
                </a:solidFill>
                <a:effectLst/>
                <a:latin typeface="+mn-lt"/>
                <a:ea typeface="+mn-ea"/>
                <a:cs typeface="+mn-cs"/>
              </a:rPr>
              <a:t>Hvilke tanker har du i denne situasjonen?</a:t>
            </a:r>
            <a:r>
              <a:rPr lang="nb-NO" sz="1200" kern="1200" dirty="0" smtClean="0">
                <a:solidFill>
                  <a:schemeClr val="tx1"/>
                </a:solidFill>
                <a:effectLst/>
                <a:latin typeface="+mn-lt"/>
                <a:ea typeface="+mn-ea"/>
                <a:cs typeface="+mn-cs"/>
              </a:rPr>
              <a:t> Prøv å få tak i de negative automatiske tankene. Vi kaller det ”røde tanker”.</a:t>
            </a:r>
            <a:r>
              <a:rPr lang="nb-NO" dirty="0" smtClean="0">
                <a:effectLst/>
              </a:rPr>
              <a:t> </a:t>
            </a:r>
          </a:p>
          <a:p>
            <a:endParaRPr lang="nb-NO" dirty="0" smtClean="0">
              <a:effectLst/>
              <a:ea typeface="ＭＳ Ｐゴシック" charset="-128"/>
              <a:cs typeface="ＭＳ Ｐゴシック" charset="-128"/>
            </a:endParaRPr>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8</a:t>
            </a:fld>
            <a:endParaRPr lang="nn-N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ea typeface="ＭＳ Ｐゴシック" charset="-128"/>
                <a:cs typeface="ＭＳ Ｐゴシック" charset="-128"/>
                <a:hlinkClick r:id="rId3"/>
              </a:rPr>
              <a:t>https://www.youtube.com/watch?v=KKGQ8rwlHS8</a:t>
            </a:r>
            <a:endParaRPr lang="nb-NO" dirty="0" smtClean="0">
              <a:ea typeface="ＭＳ Ｐゴシック" charset="-128"/>
              <a:cs typeface="ＭＳ Ｐゴシック" charset="-128"/>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9</a:t>
            </a:fld>
            <a:endParaRPr lang="nn-N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0"/>
            <a:r>
              <a:rPr lang="nb-NO" sz="1200" kern="1200" dirty="0" smtClean="0">
                <a:solidFill>
                  <a:schemeClr val="tx1"/>
                </a:solidFill>
                <a:effectLst/>
                <a:latin typeface="+mn-lt"/>
                <a:ea typeface="+mn-ea"/>
                <a:cs typeface="+mn-cs"/>
              </a:rPr>
              <a:t>Mange gjør steg nummer 1, 2 og 3 helt av seg selv, men stopper der. Vi må øve på å finne alternative forklaringer som trøster og hjelper. Vi kaller det ”grønne tanker”. </a:t>
            </a:r>
            <a:r>
              <a:rPr lang="nb-NO" sz="1200" b="1" kern="1200" dirty="0" smtClean="0">
                <a:solidFill>
                  <a:schemeClr val="tx1"/>
                </a:solidFill>
                <a:effectLst/>
                <a:latin typeface="+mn-lt"/>
                <a:ea typeface="+mn-ea"/>
                <a:cs typeface="+mn-cs"/>
              </a:rPr>
              <a:t>Finnes det mer omsorgsfulle måter å snakke til deg selv på? </a:t>
            </a:r>
            <a:endParaRPr lang="nb-NO" sz="1200" kern="1200" dirty="0" smtClean="0">
              <a:solidFill>
                <a:schemeClr val="tx1"/>
              </a:solidFill>
              <a:effectLst/>
              <a:latin typeface="+mn-lt"/>
              <a:ea typeface="+mn-ea"/>
              <a:cs typeface="+mn-cs"/>
            </a:endParaRPr>
          </a:p>
          <a:p>
            <a:pPr lvl="0"/>
            <a:r>
              <a:rPr lang="nb-NO" sz="1200" kern="1200" dirty="0" smtClean="0">
                <a:solidFill>
                  <a:schemeClr val="tx1"/>
                </a:solidFill>
                <a:effectLst/>
                <a:latin typeface="+mn-lt"/>
                <a:ea typeface="+mn-ea"/>
                <a:cs typeface="+mn-cs"/>
              </a:rPr>
              <a:t>Det femte steget handler om å gjøre noe annerledes. </a:t>
            </a:r>
            <a:r>
              <a:rPr lang="nb-NO" sz="1200" b="1" kern="1200" dirty="0" smtClean="0">
                <a:solidFill>
                  <a:schemeClr val="tx1"/>
                </a:solidFill>
                <a:effectLst/>
                <a:latin typeface="+mn-lt"/>
                <a:ea typeface="+mn-ea"/>
                <a:cs typeface="+mn-cs"/>
              </a:rPr>
              <a:t>Hva kan du gjøre for å hjelpe deg selv?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10</a:t>
            </a:fld>
            <a:endParaRPr lang="nn-NO"/>
          </a:p>
        </p:txBody>
      </p:sp>
    </p:spTree>
    <p:extLst>
      <p:ext uri="{BB962C8B-B14F-4D97-AF65-F5344CB8AC3E}">
        <p14:creationId xmlns:p14="http://schemas.microsoft.com/office/powerpoint/2010/main" val="58582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 xmlns:a16="http://schemas.microsoft.com/office/drawing/2014/main" xmlns:mv="urn:schemas-microsoft-com:mac:vml" xmlns:mc="http://schemas.openxmlformats.org/markup-compatibility/2006"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id="{AEF115C9-393D-7941-8622-FA67B2232FA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 xmlns:a16="http://schemas.microsoft.com/office/drawing/2014/main" id="{FBB8AF11-7521-4241-BCF3-4A02DC19688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1832164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 xmlns:a16="http://schemas.microsoft.com/office/drawing/2014/main" xmlns:mv="urn:schemas-microsoft-com:mac:vml" xmlns:mc="http://schemas.openxmlformats.org/markup-compatibility/2006"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 xmlns:a16="http://schemas.microsoft.com/office/drawing/2014/main" xmlns:mv="urn:schemas-microsoft-com:mac:vml" xmlns:mc="http://schemas.openxmlformats.org/markup-compatibility/2006"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 xmlns:a16="http://schemas.microsoft.com/office/drawing/2014/main" xmlns:mv="urn:schemas-microsoft-com:mac:vml" xmlns:mc="http://schemas.openxmlformats.org/markup-compatibility/2006"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 xmlns:a16="http://schemas.microsoft.com/office/drawing/2014/main" xmlns:mv="urn:schemas-microsoft-com:mac:vml" xmlns:mc="http://schemas.openxmlformats.org/markup-compatibility/2006"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 xmlns:a16="http://schemas.microsoft.com/office/drawing/2014/main" xmlns:mv="urn:schemas-microsoft-com:mac:vml" xmlns:mc="http://schemas.openxmlformats.org/markup-compatibility/2006"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 xmlns:a16="http://schemas.microsoft.com/office/drawing/2014/main" xmlns:mv="urn:schemas-microsoft-com:mac:vml" xmlns:mc="http://schemas.openxmlformats.org/markup-compatibility/2006"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6" name="Bilde 5">
            <a:extLst>
              <a:ext uri="{FF2B5EF4-FFF2-40B4-BE49-F238E27FC236}">
                <a16:creationId xmlns="" xmlns:a16="http://schemas.microsoft.com/office/drawing/2014/main" xmlns:mv="urn:schemas-microsoft-com:mac:vml" xmlns:mc="http://schemas.openxmlformats.org/markup-compatibility/2006" id="{6BEB4596-9B08-AE44-AD76-EB3BC8EC5A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4610" y="1308334"/>
            <a:ext cx="2602780" cy="3017715"/>
          </a:xfrm>
          <a:prstGeom prst="rect">
            <a:avLst/>
          </a:prstGeom>
        </p:spPr>
      </p:pic>
      <p:pic>
        <p:nvPicPr>
          <p:cNvPr id="9" name="Bilde 8">
            <a:extLst>
              <a:ext uri="{FF2B5EF4-FFF2-40B4-BE49-F238E27FC236}">
                <a16:creationId xmlns="" xmlns:a16="http://schemas.microsoft.com/office/drawing/2014/main" xmlns:mv="urn:schemas-microsoft-com:mac:vml" xmlns:mc="http://schemas.openxmlformats.org/markup-compatibility/2006" id="{AEF115C9-393D-7941-8622-FA67B2232FA6}"/>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1049554" y="3431599"/>
            <a:ext cx="4194314" cy="1788900"/>
          </a:xfrm>
          <a:prstGeom prst="rect">
            <a:avLst/>
          </a:prstGeom>
        </p:spPr>
      </p:pic>
      <p:pic>
        <p:nvPicPr>
          <p:cNvPr id="11" name="Bilde 10">
            <a:extLst>
              <a:ext uri="{FF2B5EF4-FFF2-40B4-BE49-F238E27FC236}">
                <a16:creationId xmlns="" xmlns:a16="http://schemas.microsoft.com/office/drawing/2014/main" xmlns:mv="urn:schemas-microsoft-com:mac:vml" xmlns:mc="http://schemas.openxmlformats.org/markup-compatibility/2006" id="{FBB8AF11-7521-4241-BCF3-4A02DC19688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197166" y="503484"/>
            <a:ext cx="2776671" cy="635451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sitter, personer, svart, parkert&#10;&#10;Automatisk generert beskrivelse">
            <a:extLst>
              <a:ext uri="{FF2B5EF4-FFF2-40B4-BE49-F238E27FC236}">
                <a16:creationId xmlns="" xmlns:a16="http://schemas.microsoft.com/office/drawing/2014/main" xmlns:mv="urn:schemas-microsoft-com:mac:vml" xmlns:mc="http://schemas.openxmlformats.org/markup-compatibility/2006" id="{F0FEA20E-AE1D-ED41-9B82-9B946C3FB6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277501" y="5882325"/>
            <a:ext cx="657814" cy="762684"/>
          </a:xfrm>
          <a:prstGeom prst="rect">
            <a:avLst/>
          </a:prstGeom>
        </p:spPr>
      </p:pic>
      <p:pic>
        <p:nvPicPr>
          <p:cNvPr id="10" name="Bilde 9" descr="Et bilde som inneholder skjorte&#10;&#10;Automatisk generert beskrivelse">
            <a:extLst>
              <a:ext uri="{FF2B5EF4-FFF2-40B4-BE49-F238E27FC236}">
                <a16:creationId xmlns="" xmlns:a16="http://schemas.microsoft.com/office/drawing/2014/main" xmlns:mv="urn:schemas-microsoft-com:mac:vml" xmlns:mc="http://schemas.openxmlformats.org/markup-compatibility/2006" id="{576DEEA3-FEC6-F54D-9235-83B476E790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88435" y="608318"/>
            <a:ext cx="5342649" cy="6249682"/>
          </a:xfrm>
          <a:prstGeom prst="rect">
            <a:avLst/>
          </a:prstGeom>
        </p:spPr>
      </p:pic>
    </p:spTree>
    <p:extLst>
      <p:ext uri="{BB962C8B-B14F-4D97-AF65-F5344CB8AC3E}">
        <p14:creationId xmlns:p14="http://schemas.microsoft.com/office/powerpoint/2010/main" val="21021195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 xmlns:a16="http://schemas.microsoft.com/office/drawing/2014/main" xmlns:mv="urn:schemas-microsoft-com:mac:vml" xmlns:mc="http://schemas.openxmlformats.org/markup-compatibility/2006"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descr="Et bilde som inneholder skjorte&#10;&#10;Automatisk generert beskrivelse">
            <a:extLst>
              <a:ext uri="{FF2B5EF4-FFF2-40B4-BE49-F238E27FC236}">
                <a16:creationId xmlns="" xmlns:a16="http://schemas.microsoft.com/office/drawing/2014/main" xmlns:mv="urn:schemas-microsoft-com:mac:vml" xmlns:mc="http://schemas.openxmlformats.org/markup-compatibility/2006"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10146043" y="472302"/>
            <a:ext cx="1849546"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 xmlns:a16="http://schemas.microsoft.com/office/drawing/2014/main" xmlns:mv="urn:schemas-microsoft-com:mac:vml" xmlns:mc="http://schemas.openxmlformats.org/markup-compatibility/2006"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 xmlns:a16="http://schemas.microsoft.com/office/drawing/2014/main" xmlns:mv="urn:schemas-microsoft-com:mac:vml" xmlns:mc="http://schemas.openxmlformats.org/markup-compatibility/2006"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 xmlns:a16="http://schemas.microsoft.com/office/drawing/2014/main" xmlns:mv="urn:schemas-microsoft-com:mac:vml" xmlns:mc="http://schemas.openxmlformats.org/markup-compatibility/2006"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descr="Et bilde som inneholder skjerm, rom, gruppe, paraply&#10;&#10;Automatisk generert beskrivelse">
            <a:extLst>
              <a:ext uri="{FF2B5EF4-FFF2-40B4-BE49-F238E27FC236}">
                <a16:creationId xmlns="" xmlns:a16="http://schemas.microsoft.com/office/drawing/2014/main" xmlns:mv="urn:schemas-microsoft-com:mac:vml" xmlns:mc="http://schemas.openxmlformats.org/markup-compatibility/2006" id="{A918FFFA-6865-214E-B419-20498D0BF6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37632" y="1601068"/>
            <a:ext cx="3581400" cy="4093029"/>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theme" Target="../theme/theme3.xml"/><Relationship Id="rId10"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theme" Target="../theme/theme4.xml"/><Relationship Id="rId8"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Bilde 5" descr="Et bilde som inneholder rom, tegning&#10;&#10;Automatisk generert beskrivelse">
            <a:extLst>
              <a:ext uri="{FF2B5EF4-FFF2-40B4-BE49-F238E27FC236}">
                <a16:creationId xmlns="" xmlns:a16="http://schemas.microsoft.com/office/drawing/2014/main" xmlns:mv="urn:schemas-microsoft-com:mac:vml" xmlns:mc="http://schemas.openxmlformats.org/markup-compatibility/2006" id="{4C42BA9B-2B14-E842-B21B-46F906F9138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87909" y="1461052"/>
            <a:ext cx="3992273" cy="5268799"/>
          </a:xfrm>
          <a:prstGeom prst="rect">
            <a:avLst/>
          </a:prstGeom>
        </p:spPr>
      </p:pic>
      <p:pic>
        <p:nvPicPr>
          <p:cNvPr id="8" name="Bilde 7">
            <a:extLst>
              <a:ext uri="{FF2B5EF4-FFF2-40B4-BE49-F238E27FC236}">
                <a16:creationId xmlns="" xmlns:a16="http://schemas.microsoft.com/office/drawing/2014/main" xmlns:mv="urn:schemas-microsoft-com:mac:vml" xmlns:mc="http://schemas.openxmlformats.org/markup-compatibility/2006" id="{A4E83B01-AFDA-8841-8A62-3107D06D1A8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flipH="1">
            <a:off x="-1" y="619496"/>
            <a:ext cx="3324107" cy="6238504"/>
          </a:xfrm>
          <a:prstGeom prst="rect">
            <a:avLst/>
          </a:prstGeom>
        </p:spPr>
      </p:pic>
      <p:pic>
        <p:nvPicPr>
          <p:cNvPr id="10" name="Bilde 9">
            <a:extLst>
              <a:ext uri="{FF2B5EF4-FFF2-40B4-BE49-F238E27FC236}">
                <a16:creationId xmlns="" xmlns:a16="http://schemas.microsoft.com/office/drawing/2014/main" xmlns:mv="urn:schemas-microsoft-com:mac:vml" xmlns:mc="http://schemas.openxmlformats.org/markup-compatibility/2006" id="{25F255EF-A26F-0243-80E1-672DD4976ADB}"/>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 xmlns:a16="http://schemas.microsoft.com/office/drawing/2014/main" xmlns:mv="urn:schemas-microsoft-com:mac:vml" xmlns:mc="http://schemas.openxmlformats.org/markup-compatibility/2006"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 xmlns:a16="http://schemas.microsoft.com/office/drawing/2014/main" xmlns:mv="urn:schemas-microsoft-com:mac:vml" xmlns:mc="http://schemas.openxmlformats.org/markup-compatibility/2006"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8" name="Bilde 7">
            <a:extLst>
              <a:ext uri="{FF2B5EF4-FFF2-40B4-BE49-F238E27FC236}">
                <a16:creationId xmlns="" xmlns:a16="http://schemas.microsoft.com/office/drawing/2014/main" xmlns:mv="urn:schemas-microsoft-com:mac:vml" xmlns:mc="http://schemas.openxmlformats.org/markup-compatibility/2006" id="{C4244D85-1516-2744-BFBC-4A4E059A222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6" r:id="rId6"/>
    <p:sldLayoutId id="2147483687" r:id="rId7"/>
    <p:sldLayoutId id="2147483688" r:id="rId8"/>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 xmlns:a16="http://schemas.microsoft.com/office/drawing/2014/main" xmlns:mv="urn:schemas-microsoft-com:mac:vml" xmlns:mc="http://schemas.openxmlformats.org/markup-compatibility/2006"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1" y="5882326"/>
            <a:ext cx="657815"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s://www.youtube.com/watch?v=rDAZy3Sm0g0&amp;t=4s" TargetMode="External"/><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no/?utm_source=link-attribution&amp;utm_medium=referral&amp;utm_campaign=image&amp;utm_content=3317298" TargetMode="External"/><Relationship Id="rId4" Type="http://schemas.openxmlformats.org/officeDocument/2006/relationships/hyperlink" Target="https://pixabay.com/no/users/ElisaRiva-1348268/?utm_source=link-attribution&amp;utm_medium=referral&amp;utm_campaign=image&amp;utm_content=1922477" TargetMode="External"/><Relationship Id="rId5" Type="http://schemas.openxmlformats.org/officeDocument/2006/relationships/hyperlink" Target="https://pixabay.com/no/?utm_source=link-attribution&amp;utm_medium=referral&amp;utm_campaign=image&amp;utm_content=1922477" TargetMode="External"/><Relationship Id="rId1" Type="http://schemas.openxmlformats.org/officeDocument/2006/relationships/slideLayout" Target="../slideLayouts/slideLayout12.xml"/><Relationship Id="rId2" Type="http://schemas.openxmlformats.org/officeDocument/2006/relationships/hyperlink" Target="https://pixabay.com/no/users/KELLEPICS-4893063/?utm_source=link-attribution&amp;utm_medium=referral&amp;utm_campaign=image&amp;utm_content=331729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KKGQ8rwlHS8" TargetMode="External"/><Relationship Id="rId4" Type="http://schemas.openxmlformats.org/officeDocument/2006/relationships/image" Target="../media/image18.pn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8DDF1D6C-452C-5F4C-9BC4-A330BA9D9222}"/>
              </a:ext>
            </a:extLst>
          </p:cNvPr>
          <p:cNvSpPr>
            <a:spLocks noGrp="1"/>
          </p:cNvSpPr>
          <p:nvPr>
            <p:ph type="title"/>
          </p:nvPr>
        </p:nvSpPr>
        <p:spPr>
          <a:xfrm>
            <a:off x="6877877" y="1570383"/>
            <a:ext cx="4859783" cy="2494232"/>
          </a:xfrm>
        </p:spPr>
        <p:txBody>
          <a:bodyPr/>
          <a:lstStyle/>
          <a:p>
            <a:r>
              <a:rPr lang="nb-NO" dirty="0" smtClean="0"/>
              <a:t>Tanker</a:t>
            </a:r>
            <a:endParaRPr lang="nb-NO" dirty="0"/>
          </a:p>
        </p:txBody>
      </p:sp>
      <p:sp>
        <p:nvSpPr>
          <p:cNvPr id="3" name="Undertittel 2"/>
          <p:cNvSpPr txBox="1">
            <a:spLocks/>
          </p:cNvSpPr>
          <p:nvPr/>
        </p:nvSpPr>
        <p:spPr>
          <a:xfrm>
            <a:off x="7128525" y="3269573"/>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smtClean="0">
                <a:ln>
                  <a:noFill/>
                </a:ln>
                <a:effectLst/>
                <a:uLnTx/>
                <a:uFillTx/>
                <a:latin typeface="+mn-lt"/>
                <a:ea typeface="+mn-ea"/>
                <a:cs typeface="+mn-cs"/>
              </a:rPr>
              <a:t>ROBUST </a:t>
            </a:r>
            <a:r>
              <a:rPr kumimoji="0" lang="nb-NO" sz="2000" b="0" i="0" u="none" strike="noStrike" kern="1200" cap="none" spc="0" normalizeH="0" baseline="0" noProof="0" smtClean="0">
                <a:ln>
                  <a:noFill/>
                </a:ln>
                <a:effectLst/>
                <a:uLnTx/>
                <a:uFillTx/>
                <a:latin typeface="+mn-lt"/>
                <a:ea typeface="+mn-ea"/>
                <a:cs typeface="+mn-cs"/>
              </a:rPr>
              <a:t>UNGDOM </a:t>
            </a:r>
            <a:endParaRPr kumimoji="0" lang="nb-NO" sz="20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1319936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a:p>
        </p:txBody>
      </p:sp>
      <p:pic>
        <p:nvPicPr>
          <p:cNvPr id="5" name="Plassholder for 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2241" y="0"/>
            <a:ext cx="12192000" cy="6858000"/>
          </a:xfrm>
          <a:prstGeom prst="rect">
            <a:avLst/>
          </a:prstGeom>
        </p:spPr>
      </p:pic>
      <p:sp>
        <p:nvSpPr>
          <p:cNvPr id="6" name="Bildeforklaring formet som en ellipse 5"/>
          <p:cNvSpPr>
            <a:spLocks noChangeArrowheads="1"/>
          </p:cNvSpPr>
          <p:nvPr/>
        </p:nvSpPr>
        <p:spPr bwMode="auto">
          <a:xfrm flipH="1">
            <a:off x="1092530" y="825612"/>
            <a:ext cx="3293872" cy="1815927"/>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000" b="1" dirty="0" smtClean="0">
                <a:solidFill>
                  <a:srgbClr val="000000"/>
                </a:solidFill>
              </a:rPr>
              <a:t>Jeg er jo snill og jeg tenker ofte at andre skal ha det bra</a:t>
            </a:r>
            <a:endParaRPr lang="nb-NO" sz="2000" b="1" dirty="0">
              <a:solidFill>
                <a:srgbClr val="000000"/>
              </a:solidFill>
            </a:endParaRPr>
          </a:p>
        </p:txBody>
      </p:sp>
      <p:sp>
        <p:nvSpPr>
          <p:cNvPr id="7" name="Bildeforklaring formet som en ellipse 6"/>
          <p:cNvSpPr>
            <a:spLocks noChangeArrowheads="1"/>
          </p:cNvSpPr>
          <p:nvPr/>
        </p:nvSpPr>
        <p:spPr bwMode="auto">
          <a:xfrm flipH="1">
            <a:off x="1221732" y="3080663"/>
            <a:ext cx="1747031" cy="1642810"/>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1800" b="1" dirty="0">
                <a:solidFill>
                  <a:srgbClr val="000000"/>
                </a:solidFill>
              </a:rPr>
              <a:t>Jeg kan jo snakke med noen </a:t>
            </a:r>
          </a:p>
        </p:txBody>
      </p:sp>
      <p:sp>
        <p:nvSpPr>
          <p:cNvPr id="8" name="Bildeforklaring formet som en ellipse 7"/>
          <p:cNvSpPr>
            <a:spLocks noChangeArrowheads="1"/>
          </p:cNvSpPr>
          <p:nvPr/>
        </p:nvSpPr>
        <p:spPr bwMode="auto">
          <a:xfrm>
            <a:off x="2230036" y="4870968"/>
            <a:ext cx="4074065" cy="1478656"/>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1800" b="1" dirty="0">
                <a:solidFill>
                  <a:srgbClr val="000000"/>
                </a:solidFill>
              </a:rPr>
              <a:t>Jeg kan ta en ting av gangen</a:t>
            </a:r>
          </a:p>
          <a:p>
            <a:pPr algn="ctr">
              <a:spcBef>
                <a:spcPct val="50000"/>
              </a:spcBef>
            </a:pPr>
            <a:r>
              <a:rPr lang="nb-NO" sz="1800" b="1" dirty="0">
                <a:solidFill>
                  <a:srgbClr val="000000"/>
                </a:solidFill>
              </a:rPr>
              <a:t>Det ordner seg nok</a:t>
            </a:r>
          </a:p>
        </p:txBody>
      </p:sp>
      <p:sp>
        <p:nvSpPr>
          <p:cNvPr id="9" name="Bildeforklaring formet som en ellipse 8"/>
          <p:cNvSpPr>
            <a:spLocks noChangeArrowheads="1"/>
          </p:cNvSpPr>
          <p:nvPr/>
        </p:nvSpPr>
        <p:spPr bwMode="auto">
          <a:xfrm>
            <a:off x="7097961" y="4892312"/>
            <a:ext cx="2598076" cy="993622"/>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100" b="1" dirty="0">
                <a:solidFill>
                  <a:srgbClr val="000000"/>
                </a:solidFill>
              </a:rPr>
              <a:t>Jeg får jo til ganske mye</a:t>
            </a:r>
          </a:p>
        </p:txBody>
      </p:sp>
      <p:sp>
        <p:nvSpPr>
          <p:cNvPr id="10" name="Bildeforklaring formet som en ellipse 9"/>
          <p:cNvSpPr>
            <a:spLocks noChangeArrowheads="1"/>
          </p:cNvSpPr>
          <p:nvPr/>
        </p:nvSpPr>
        <p:spPr bwMode="auto">
          <a:xfrm>
            <a:off x="7458341" y="2382209"/>
            <a:ext cx="2822775" cy="1902485"/>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100" b="1">
                <a:solidFill>
                  <a:srgbClr val="000000"/>
                </a:solidFill>
              </a:rPr>
              <a:t>Jeg gjør så godt jeg kan, det får være bra nok</a:t>
            </a:r>
          </a:p>
        </p:txBody>
      </p:sp>
      <p:sp>
        <p:nvSpPr>
          <p:cNvPr id="11" name="Bildeforklaring formet som en ellipse 10"/>
          <p:cNvSpPr>
            <a:spLocks noChangeArrowheads="1"/>
          </p:cNvSpPr>
          <p:nvPr/>
        </p:nvSpPr>
        <p:spPr bwMode="auto">
          <a:xfrm>
            <a:off x="8858992" y="970967"/>
            <a:ext cx="3270767" cy="950342"/>
          </a:xfrm>
          <a:prstGeom prst="wedgeEllipseCallout">
            <a:avLst>
              <a:gd name="adj1" fmla="val -20833"/>
              <a:gd name="adj2" fmla="val 62500"/>
            </a:avLst>
          </a:prstGeom>
          <a:solidFill>
            <a:srgbClr val="008000"/>
          </a:solidFill>
          <a:ln w="9525">
            <a:noFill/>
            <a:miter lim="800000"/>
            <a:headEnd/>
            <a:tailEnd/>
          </a:ln>
        </p:spPr>
        <p:txBody>
          <a:bodyPr wrap="square" lIns="59692" tIns="29846" rIns="59692" bIns="29846" anchor="ctr">
            <a:prstTxWarp prst="textNoShape">
              <a:avLst/>
            </a:prstTxWarp>
            <a:spAutoFit/>
          </a:bodyPr>
          <a:lstStyle/>
          <a:p>
            <a:pPr algn="ctr">
              <a:spcBef>
                <a:spcPct val="50000"/>
              </a:spcBef>
            </a:pPr>
            <a:r>
              <a:rPr lang="nb-NO" sz="2000" b="1" dirty="0">
                <a:solidFill>
                  <a:srgbClr val="000000"/>
                </a:solidFill>
              </a:rPr>
              <a:t>Jeg er stolt av meg selv</a:t>
            </a:r>
          </a:p>
        </p:txBody>
      </p:sp>
      <p:sp>
        <p:nvSpPr>
          <p:cNvPr id="2" name="Plassholder for bilde 1"/>
          <p:cNvSpPr>
            <a:spLocks noGrp="1"/>
          </p:cNvSpPr>
          <p:nvPr>
            <p:ph type="pic" idx="1"/>
          </p:nvPr>
        </p:nvSpPr>
        <p:spPr>
          <a:xfrm>
            <a:off x="-115773" y="-95549"/>
            <a:ext cx="12192000" cy="6858000"/>
          </a:xfrm>
        </p:spPr>
      </p:sp>
    </p:spTree>
    <p:extLst>
      <p:ext uri="{BB962C8B-B14F-4D97-AF65-F5344CB8AC3E}">
        <p14:creationId xmlns:p14="http://schemas.microsoft.com/office/powerpoint/2010/main" val="28580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1C51892F-16E4-184C-ACF8-359FB910871A}"/>
              </a:ext>
            </a:extLst>
          </p:cNvPr>
          <p:cNvSpPr>
            <a:spLocks noGrp="1"/>
          </p:cNvSpPr>
          <p:nvPr>
            <p:ph type="body" idx="10"/>
          </p:nvPr>
        </p:nvSpPr>
        <p:spPr/>
        <p:txBody>
          <a:bodyPr/>
          <a:lstStyle/>
          <a:p>
            <a:endParaRPr lang="nb-NO"/>
          </a:p>
        </p:txBody>
      </p:sp>
      <p:pic>
        <p:nvPicPr>
          <p:cNvPr id="5" name="Plassholder for innhold 7"/>
          <p:cNvPicPr>
            <a:picLocks noGrp="1" noChangeAspect="1"/>
          </p:cNvPicPr>
          <p:nvPr>
            <p:ph type="pic" idx="1"/>
          </p:nvPr>
        </p:nvPicPr>
        <p:blipFill>
          <a:blip r:embed="rId3" cstate="email">
            <a:extLst>
              <a:ext uri="{28A0092B-C50C-407E-A947-70E740481C1C}">
                <a14:useLocalDpi xmlns:a14="http://schemas.microsoft.com/office/drawing/2010/main"/>
              </a:ext>
            </a:extLst>
          </a:blip>
          <a:srcRect l="-38889" r="-38889"/>
          <a:stretch>
            <a:fillRect/>
          </a:stretch>
        </p:blipFill>
        <p:spPr>
          <a:xfrm>
            <a:off x="-2589841" y="-2415397"/>
            <a:ext cx="17007456" cy="9566694"/>
          </a:xfrm>
        </p:spPr>
      </p:pic>
    </p:spTree>
    <p:extLst>
      <p:ext uri="{BB962C8B-B14F-4D97-AF65-F5344CB8AC3E}">
        <p14:creationId xmlns:p14="http://schemas.microsoft.com/office/powerpoint/2010/main" val="1868375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Tree>
    <p:extLst>
      <p:ext uri="{BB962C8B-B14F-4D97-AF65-F5344CB8AC3E}">
        <p14:creationId xmlns:p14="http://schemas.microsoft.com/office/powerpoint/2010/main" val="525074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Plassholder for tekst 2"/>
          <p:cNvSpPr>
            <a:spLocks noGrp="1"/>
          </p:cNvSpPr>
          <p:nvPr>
            <p:ph type="body" idx="10"/>
          </p:nvPr>
        </p:nvSpPr>
        <p:spPr/>
        <p:txBody>
          <a:bodyPr/>
          <a:lstStyle/>
          <a:p>
            <a:endParaRPr lang="nb-NO"/>
          </a:p>
        </p:txBody>
      </p:sp>
      <p:sp>
        <p:nvSpPr>
          <p:cNvPr id="5" name="Bildeforklaring formet som en sky 4"/>
          <p:cNvSpPr/>
          <p:nvPr/>
        </p:nvSpPr>
        <p:spPr>
          <a:xfrm flipH="1">
            <a:off x="368135" y="807522"/>
            <a:ext cx="3677390" cy="2012308"/>
          </a:xfrm>
          <a:prstGeom prst="cloudCallout">
            <a:avLst>
              <a:gd name="adj1" fmla="val -60712"/>
              <a:gd name="adj2" fmla="val -3952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i="1" dirty="0" smtClean="0">
                <a:solidFill>
                  <a:srgbClr val="000000"/>
                </a:solidFill>
              </a:rPr>
              <a:t>Liker han meg ikke</a:t>
            </a:r>
            <a:r>
              <a:rPr lang="nb-NO" sz="2400" b="1" i="1" smtClean="0">
                <a:solidFill>
                  <a:srgbClr val="000000"/>
                </a:solidFill>
              </a:rPr>
              <a:t>? </a:t>
            </a:r>
          </a:p>
          <a:p>
            <a:pPr algn="ctr"/>
            <a:r>
              <a:rPr lang="nb-NO" sz="2400" b="1" i="1" dirty="0" smtClean="0">
                <a:solidFill>
                  <a:srgbClr val="000000"/>
                </a:solidFill>
              </a:rPr>
              <a:t>Lukter jeg vondt?</a:t>
            </a:r>
            <a:endParaRPr lang="nb-NO" sz="2400" b="1" i="1" dirty="0">
              <a:solidFill>
                <a:srgbClr val="000000"/>
              </a:solidFill>
            </a:endParaRPr>
          </a:p>
        </p:txBody>
      </p:sp>
    </p:spTree>
    <p:extLst>
      <p:ext uri="{BB962C8B-B14F-4D97-AF65-F5344CB8AC3E}">
        <p14:creationId xmlns:p14="http://schemas.microsoft.com/office/powerpoint/2010/main" val="567589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8128000"/>
          </a:xfrm>
          <a:prstGeom prst="rect">
            <a:avLst/>
          </a:prstGeom>
        </p:spPr>
      </p:pic>
      <p:sp>
        <p:nvSpPr>
          <p:cNvPr id="5" name="Bildeforklaring formet som en sky 4"/>
          <p:cNvSpPr/>
          <p:nvPr/>
        </p:nvSpPr>
        <p:spPr>
          <a:xfrm>
            <a:off x="7724655" y="2007703"/>
            <a:ext cx="3720935" cy="2440511"/>
          </a:xfrm>
          <a:prstGeom prst="cloudCallout">
            <a:avLst>
              <a:gd name="adj1" fmla="val -39843"/>
              <a:gd name="adj2" fmla="val -4848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b="1" i="1" dirty="0">
                <a:solidFill>
                  <a:srgbClr val="000000"/>
                </a:solidFill>
              </a:rPr>
              <a:t>Jeg vil ikke at hun skal se bøkene mine, jeg føler meg ikke noe </a:t>
            </a:r>
            <a:r>
              <a:rPr lang="nb-NO" sz="2400" b="1" i="1" dirty="0" smtClean="0">
                <a:solidFill>
                  <a:srgbClr val="000000"/>
                </a:solidFill>
              </a:rPr>
              <a:t>flink...</a:t>
            </a:r>
            <a:endParaRPr lang="nb-NO" sz="2400" b="1" i="1" dirty="0">
              <a:solidFill>
                <a:srgbClr val="000000"/>
              </a:solidFill>
            </a:endParaRPr>
          </a:p>
        </p:txBody>
      </p:sp>
    </p:spTree>
    <p:extLst>
      <p:ext uri="{BB962C8B-B14F-4D97-AF65-F5344CB8AC3E}">
        <p14:creationId xmlns:p14="http://schemas.microsoft.com/office/powerpoint/2010/main" val="1213083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40" y="-845388"/>
            <a:ext cx="12983540" cy="8655693"/>
          </a:xfrm>
          <a:prstGeom prst="rect">
            <a:avLst/>
          </a:prstGeom>
        </p:spPr>
      </p:pic>
    </p:spTree>
    <p:extLst>
      <p:ext uri="{BB962C8B-B14F-4D97-AF65-F5344CB8AC3E}">
        <p14:creationId xmlns:p14="http://schemas.microsoft.com/office/powerpoint/2010/main" val="5625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 xmlns:a16="http://schemas.microsoft.com/office/drawing/2014/main" xmlns:mv="urn:schemas-microsoft-com:mac:vml" xmlns:mc="http://schemas.openxmlformats.org/markup-compatibility/2006" id="{D77C4BF5-5BBB-DE45-9C4A-923D09ABE45C}"/>
              </a:ext>
            </a:extLst>
          </p:cNvPr>
          <p:cNvSpPr>
            <a:spLocks noGrp="1"/>
          </p:cNvSpPr>
          <p:nvPr>
            <p:ph type="body" idx="10"/>
          </p:nvPr>
        </p:nvSpPr>
        <p:spPr/>
        <p:txBody>
          <a:bodyPr/>
          <a:lstStyle/>
          <a:p>
            <a:endParaRPr lang="nb-NO" dirty="0"/>
          </a:p>
        </p:txBody>
      </p:sp>
      <p:sp>
        <p:nvSpPr>
          <p:cNvPr id="3" name="Tittel 2">
            <a:extLst>
              <a:ext uri="{FF2B5EF4-FFF2-40B4-BE49-F238E27FC236}">
                <a16:creationId xmlns="" xmlns:a16="http://schemas.microsoft.com/office/drawing/2014/main" xmlns:mv="urn:schemas-microsoft-com:mac:vml" xmlns:mc="http://schemas.openxmlformats.org/markup-compatibility/2006" id="{C0FA9807-ADA6-A343-921A-E07D03FF8D55}"/>
              </a:ext>
            </a:extLst>
          </p:cNvPr>
          <p:cNvSpPr>
            <a:spLocks noGrp="1"/>
          </p:cNvSpPr>
          <p:nvPr>
            <p:ph type="title"/>
          </p:nvPr>
        </p:nvSpPr>
        <p:spPr>
          <a:xfrm>
            <a:off x="3617843" y="778641"/>
            <a:ext cx="7981120" cy="1702734"/>
          </a:xfrm>
        </p:spPr>
        <p:txBody>
          <a:bodyPr>
            <a:normAutofit/>
          </a:bodyPr>
          <a:lstStyle/>
          <a:p>
            <a:r>
              <a:rPr lang="nb-NO" sz="3200" dirty="0" smtClean="0">
                <a:cs typeface="ＭＳ Ｐゴシック" charset="-128"/>
              </a:rPr>
              <a:t>Det er ikke om å gjøre å leke</a:t>
            </a:r>
            <a:br>
              <a:rPr lang="nb-NO" sz="3200" dirty="0" smtClean="0">
                <a:cs typeface="ＭＳ Ｐゴシック" charset="-128"/>
              </a:rPr>
            </a:br>
            <a:r>
              <a:rPr lang="nb-NO" sz="3200" dirty="0" smtClean="0">
                <a:cs typeface="ＭＳ Ｐゴシック" charset="-128"/>
              </a:rPr>
              <a:t> ”være glad” leken ...</a:t>
            </a:r>
            <a:br>
              <a:rPr lang="nb-NO" sz="3200" dirty="0" smtClean="0">
                <a:cs typeface="ＭＳ Ｐゴシック" charset="-128"/>
              </a:rPr>
            </a:br>
            <a:r>
              <a:rPr lang="nb-NO" sz="3200" dirty="0" smtClean="0">
                <a:cs typeface="ＭＳ Ｐゴシック" charset="-128"/>
              </a:rPr>
              <a:t/>
            </a:r>
            <a:br>
              <a:rPr lang="nb-NO" sz="3200" dirty="0" smtClean="0">
                <a:cs typeface="ＭＳ Ｐゴシック" charset="-128"/>
              </a:rPr>
            </a:br>
            <a:r>
              <a:rPr lang="nb-NO" sz="1800" dirty="0" smtClean="0">
                <a:cs typeface="ＭＳ Ｐゴシック" charset="-128"/>
              </a:rPr>
              <a:t>Se film: Atle Antonsen – Ting som irriterer</a:t>
            </a:r>
            <a:endParaRPr lang="nb-NO" dirty="0"/>
          </a:p>
        </p:txBody>
      </p:sp>
      <p:pic>
        <p:nvPicPr>
          <p:cNvPr id="6" name="Plassholder for innhold 4" descr="Skjermbilde 2015-03-16 kl. 13.51.30.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7843" y="2727493"/>
            <a:ext cx="6878638" cy="3424238"/>
          </a:xfrm>
          <a:prstGeom prst="rect">
            <a:avLst/>
          </a:prstGeom>
          <a:noFill/>
          <a:ln w="9525">
            <a:noFill/>
            <a:miter lim="800000"/>
            <a:headEnd/>
            <a:tailEnd/>
          </a:ln>
        </p:spPr>
      </p:pic>
      <p:sp>
        <p:nvSpPr>
          <p:cNvPr id="7" name="TekstSylinder 1"/>
          <p:cNvSpPr txBox="1">
            <a:spLocks noChangeArrowheads="1"/>
          </p:cNvSpPr>
          <p:nvPr/>
        </p:nvSpPr>
        <p:spPr bwMode="auto">
          <a:xfrm>
            <a:off x="3901911" y="6275077"/>
            <a:ext cx="4673600" cy="307975"/>
          </a:xfrm>
          <a:prstGeom prst="rect">
            <a:avLst/>
          </a:prstGeom>
          <a:noFill/>
          <a:ln w="9525">
            <a:noFill/>
            <a:miter lim="800000"/>
            <a:headEnd/>
            <a:tailEnd/>
          </a:ln>
        </p:spPr>
        <p:txBody>
          <a:bodyPr wrap="none">
            <a:prstTxWarp prst="textNoShape">
              <a:avLst/>
            </a:prstTxWarp>
            <a:spAutoFit/>
          </a:bodyPr>
          <a:lstStyle/>
          <a:p>
            <a:r>
              <a:rPr lang="nb-NO" dirty="0">
                <a:hlinkClick r:id="rId4"/>
              </a:rPr>
              <a:t>https://www.youtube.com/watch?v=rDAZy3Sm0g0&amp;t=4s</a:t>
            </a:r>
            <a:r>
              <a:rPr lang="nb-NO" dirty="0"/>
              <a:t> </a:t>
            </a:r>
          </a:p>
        </p:txBody>
      </p:sp>
    </p:spTree>
    <p:extLst>
      <p:ext uri="{BB962C8B-B14F-4D97-AF65-F5344CB8AC3E}">
        <p14:creationId xmlns:p14="http://schemas.microsoft.com/office/powerpoint/2010/main" val="486478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955178" y="1034780"/>
            <a:ext cx="3483428" cy="4373243"/>
          </a:xfrm>
          <a:prstGeom prst="rect">
            <a:avLst/>
          </a:prstGeom>
        </p:spPr>
        <p:txBody>
          <a:bodyPr wrap="square">
            <a:spAutoFit/>
          </a:bodyPr>
          <a:lstStyle/>
          <a:p>
            <a:pPr algn="ctr"/>
            <a:r>
              <a:rPr lang="nb-NO" sz="2400" dirty="0"/>
              <a:t>BILDER</a:t>
            </a:r>
          </a:p>
          <a:p>
            <a:pPr algn="ctr"/>
            <a:endParaRPr lang="nb-NO" sz="2400" dirty="0"/>
          </a:p>
          <a:p>
            <a:pPr algn="ctr"/>
            <a:r>
              <a:rPr lang="nb-NO" sz="2000" b="1" dirty="0"/>
              <a:t>Fotograf Jonas Ingstad</a:t>
            </a:r>
          </a:p>
          <a:p>
            <a:pPr algn="ctr"/>
            <a:endParaRPr lang="nb-NO" sz="2000" b="1" dirty="0"/>
          </a:p>
          <a:p>
            <a:pPr algn="ctr"/>
            <a:r>
              <a:rPr lang="nb-NO" sz="2000" b="1" dirty="0"/>
              <a:t>Elevene har gitt </a:t>
            </a:r>
          </a:p>
          <a:p>
            <a:pPr algn="ctr"/>
            <a:r>
              <a:rPr lang="nb-NO" sz="2000" b="1" dirty="0"/>
              <a:t>samtykke til bruk</a:t>
            </a:r>
          </a:p>
          <a:p>
            <a:pPr algn="ctr"/>
            <a:endParaRPr lang="nb-NO" sz="2400" dirty="0"/>
          </a:p>
          <a:p>
            <a:endParaRPr lang="nb-NO" dirty="0"/>
          </a:p>
          <a:p>
            <a:r>
              <a:rPr lang="nb-NO" dirty="0"/>
              <a:t>2. Jente – </a:t>
            </a:r>
            <a:r>
              <a:rPr lang="nb-NO" u="sng" dirty="0">
                <a:hlinkClick r:id="rId2"/>
              </a:rPr>
              <a:t>Stefan Keller</a:t>
            </a:r>
            <a:r>
              <a:rPr lang="nb-NO" dirty="0"/>
              <a:t> fra </a:t>
            </a:r>
            <a:r>
              <a:rPr lang="nb-NO" u="sng" dirty="0">
                <a:hlinkClick r:id="rId3"/>
              </a:rPr>
              <a:t>Pixabay</a:t>
            </a:r>
            <a:r>
              <a:rPr lang="nb-NO" dirty="0"/>
              <a:t> </a:t>
            </a:r>
          </a:p>
          <a:p>
            <a:r>
              <a:rPr lang="nb-NO" dirty="0"/>
              <a:t>3. Tankekrøll - </a:t>
            </a:r>
            <a:r>
              <a:rPr lang="nb-NO" u="sng" dirty="0">
                <a:hlinkClick r:id="rId4"/>
              </a:rPr>
              <a:t>ElisaRiva</a:t>
            </a:r>
            <a:r>
              <a:rPr lang="nb-NO" dirty="0"/>
              <a:t> fra </a:t>
            </a:r>
            <a:r>
              <a:rPr lang="nb-NO" u="sng" dirty="0">
                <a:hlinkClick r:id="rId5"/>
              </a:rPr>
              <a:t>Pixabay</a:t>
            </a:r>
            <a:endParaRPr lang="nb-NO" dirty="0"/>
          </a:p>
          <a:p>
            <a:r>
              <a:rPr lang="nb-NO" dirty="0"/>
              <a:t>7. Negative tanker – (Jonas Ingstad)</a:t>
            </a:r>
          </a:p>
          <a:p>
            <a:r>
              <a:rPr lang="nb-NO" dirty="0"/>
              <a:t>9. Positive tanker – (Jonas Ingstad)</a:t>
            </a:r>
          </a:p>
          <a:p>
            <a:r>
              <a:rPr lang="nb-NO" dirty="0"/>
              <a:t>11. Hjelpende fingre - </a:t>
            </a:r>
            <a:r>
              <a:rPr lang="nb-NO" dirty="0" err="1"/>
              <a:t>Shutterstock</a:t>
            </a:r>
            <a:endParaRPr lang="nb-NO" dirty="0"/>
          </a:p>
          <a:p>
            <a:endParaRPr lang="nb-NO" dirty="0"/>
          </a:p>
        </p:txBody>
      </p:sp>
    </p:spTree>
    <p:extLst>
      <p:ext uri="{BB962C8B-B14F-4D97-AF65-F5344CB8AC3E}">
        <p14:creationId xmlns:p14="http://schemas.microsoft.com/office/powerpoint/2010/main" val="41512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pic>
        <p:nvPicPr>
          <p:cNvPr id="6" name="Bild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5952" y="0"/>
            <a:ext cx="15567980" cy="7151298"/>
          </a:xfrm>
          <a:prstGeom prst="rect">
            <a:avLst/>
          </a:prstGeom>
          <a:noFill/>
          <a:ln w="9525">
            <a:noFill/>
            <a:miter lim="800000"/>
            <a:headEnd/>
            <a:tailEnd/>
          </a:ln>
        </p:spPr>
      </p:pic>
      <p:sp>
        <p:nvSpPr>
          <p:cNvPr id="7" name="Rektangel 6"/>
          <p:cNvSpPr/>
          <p:nvPr/>
        </p:nvSpPr>
        <p:spPr>
          <a:xfrm>
            <a:off x="347950" y="2088943"/>
            <a:ext cx="6096000" cy="2308324"/>
          </a:xfrm>
          <a:prstGeom prst="rect">
            <a:avLst/>
          </a:prstGeom>
        </p:spPr>
        <p:txBody>
          <a:bodyPr>
            <a:spAutoFit/>
          </a:bodyPr>
          <a:lstStyle/>
          <a:p>
            <a:r>
              <a:rPr lang="nb-NO" sz="3600" b="1" dirty="0" smtClean="0">
                <a:solidFill>
                  <a:schemeClr val="bg1"/>
                </a:solidFill>
              </a:rPr>
              <a:t>TANKER</a:t>
            </a:r>
          </a:p>
          <a:p>
            <a:endParaRPr lang="nb-NO" sz="3600" b="1" dirty="0" smtClean="0">
              <a:solidFill>
                <a:schemeClr val="bg1"/>
              </a:solidFill>
            </a:endParaRPr>
          </a:p>
          <a:p>
            <a:r>
              <a:rPr lang="nb-NO" sz="3600" b="1" dirty="0" smtClean="0">
                <a:solidFill>
                  <a:schemeClr val="bg1"/>
                </a:solidFill>
              </a:rPr>
              <a:t>Hva gjør vi </a:t>
            </a:r>
          </a:p>
          <a:p>
            <a:r>
              <a:rPr lang="nb-NO" sz="3600" b="1" dirty="0" smtClean="0">
                <a:solidFill>
                  <a:schemeClr val="bg1"/>
                </a:solidFill>
              </a:rPr>
              <a:t>med dem?</a:t>
            </a:r>
            <a:endParaRPr lang="nb-NO" sz="3600" b="1" dirty="0">
              <a:solidFill>
                <a:schemeClr val="bg1"/>
              </a:solidFill>
            </a:endParaRPr>
          </a:p>
        </p:txBody>
      </p:sp>
    </p:spTree>
    <p:extLst>
      <p:ext uri="{BB962C8B-B14F-4D97-AF65-F5344CB8AC3E}">
        <p14:creationId xmlns:p14="http://schemas.microsoft.com/office/powerpoint/2010/main" val="3317807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endParaRPr lang="nb-NO"/>
          </a:p>
        </p:txBody>
      </p:sp>
      <p:sp>
        <p:nvSpPr>
          <p:cNvPr id="7" name="Plassholder for tekst 6"/>
          <p:cNvSpPr>
            <a:spLocks noGrp="1"/>
          </p:cNvSpPr>
          <p:nvPr>
            <p:ph type="body" idx="10"/>
          </p:nvPr>
        </p:nvSpPr>
        <p:spPr/>
        <p:txBody>
          <a:bodyPr/>
          <a:lstStyle/>
          <a:p>
            <a:endParaRPr lang="nb-NO"/>
          </a:p>
        </p:txBody>
      </p:sp>
      <p:pic>
        <p:nvPicPr>
          <p:cNvPr id="5" name="Bild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854541"/>
            <a:ext cx="8850563" cy="8850563"/>
          </a:xfrm>
          <a:prstGeom prst="rect">
            <a:avLst/>
          </a:prstGeom>
          <a:noFill/>
          <a:ln w="9525">
            <a:noFill/>
            <a:miter lim="800000"/>
            <a:headEnd/>
            <a:tailEnd/>
          </a:ln>
        </p:spPr>
      </p:pic>
    </p:spTree>
    <p:extLst>
      <p:ext uri="{BB962C8B-B14F-4D97-AF65-F5344CB8AC3E}">
        <p14:creationId xmlns:p14="http://schemas.microsoft.com/office/powerpoint/2010/main" val="1576630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10"/>
          </p:nvPr>
        </p:nvSpPr>
        <p:spPr/>
        <p:txBody>
          <a:bodyPr/>
          <a:lstStyle/>
          <a:p>
            <a:endParaRPr lang="nb-NO" dirty="0"/>
          </a:p>
        </p:txBody>
      </p:sp>
      <p:sp>
        <p:nvSpPr>
          <p:cNvPr id="5" name="Tittel 4"/>
          <p:cNvSpPr>
            <a:spLocks noGrp="1"/>
          </p:cNvSpPr>
          <p:nvPr>
            <p:ph type="title"/>
          </p:nvPr>
        </p:nvSpPr>
        <p:spPr/>
        <p:txBody>
          <a:bodyPr/>
          <a:lstStyle/>
          <a:p>
            <a:endParaRPr lang="nb-NO"/>
          </a:p>
        </p:txBody>
      </p:sp>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79885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59558" cy="6894724"/>
          </a:xfrm>
          <a:prstGeom prst="rect">
            <a:avLst/>
          </a:prstGeom>
        </p:spPr>
      </p:pic>
    </p:spTree>
    <p:extLst>
      <p:ext uri="{BB962C8B-B14F-4D97-AF65-F5344CB8AC3E}">
        <p14:creationId xmlns:p14="http://schemas.microsoft.com/office/powerpoint/2010/main" val="102606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tekst 2"/>
          <p:cNvSpPr>
            <a:spLocks noGrp="1"/>
          </p:cNvSpPr>
          <p:nvPr>
            <p:ph type="body" idx="10"/>
          </p:nvPr>
        </p:nvSpPr>
        <p:spPr/>
        <p:txBody>
          <a:bodyPr/>
          <a:lstStyle/>
          <a:p>
            <a:endParaRPr lang="nb-NO"/>
          </a:p>
        </p:txBody>
      </p:sp>
      <p:pic>
        <p:nvPicPr>
          <p:cNvPr id="4" name="Bild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1" cy="8128001"/>
          </a:xfrm>
          <a:prstGeom prst="rect">
            <a:avLst/>
          </a:prstGeom>
        </p:spPr>
      </p:pic>
    </p:spTree>
    <p:extLst>
      <p:ext uri="{BB962C8B-B14F-4D97-AF65-F5344CB8AC3E}">
        <p14:creationId xmlns:p14="http://schemas.microsoft.com/office/powerpoint/2010/main" val="713184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a:p>
        </p:txBody>
      </p:sp>
      <p:pic>
        <p:nvPicPr>
          <p:cNvPr id="4" name="Plassholder for bild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5" name="Bildeforklaring formet som en ellipse 4"/>
          <p:cNvSpPr>
            <a:spLocks noChangeArrowheads="1"/>
          </p:cNvSpPr>
          <p:nvPr/>
        </p:nvSpPr>
        <p:spPr bwMode="auto">
          <a:xfrm flipH="1">
            <a:off x="2355384" y="664384"/>
            <a:ext cx="2117725" cy="1642810"/>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De liker meg ikke</a:t>
            </a:r>
          </a:p>
        </p:txBody>
      </p:sp>
      <p:sp>
        <p:nvSpPr>
          <p:cNvPr id="6" name="Bildeforklaring formet som en ellipse 5"/>
          <p:cNvSpPr>
            <a:spLocks noChangeArrowheads="1"/>
          </p:cNvSpPr>
          <p:nvPr/>
        </p:nvSpPr>
        <p:spPr bwMode="auto">
          <a:xfrm flipH="1">
            <a:off x="2056501" y="2788762"/>
            <a:ext cx="2125663" cy="1642810"/>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Det er ikke vits i prøve</a:t>
            </a:r>
          </a:p>
        </p:txBody>
      </p:sp>
      <p:sp>
        <p:nvSpPr>
          <p:cNvPr id="7" name="Bildeforklaring formet som en ellipse 6"/>
          <p:cNvSpPr>
            <a:spLocks noChangeArrowheads="1"/>
          </p:cNvSpPr>
          <p:nvPr/>
        </p:nvSpPr>
        <p:spPr bwMode="auto">
          <a:xfrm>
            <a:off x="4473109" y="3394996"/>
            <a:ext cx="2987675" cy="1642810"/>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Det blir aldri bra nok uansett</a:t>
            </a:r>
          </a:p>
        </p:txBody>
      </p:sp>
      <p:sp>
        <p:nvSpPr>
          <p:cNvPr id="8" name="Bildeforklaring formet som en ellipse 7"/>
          <p:cNvSpPr>
            <a:spLocks noChangeArrowheads="1"/>
          </p:cNvSpPr>
          <p:nvPr/>
        </p:nvSpPr>
        <p:spPr bwMode="auto">
          <a:xfrm>
            <a:off x="8992610" y="941295"/>
            <a:ext cx="2582863" cy="1123459"/>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Jeg er dårlig…</a:t>
            </a:r>
          </a:p>
        </p:txBody>
      </p:sp>
      <p:sp>
        <p:nvSpPr>
          <p:cNvPr id="9" name="Bildeforklaring formet som en ellipse 8"/>
          <p:cNvSpPr>
            <a:spLocks noChangeArrowheads="1"/>
          </p:cNvSpPr>
          <p:nvPr/>
        </p:nvSpPr>
        <p:spPr bwMode="auto">
          <a:xfrm>
            <a:off x="8042673" y="2788762"/>
            <a:ext cx="2740025" cy="1123459"/>
          </a:xfrm>
          <a:prstGeom prst="wedgeEllipseCallout">
            <a:avLst>
              <a:gd name="adj1" fmla="val -20833"/>
              <a:gd name="adj2" fmla="val 62500"/>
            </a:avLst>
          </a:prstGeom>
          <a:solidFill>
            <a:srgbClr val="F33D14"/>
          </a:solidFill>
          <a:ln w="9525">
            <a:noFill/>
            <a:miter lim="800000"/>
            <a:headEnd/>
            <a:tailEnd/>
          </a:ln>
        </p:spPr>
        <p:txBody>
          <a:bodyPr lIns="59692" tIns="29846" rIns="59692" bIns="29846" anchor="ctr">
            <a:prstTxWarp prst="textNoShape">
              <a:avLst/>
            </a:prstTxWarp>
            <a:spAutoFit/>
          </a:bodyPr>
          <a:lstStyle/>
          <a:p>
            <a:pPr algn="ctr">
              <a:spcBef>
                <a:spcPct val="50000"/>
              </a:spcBef>
            </a:pPr>
            <a:r>
              <a:rPr lang="nb-NO" sz="2400" b="1" dirty="0">
                <a:solidFill>
                  <a:srgbClr val="000000"/>
                </a:solidFill>
              </a:rPr>
              <a:t>Jeg klarer det ikke</a:t>
            </a:r>
          </a:p>
        </p:txBody>
      </p:sp>
    </p:spTree>
    <p:extLst>
      <p:ext uri="{BB962C8B-B14F-4D97-AF65-F5344CB8AC3E}">
        <p14:creationId xmlns:p14="http://schemas.microsoft.com/office/powerpoint/2010/main" val="120417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 xmlns:a16="http://schemas.microsoft.com/office/drawing/2014/main" xmlns:mv="urn:schemas-microsoft-com:mac:vml" xmlns:mc="http://schemas.openxmlformats.org/markup-compatibility/2006" id="{840EE1F8-3F67-BA43-A07C-6D18811BE082}"/>
              </a:ext>
            </a:extLst>
          </p:cNvPr>
          <p:cNvSpPr>
            <a:spLocks noGrp="1"/>
          </p:cNvSpPr>
          <p:nvPr>
            <p:ph type="body" idx="10"/>
          </p:nvPr>
        </p:nvSpPr>
        <p:spPr>
          <a:xfrm>
            <a:off x="7037408" y="2273755"/>
            <a:ext cx="4227305" cy="2310489"/>
          </a:xfrm>
        </p:spPr>
        <p:txBody>
          <a:bodyPr>
            <a:normAutofit/>
          </a:bodyPr>
          <a:lstStyle/>
          <a:p>
            <a:r>
              <a:rPr lang="nb-NO" sz="4000" b="1" dirty="0" smtClean="0">
                <a:cs typeface="ＭＳ Ｐゴシック" charset="-128"/>
              </a:rPr>
              <a:t>Hjelpehånden kan hjelpe deg å rydde</a:t>
            </a:r>
          </a:p>
          <a:p>
            <a:pPr>
              <a:spcBef>
                <a:spcPct val="0"/>
              </a:spcBef>
            </a:pPr>
            <a:endParaRPr lang="nb-NO" altLang="x-none" sz="3200" dirty="0" smtClean="0">
              <a:ea typeface="MS PGothic" charset="-128"/>
            </a:endParaRPr>
          </a:p>
          <a:p>
            <a:pPr>
              <a:spcBef>
                <a:spcPct val="0"/>
              </a:spcBef>
            </a:pPr>
            <a:endParaRPr lang="nb-NO" altLang="x-none" sz="3200" dirty="0" smtClean="0">
              <a:ea typeface="MS PGothic" charset="-128"/>
            </a:endParaRPr>
          </a:p>
          <a:p>
            <a:pPr marL="514350" indent="-514350">
              <a:spcBef>
                <a:spcPts val="0"/>
              </a:spcBef>
              <a:defRPr/>
            </a:pPr>
            <a:endParaRPr lang="nb-NO" sz="3200" dirty="0" smtClean="0"/>
          </a:p>
        </p:txBody>
      </p:sp>
      <p:pic>
        <p:nvPicPr>
          <p:cNvPr id="10" name="Plassholder for innhold 5" descr="(HJELPEHAND).pdf"/>
          <p:cNvPicPr>
            <a:picLocks noGrp="1" noChangeAspect="1"/>
          </p:cNvPicPr>
          <p:nvPr>
            <p:ph type="pic" idx="1"/>
          </p:nvPr>
        </p:nvPicPr>
        <p:blipFill>
          <a:blip r:embed="rId3" cstate="email">
            <a:extLst>
              <a:ext uri="{28A0092B-C50C-407E-A947-70E740481C1C}">
                <a14:useLocalDpi xmlns:a14="http://schemas.microsoft.com/office/drawing/2010/main"/>
              </a:ext>
            </a:extLst>
          </a:blip>
          <a:srcRect l="-1308" r="-1308"/>
          <a:stretch>
            <a:fillRect/>
          </a:stretch>
        </p:blipFill>
        <p:spPr bwMode="auto">
          <a:prstGeom prst="rect">
            <a:avLst/>
          </a:prstGeom>
          <a:noFill/>
          <a:ln w="9525">
            <a:noFill/>
            <a:miter lim="800000"/>
            <a:headEnd/>
            <a:tailEnd/>
          </a:ln>
        </p:spPr>
      </p:pic>
      <p:sp>
        <p:nvSpPr>
          <p:cNvPr id="2" name="TekstSylinder 1"/>
          <p:cNvSpPr txBox="1"/>
          <p:nvPr/>
        </p:nvSpPr>
        <p:spPr>
          <a:xfrm>
            <a:off x="7037408" y="5818908"/>
            <a:ext cx="3776996" cy="646331"/>
          </a:xfrm>
          <a:prstGeom prst="rect">
            <a:avLst/>
          </a:prstGeom>
          <a:noFill/>
        </p:spPr>
        <p:txBody>
          <a:bodyPr wrap="none" rtlCol="0">
            <a:spAutoFit/>
          </a:bodyPr>
          <a:lstStyle/>
          <a:p>
            <a:r>
              <a:rPr lang="nb-NO" dirty="0" smtClean="0"/>
              <a:t>Hjelpehånden av Solfrid Raknes,</a:t>
            </a:r>
          </a:p>
          <a:p>
            <a:r>
              <a:rPr lang="nb-NO" dirty="0" smtClean="0"/>
              <a:t>Gjengitt med tillatelse</a:t>
            </a:r>
            <a:endParaRPr lang="nb-NO" dirty="0"/>
          </a:p>
        </p:txBody>
      </p:sp>
    </p:spTree>
    <p:extLst>
      <p:ext uri="{BB962C8B-B14F-4D97-AF65-F5344CB8AC3E}">
        <p14:creationId xmlns:p14="http://schemas.microsoft.com/office/powerpoint/2010/main" val="2243753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 xmlns:a16="http://schemas.microsoft.com/office/drawing/2014/main" xmlns:mv="urn:schemas-microsoft-com:mac:vml" xmlns:mc="http://schemas.openxmlformats.org/markup-compatibility/2006" id="{F49E89FE-AB51-BD4B-A525-9D721A0EC598}"/>
              </a:ext>
            </a:extLst>
          </p:cNvPr>
          <p:cNvSpPr>
            <a:spLocks noGrp="1"/>
          </p:cNvSpPr>
          <p:nvPr>
            <p:ph type="title"/>
          </p:nvPr>
        </p:nvSpPr>
        <p:spPr>
          <a:xfrm>
            <a:off x="1045027" y="500062"/>
            <a:ext cx="10993584" cy="1325563"/>
          </a:xfrm>
        </p:spPr>
        <p:txBody>
          <a:bodyPr/>
          <a:lstStyle/>
          <a:p>
            <a:r>
              <a:rPr lang="nb-NO" dirty="0" smtClean="0">
                <a:cs typeface="ＭＳ Ｐゴシック" charset="-128"/>
              </a:rPr>
              <a:t>Se film - Å prøve og feile</a:t>
            </a:r>
            <a:endParaRPr lang="nb-NO" dirty="0"/>
          </a:p>
        </p:txBody>
      </p:sp>
      <p:sp>
        <p:nvSpPr>
          <p:cNvPr id="3" name="Plassholder for innhold 2">
            <a:extLst>
              <a:ext uri="{FF2B5EF4-FFF2-40B4-BE49-F238E27FC236}">
                <a16:creationId xmlns="" xmlns:a16="http://schemas.microsoft.com/office/drawing/2014/main" xmlns:mv="urn:schemas-microsoft-com:mac:vml" xmlns:mc="http://schemas.openxmlformats.org/markup-compatibility/2006" id="{9CCB6C96-CDDD-A849-ACDD-B76DFF5F056F}"/>
              </a:ext>
            </a:extLst>
          </p:cNvPr>
          <p:cNvSpPr>
            <a:spLocks noGrp="1"/>
          </p:cNvSpPr>
          <p:nvPr>
            <p:ph idx="1"/>
          </p:nvPr>
        </p:nvSpPr>
        <p:spPr/>
        <p:txBody>
          <a:bodyPr/>
          <a:lstStyle/>
          <a:p>
            <a:endParaRPr lang="nb-NO" dirty="0"/>
          </a:p>
        </p:txBody>
      </p:sp>
      <p:sp>
        <p:nvSpPr>
          <p:cNvPr id="10" name="TekstSylinder 1"/>
          <p:cNvSpPr txBox="1">
            <a:spLocks noChangeArrowheads="1"/>
          </p:cNvSpPr>
          <p:nvPr/>
        </p:nvSpPr>
        <p:spPr bwMode="auto">
          <a:xfrm>
            <a:off x="2829438" y="6105674"/>
            <a:ext cx="4183063" cy="307975"/>
          </a:xfrm>
          <a:prstGeom prst="rect">
            <a:avLst/>
          </a:prstGeom>
          <a:noFill/>
          <a:ln w="9525">
            <a:noFill/>
            <a:miter lim="800000"/>
            <a:headEnd/>
            <a:tailEnd/>
          </a:ln>
        </p:spPr>
        <p:txBody>
          <a:bodyPr wrap="none">
            <a:prstTxWarp prst="textNoShape">
              <a:avLst/>
            </a:prstTxWarp>
            <a:spAutoFit/>
          </a:bodyPr>
          <a:lstStyle/>
          <a:p>
            <a:r>
              <a:rPr lang="nb-NO" dirty="0">
                <a:hlinkClick r:id="rId3"/>
              </a:rPr>
              <a:t>https://www.youtube.com/watch?v=KKGQ8rwlHS8</a:t>
            </a:r>
            <a:endParaRPr lang="nb-NO" dirty="0"/>
          </a:p>
        </p:txBody>
      </p:sp>
      <p:pic>
        <p:nvPicPr>
          <p:cNvPr id="11" name="Plassholder for innhold 4" descr="Skjermbilde 2015-03-16 kl. 10.19.4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60520" y="1825625"/>
            <a:ext cx="7831381" cy="3899766"/>
          </a:xfrm>
          <a:prstGeom prst="rect">
            <a:avLst/>
          </a:prstGeom>
          <a:noFill/>
          <a:ln w="9525">
            <a:noFill/>
            <a:miter lim="800000"/>
            <a:headEnd/>
            <a:tailEnd/>
          </a:ln>
        </p:spPr>
      </p:pic>
    </p:spTree>
    <p:extLst>
      <p:ext uri="{BB962C8B-B14F-4D97-AF65-F5344CB8AC3E}">
        <p14:creationId xmlns:p14="http://schemas.microsoft.com/office/powerpoint/2010/main" val="3317807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Robust Ungdom">
      <a:dk1>
        <a:srgbClr val="0F4881"/>
      </a:dk1>
      <a:lt1>
        <a:srgbClr val="FFFFFF"/>
      </a:lt1>
      <a:dk2>
        <a:srgbClr val="0E4880"/>
      </a:dk2>
      <a:lt2>
        <a:srgbClr val="E1E7EC"/>
      </a:lt2>
      <a:accent1>
        <a:srgbClr val="0E4880"/>
      </a:accent1>
      <a:accent2>
        <a:srgbClr val="E1E6EC"/>
      </a:accent2>
      <a:accent3>
        <a:srgbClr val="58360C"/>
      </a:accent3>
      <a:accent4>
        <a:srgbClr val="99AA41"/>
      </a:accent4>
      <a:accent5>
        <a:srgbClr val="E89C1A"/>
      </a:accent5>
      <a:accent6>
        <a:srgbClr val="A4B3C1"/>
      </a:accent6>
      <a:hlink>
        <a:srgbClr val="3573A8"/>
      </a:hlink>
      <a:folHlink>
        <a:srgbClr val="8AC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3734</TotalTime>
  <Words>1145</Words>
  <Application>Microsoft Macintosh PowerPoint</Application>
  <PresentationFormat>Widescreen</PresentationFormat>
  <Paragraphs>84</Paragraphs>
  <Slides>17</Slides>
  <Notes>15</Notes>
  <HiddenSlides>0</HiddenSlides>
  <MMClips>0</MMClips>
  <ScaleCrop>false</ScaleCrop>
  <HeadingPairs>
    <vt:vector size="6" baseType="variant">
      <vt:variant>
        <vt:lpstr>Brukte skrifter</vt:lpstr>
      </vt:variant>
      <vt:variant>
        <vt:i4>8</vt:i4>
      </vt:variant>
      <vt:variant>
        <vt:lpstr>Tema</vt:lpstr>
      </vt:variant>
      <vt:variant>
        <vt:i4>4</vt:i4>
      </vt:variant>
      <vt:variant>
        <vt:lpstr>Lysbildetitler</vt:lpstr>
      </vt:variant>
      <vt:variant>
        <vt:i4>17</vt:i4>
      </vt:variant>
    </vt:vector>
  </HeadingPairs>
  <TitlesOfParts>
    <vt:vector size="29" baseType="lpstr">
      <vt:lpstr>Calibri</vt:lpstr>
      <vt:lpstr>Calibri Light</vt:lpstr>
      <vt:lpstr>Century Gothic</vt:lpstr>
      <vt:lpstr>Georgia</vt:lpstr>
      <vt:lpstr>MS PGothic</vt:lpstr>
      <vt:lpstr>ＭＳ Ｐゴシック</vt:lpstr>
      <vt:lpstr>Verdana</vt:lpstr>
      <vt:lpstr>Arial</vt:lpstr>
      <vt:lpstr>4_Office-tema</vt:lpstr>
      <vt:lpstr>5_Office-tema</vt:lpstr>
      <vt:lpstr>3_Office-tema</vt:lpstr>
      <vt:lpstr>6_Office-tema</vt:lpstr>
      <vt:lpstr>Tanker</vt:lpstr>
      <vt:lpstr>PowerPoint-presentasjon</vt:lpstr>
      <vt:lpstr>PowerPoint-presentasjon</vt:lpstr>
      <vt:lpstr>PowerPoint-presentasjon</vt:lpstr>
      <vt:lpstr>PowerPoint-presentasjon</vt:lpstr>
      <vt:lpstr>PowerPoint-presentasjon</vt:lpstr>
      <vt:lpstr>PowerPoint-presentasjon</vt:lpstr>
      <vt:lpstr>PowerPoint-presentasjon</vt:lpstr>
      <vt:lpstr>Se film - Å prøve og feile</vt:lpstr>
      <vt:lpstr>PowerPoint-presentasjon</vt:lpstr>
      <vt:lpstr>PowerPoint-presentasjon</vt:lpstr>
      <vt:lpstr>PowerPoint-presentasjon</vt:lpstr>
      <vt:lpstr>PowerPoint-presentasjon</vt:lpstr>
      <vt:lpstr>PowerPoint-presentasjon</vt:lpstr>
      <vt:lpstr>PowerPoint-presentasjon</vt:lpstr>
      <vt:lpstr>Det er ikke om å gjøre å leke  ”være glad” leken ...  Se film: Atle Antonsen – Ting som irriterer</vt:lpstr>
      <vt:lpstr>PowerPoint-presentasjon</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Anne-Kristin Imenes</cp:lastModifiedBy>
  <cp:revision>45</cp:revision>
  <dcterms:created xsi:type="dcterms:W3CDTF">2020-05-27T13:07:47Z</dcterms:created>
  <dcterms:modified xsi:type="dcterms:W3CDTF">2020-08-05T11:42:30Z</dcterms:modified>
</cp:coreProperties>
</file>