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8"/>
  </p:notesMasterIdLst>
  <p:sldIdLst>
    <p:sldId id="261" r:id="rId5"/>
    <p:sldId id="262" r:id="rId6"/>
    <p:sldId id="263" r:id="rId7"/>
    <p:sldId id="288" r:id="rId8"/>
    <p:sldId id="291" r:id="rId9"/>
    <p:sldId id="287" r:id="rId10"/>
    <p:sldId id="273" r:id="rId11"/>
    <p:sldId id="271" r:id="rId12"/>
    <p:sldId id="293" r:id="rId13"/>
    <p:sldId id="294" r:id="rId14"/>
    <p:sldId id="297" r:id="rId15"/>
    <p:sldId id="295" r:id="rId16"/>
    <p:sldId id="296"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372"/>
    <p:restoredTop sz="65887" autoAdjust="0"/>
  </p:normalViewPr>
  <p:slideViewPr>
    <p:cSldViewPr snapToGrid="0" snapToObjects="1">
      <p:cViewPr varScale="1">
        <p:scale>
          <a:sx n="19" d="100"/>
          <a:sy n="19" d="100"/>
        </p:scale>
        <p:origin x="224" y="146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0325-5DB0-F94A-91E6-4EFF918EB4AC}" type="datetimeFigureOut">
              <a:rPr lang="nn-NO" smtClean="0"/>
              <a:pPr/>
              <a:t>28.07.2025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0138F-A87A-8A4E-BE6B-3B21D384FC6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kv6HkipQcf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no/users/KELLEPICS-4893063/?utm_source=link-attribution&amp;utm_medium=referral&amp;utm_campaign=image&amp;utm_content=331729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31729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KKGQ8rwlHS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B1D0138F-A87A-8A4E-BE6B-3B21D384FC68}" type="slidenum">
              <a:rPr lang="nn-NO" smtClean="0"/>
              <a:pPr/>
              <a:t>1</a:t>
            </a:fld>
            <a:endParaRPr lang="nn-NO"/>
          </a:p>
        </p:txBody>
      </p:sp>
    </p:spTree>
    <p:extLst>
      <p:ext uri="{BB962C8B-B14F-4D97-AF65-F5344CB8AC3E}">
        <p14:creationId xmlns:p14="http://schemas.microsoft.com/office/powerpoint/2010/main" val="407724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viste seg at skulderpartneren ikke hadde det så greit han heller. Årsaken til at han dro seg unna, var at han var flau. Han ville ikke at hun skulle se når han jobbet, fordi han følte seg ikke noe flink.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extLst>
      <p:ext uri="{BB962C8B-B14F-4D97-AF65-F5344CB8AC3E}">
        <p14:creationId xmlns:p14="http://schemas.microsoft.com/office/powerpoint/2010/main" val="209211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Som jeg sa, så er hjernen mer negativ enn positiv.</a:t>
            </a:r>
            <a:r>
              <a:rPr lang="nb-NO" sz="1200" kern="1200" dirty="0">
                <a:solidFill>
                  <a:schemeClr val="tx1"/>
                </a:solidFill>
                <a:effectLst/>
                <a:latin typeface="+mn-lt"/>
                <a:ea typeface="+mn-ea"/>
                <a:cs typeface="+mn-cs"/>
              </a:rPr>
              <a:t> Alle tenker vi dumme tanker. Vi kan ikke noe for det. Det er helt normalt. Vi må bare akseptere at vi har de tankene vi har. Her er en film om den negative hjernen vår.</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The </a:t>
            </a:r>
            <a:r>
              <a:rPr lang="nb-NO" sz="1200" b="1" kern="1200" dirty="0" err="1">
                <a:solidFill>
                  <a:schemeClr val="tx1"/>
                </a:solidFill>
                <a:effectLst/>
                <a:latin typeface="+mn-lt"/>
                <a:ea typeface="+mn-ea"/>
                <a:cs typeface="+mn-cs"/>
              </a:rPr>
              <a:t>Happiness</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Trap</a:t>
            </a:r>
            <a:r>
              <a:rPr lang="nb-NO" sz="1200" b="1" kern="1200" dirty="0">
                <a:solidFill>
                  <a:schemeClr val="tx1"/>
                </a:solidFill>
                <a:effectLst/>
                <a:latin typeface="+mn-lt"/>
                <a:ea typeface="+mn-ea"/>
                <a:cs typeface="+mn-cs"/>
              </a:rPr>
              <a:t>: Evolution </a:t>
            </a:r>
            <a:r>
              <a:rPr lang="nb-NO" sz="1200" b="1" kern="1200" dirty="0" err="1">
                <a:solidFill>
                  <a:schemeClr val="tx1"/>
                </a:solidFill>
                <a:effectLst/>
                <a:latin typeface="+mn-lt"/>
                <a:ea typeface="+mn-ea"/>
                <a:cs typeface="+mn-cs"/>
              </a:rPr>
              <a:t>of</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the</a:t>
            </a:r>
            <a:r>
              <a:rPr lang="nb-NO" sz="1200" b="1" kern="1200" dirty="0">
                <a:solidFill>
                  <a:schemeClr val="tx1"/>
                </a:solidFill>
                <a:effectLst/>
                <a:latin typeface="+mn-lt"/>
                <a:ea typeface="+mn-ea"/>
                <a:cs typeface="+mn-cs"/>
              </a:rPr>
              <a:t> Human </a:t>
            </a:r>
            <a:r>
              <a:rPr lang="nb-NO" sz="1200" b="1" kern="1200" dirty="0" err="1">
                <a:solidFill>
                  <a:schemeClr val="tx1"/>
                </a:solidFill>
                <a:effectLst/>
                <a:latin typeface="+mn-lt"/>
                <a:ea typeface="+mn-ea"/>
                <a:cs typeface="+mn-cs"/>
              </a:rPr>
              <a:t>Mind</a:t>
            </a:r>
            <a:r>
              <a:rPr lang="nb-NO" sz="1200" b="1" kern="1200" dirty="0">
                <a:solidFill>
                  <a:schemeClr val="tx1"/>
                </a:solidFill>
                <a:effectLst/>
                <a:latin typeface="+mn-lt"/>
                <a:ea typeface="+mn-ea"/>
                <a:cs typeface="+mn-cs"/>
              </a:rPr>
              <a:t> (3.37 minutter)</a:t>
            </a:r>
            <a:endParaRPr lang="nb-NO" sz="1200" kern="1200" dirty="0">
              <a:solidFill>
                <a:schemeClr val="tx1"/>
              </a:solidFill>
              <a:effectLst/>
              <a:latin typeface="+mn-lt"/>
              <a:ea typeface="+mn-ea"/>
              <a:cs typeface="+mn-cs"/>
            </a:endParaRPr>
          </a:p>
          <a:p>
            <a:r>
              <a:rPr lang="nb-NO" sz="1200" u="none" strike="noStrike" kern="1200" dirty="0">
                <a:solidFill>
                  <a:schemeClr val="tx1"/>
                </a:solidFill>
                <a:effectLst/>
                <a:latin typeface="+mn-lt"/>
                <a:ea typeface="+mn-ea"/>
                <a:cs typeface="+mn-cs"/>
                <a:hlinkClick r:id="rId3"/>
              </a:rPr>
              <a:t>https://www.youtube.com/watch?v=kv6HkipQcfA</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B1D0138F-A87A-8A4E-BE6B-3B21D384FC68}" type="slidenum">
              <a:rPr lang="nn-NO" smtClean="0"/>
              <a:pPr/>
              <a:t>11</a:t>
            </a:fld>
            <a:endParaRPr lang="nn-NO"/>
          </a:p>
        </p:txBody>
      </p:sp>
    </p:spTree>
    <p:extLst>
      <p:ext uri="{BB962C8B-B14F-4D97-AF65-F5344CB8AC3E}">
        <p14:creationId xmlns:p14="http://schemas.microsoft.com/office/powerpoint/2010/main" val="169101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ikke om å gjøre å leke «være glad leken»</a:t>
            </a:r>
            <a:r>
              <a:rPr lang="nb-NO" sz="1200" kern="1200" dirty="0">
                <a:solidFill>
                  <a:schemeClr val="tx1"/>
                </a:solidFill>
                <a:effectLst/>
                <a:latin typeface="+mn-lt"/>
                <a:ea typeface="+mn-ea"/>
                <a:cs typeface="+mn-cs"/>
              </a:rPr>
              <a:t> og overse vonde følelser og tanker. Det er viktig å kunne snakke om både røde og grønne følelser og tanker, og gi dem plass. Å forstå hva vi føler er viktig. Da kan vi sette ord på hva vi trenger. Samtidig kan vi lære oss noen verktøy for å komme ut av negative tankemønstre. Det er lurt. Vi må øve på å tenke hjelpsomme og trøstende tanker, for hjernen er ikke så god til å tenke slike tanker av seg selv. </a:t>
            </a:r>
          </a:p>
          <a:p>
            <a:endParaRPr lang="nb-NO" dirty="0"/>
          </a:p>
        </p:txBody>
      </p:sp>
      <p:sp>
        <p:nvSpPr>
          <p:cNvPr id="4" name="Plassholder for lysbildenummer 3"/>
          <p:cNvSpPr>
            <a:spLocks noGrp="1"/>
          </p:cNvSpPr>
          <p:nvPr>
            <p:ph type="sldNum" sz="quarter" idx="10"/>
          </p:nvPr>
        </p:nvSpPr>
        <p:spPr/>
        <p:txBody>
          <a:bodyPr/>
          <a:lstStyle/>
          <a:p>
            <a:fld id="{317ABA75-CFF6-9F44-BD6B-1E958EE8E246}" type="slidenum">
              <a:rPr lang="nb-NO" smtClean="0"/>
              <a:t>12</a:t>
            </a:fld>
            <a:endParaRPr lang="nb-NO"/>
          </a:p>
        </p:txBody>
      </p:sp>
    </p:spTree>
    <p:extLst>
      <p:ext uri="{BB962C8B-B14F-4D97-AF65-F5344CB8AC3E}">
        <p14:creationId xmlns:p14="http://schemas.microsoft.com/office/powerpoint/2010/main" val="62188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kern="1200" dirty="0">
                <a:solidFill>
                  <a:schemeClr val="tx1"/>
                </a:solidFill>
                <a:effectLst/>
                <a:latin typeface="+mn-lt"/>
                <a:ea typeface="+mn-ea"/>
                <a:cs typeface="+mn-cs"/>
              </a:rPr>
              <a:t>Inngangsmusikk:</a:t>
            </a:r>
            <a:r>
              <a:rPr lang="nb-NO" sz="1200" kern="1200" dirty="0">
                <a:solidFill>
                  <a:schemeClr val="tx1"/>
                </a:solidFill>
                <a:effectLst/>
                <a:latin typeface="+mn-lt"/>
                <a:ea typeface="+mn-ea"/>
                <a:cs typeface="+mn-cs"/>
              </a:rPr>
              <a:t> Mark Ronson ”Uptown Funk” med Bruno Mars</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Hva gjør vi med tankene våre?</a:t>
            </a:r>
            <a:r>
              <a:rPr lang="nb-NO" sz="1200" kern="1200" dirty="0">
                <a:solidFill>
                  <a:schemeClr val="tx1"/>
                </a:solidFill>
                <a:effectLst/>
                <a:latin typeface="+mn-lt"/>
                <a:ea typeface="+mn-ea"/>
                <a:cs typeface="+mn-cs"/>
              </a:rPr>
              <a:t> I løpet av en dag tenker vi opp mot 60 000 tanker. De fleste er ubevisste og automatiske. Hjernen er som en radio som snakker hele tiden.</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dirty="0"/>
              <a:t>Bildet er tatt av </a:t>
            </a:r>
            <a:r>
              <a:rPr lang="nb-NO" u="sng" dirty="0">
                <a:hlinkClick r:id="rId3"/>
              </a:rPr>
              <a:t>Stefan Keller</a:t>
            </a:r>
            <a:r>
              <a:rPr lang="nb-NO" dirty="0"/>
              <a:t> fra </a:t>
            </a:r>
            <a:r>
              <a:rPr lang="nb-NO" u="sng" dirty="0">
                <a:hlinkClick r:id="rId4"/>
              </a:rPr>
              <a:t>Pixabay</a:t>
            </a:r>
            <a:r>
              <a:rPr lang="nb-NO" dirty="0"/>
              <a:t> </a:t>
            </a:r>
          </a:p>
          <a:p>
            <a:endParaRPr lang="nb-NO" dirty="0">
              <a:ea typeface="ＭＳ Ｐゴシック" charset="-128"/>
              <a:cs typeface="ＭＳ Ｐゴシック" charset="-128"/>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2</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lett å tro at tanker er fakta.</a:t>
            </a:r>
            <a:r>
              <a:rPr lang="nb-NO" sz="1200" kern="1200" dirty="0">
                <a:solidFill>
                  <a:schemeClr val="tx1"/>
                </a:solidFill>
                <a:effectLst/>
                <a:latin typeface="+mn-lt"/>
                <a:ea typeface="+mn-ea"/>
                <a:cs typeface="+mn-cs"/>
              </a:rPr>
              <a:t> Men tanker er ikke sannheten.</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Tanker er gjetninger. Vi bruker tanker til å fylle inn informasjon vi ikke har. Vi kan ikke lese andres tanker, men vi prøver å gjette. Om vi tror at tanker er sannheten kan det skape problemer for oss.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For eksempel om noen ikke hilser på deg i gangen.</a:t>
            </a:r>
            <a:r>
              <a:rPr lang="nb-NO" sz="1200" kern="1200" dirty="0">
                <a:solidFill>
                  <a:schemeClr val="tx1"/>
                </a:solidFill>
                <a:effectLst/>
                <a:latin typeface="+mn-lt"/>
                <a:ea typeface="+mn-ea"/>
                <a:cs typeface="+mn-cs"/>
              </a:rPr>
              <a:t> Hjernen begynner å gjette med en gang, og som regel noe negativt: «Han er sur på meg», eller «han liker meg ikke». Men årsaken kan like gjerne være noe annet, som at han ikke ser deg, at han går i egne tanker eller at han har en dårlig dag.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extLst>
      <p:ext uri="{BB962C8B-B14F-4D97-AF65-F5344CB8AC3E}">
        <p14:creationId xmlns:p14="http://schemas.microsoft.com/office/powerpoint/2010/main" val="206982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Hverdagen er full av vanskelige situasjoner, </a:t>
            </a:r>
            <a:r>
              <a:rPr lang="nb-NO" sz="1200" kern="1200" dirty="0">
                <a:solidFill>
                  <a:schemeClr val="tx1"/>
                </a:solidFill>
                <a:effectLst/>
                <a:latin typeface="+mn-lt"/>
                <a:ea typeface="+mn-ea"/>
                <a:cs typeface="+mn-cs"/>
              </a:rPr>
              <a:t>som at noen sier noe dumt. Det kan gi vonde følelser. Vi kan bli usikre og lei oss. For å komme videre, er det viktig å finne ut av hva vi føler. Det er ikke alltid så lett.</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72340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Så kommer tankene. </a:t>
            </a:r>
            <a:r>
              <a:rPr lang="nb-NO" sz="1200" kern="1200" dirty="0">
                <a:solidFill>
                  <a:schemeClr val="tx1"/>
                </a:solidFill>
                <a:effectLst/>
                <a:latin typeface="+mn-lt"/>
                <a:ea typeface="+mn-ea"/>
                <a:cs typeface="+mn-cs"/>
              </a:rPr>
              <a:t>Automatiske tanker er ofte negative. Hjernen vår tenker mer negativt enn positivt helt av seg selv. Vi kan ikke noe for det. Hjernen vår er steingammel, og i steinalderen var det lurt å tenke mange bekymringstanker for å overleve alle farene. Det er slitsomt at hjernen har så lett for å tenke negativt. De negative tankene kan føre til at vi gir opp eller tør mindre. Hva sier du egentlig til deg selv? Det er først når du blir klar over tankene at du kan gjøre noe med dem.</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extLst>
      <p:ext uri="{BB962C8B-B14F-4D97-AF65-F5344CB8AC3E}">
        <p14:creationId xmlns:p14="http://schemas.microsoft.com/office/powerpoint/2010/main" val="25852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Nå skal vi lære å rydde i slitsomme tanker.</a:t>
            </a:r>
            <a:r>
              <a:rPr lang="nb-NO" sz="1200" kern="1200" dirty="0">
                <a:solidFill>
                  <a:schemeClr val="tx1"/>
                </a:solidFill>
                <a:effectLst/>
                <a:latin typeface="+mn-lt"/>
                <a:ea typeface="+mn-ea"/>
                <a:cs typeface="+mn-cs"/>
              </a:rPr>
              <a:t> Metoden heter Hjelpehånden og er laget av Solfrid Raknes. </a:t>
            </a:r>
          </a:p>
          <a:p>
            <a:pPr lvl="0"/>
            <a:r>
              <a:rPr lang="nb-NO" sz="1200" kern="1200" dirty="0">
                <a:solidFill>
                  <a:schemeClr val="tx1"/>
                </a:solidFill>
                <a:effectLst/>
                <a:latin typeface="+mn-lt"/>
                <a:ea typeface="+mn-ea"/>
                <a:cs typeface="+mn-cs"/>
              </a:rPr>
              <a:t>1. Først: </a:t>
            </a:r>
            <a:r>
              <a:rPr lang="nb-NO" sz="1200" b="1" kern="1200" dirty="0">
                <a:solidFill>
                  <a:schemeClr val="tx1"/>
                </a:solidFill>
                <a:effectLst/>
                <a:latin typeface="+mn-lt"/>
                <a:ea typeface="+mn-ea"/>
                <a:cs typeface="+mn-cs"/>
              </a:rPr>
              <a:t>Hva er den vanskelige situasjonen?</a:t>
            </a:r>
            <a:r>
              <a:rPr lang="nb-NO" sz="1200" kern="1200" dirty="0">
                <a:solidFill>
                  <a:schemeClr val="tx1"/>
                </a:solidFill>
                <a:effectLst/>
                <a:latin typeface="+mn-lt"/>
                <a:ea typeface="+mn-ea"/>
                <a:cs typeface="+mn-cs"/>
              </a:rPr>
              <a:t> En matteprøve, eller en krangel?</a:t>
            </a:r>
          </a:p>
          <a:p>
            <a:pPr lvl="0"/>
            <a:r>
              <a:rPr lang="nb-NO" sz="1200" b="1" kern="1200" dirty="0">
                <a:solidFill>
                  <a:schemeClr val="tx1"/>
                </a:solidFill>
                <a:effectLst/>
                <a:latin typeface="+mn-lt"/>
                <a:ea typeface="+mn-ea"/>
                <a:cs typeface="+mn-cs"/>
              </a:rPr>
              <a:t>2. Hva føler du?</a:t>
            </a:r>
            <a:r>
              <a:rPr lang="nb-NO" sz="1200" kern="1200" dirty="0">
                <a:solidFill>
                  <a:schemeClr val="tx1"/>
                </a:solidFill>
                <a:effectLst/>
                <a:latin typeface="+mn-lt"/>
                <a:ea typeface="+mn-ea"/>
                <a:cs typeface="+mn-cs"/>
              </a:rPr>
              <a:t> Er du kanskje både frustrert, skuffet og engstelig på en gang?</a:t>
            </a:r>
          </a:p>
          <a:p>
            <a:r>
              <a:rPr lang="nb-NO" sz="1200" b="1" kern="1200" dirty="0">
                <a:solidFill>
                  <a:schemeClr val="tx1"/>
                </a:solidFill>
                <a:effectLst/>
                <a:latin typeface="+mn-lt"/>
                <a:ea typeface="+mn-ea"/>
                <a:cs typeface="+mn-cs"/>
              </a:rPr>
              <a:t>3. Hvilke tanker har du i denne situasjonen?</a:t>
            </a:r>
            <a:r>
              <a:rPr lang="nb-NO" sz="1200" kern="1200" dirty="0">
                <a:solidFill>
                  <a:schemeClr val="tx1"/>
                </a:solidFill>
                <a:effectLst/>
                <a:latin typeface="+mn-lt"/>
                <a:ea typeface="+mn-ea"/>
                <a:cs typeface="+mn-cs"/>
              </a:rPr>
              <a:t> Prøv å få tak i de negative automatiske tankene. Vi kaller det ”røde tanker”.</a:t>
            </a:r>
            <a:r>
              <a:rPr lang="nb-NO" dirty="0">
                <a:effectLst/>
              </a:rPr>
              <a:t> </a:t>
            </a:r>
          </a:p>
          <a:p>
            <a:r>
              <a:rPr lang="nb-NO" sz="1200" kern="1200" dirty="0">
                <a:solidFill>
                  <a:schemeClr val="tx1"/>
                </a:solidFill>
                <a:effectLst/>
                <a:latin typeface="+mn-lt"/>
                <a:ea typeface="+mn-ea"/>
                <a:cs typeface="+mn-cs"/>
              </a:rPr>
              <a:t>Mange gjør steg nummer 1, 2 og 3 helt av seg selv, men stopper der. </a:t>
            </a:r>
          </a:p>
          <a:p>
            <a:r>
              <a:rPr lang="nb-NO" sz="1200" kern="1200" dirty="0">
                <a:solidFill>
                  <a:schemeClr val="tx1"/>
                </a:solidFill>
                <a:effectLst/>
                <a:latin typeface="+mn-lt"/>
                <a:ea typeface="+mn-ea"/>
                <a:cs typeface="+mn-cs"/>
              </a:rPr>
              <a:t>4.Vi må øve på å finne alternative forklaringer som trøster og hjelper. </a:t>
            </a:r>
            <a:r>
              <a:rPr lang="nb-NO" sz="1200" b="1" kern="1200" dirty="0">
                <a:solidFill>
                  <a:schemeClr val="tx1"/>
                </a:solidFill>
                <a:effectLst/>
                <a:latin typeface="+mn-lt"/>
                <a:ea typeface="+mn-ea"/>
                <a:cs typeface="+mn-cs"/>
              </a:rPr>
              <a:t>Finnes det mer omsorgsfulle måter å snakke til seg selv på? </a:t>
            </a:r>
            <a:r>
              <a:rPr lang="nb-NO" sz="1200" kern="1200" dirty="0">
                <a:solidFill>
                  <a:schemeClr val="tx1"/>
                </a:solidFill>
                <a:effectLst/>
                <a:latin typeface="+mn-lt"/>
                <a:ea typeface="+mn-ea"/>
                <a:cs typeface="+mn-cs"/>
              </a:rPr>
              <a:t>Vi kaller det ”grønne tanker</a:t>
            </a:r>
            <a:r>
              <a:rPr lang="nb-NO" dirty="0">
                <a:effectLst/>
              </a:rPr>
              <a:t> </a:t>
            </a:r>
          </a:p>
          <a:p>
            <a:pPr lvl="0"/>
            <a:r>
              <a:rPr lang="nb-NO" sz="1200" kern="1200" dirty="0">
                <a:solidFill>
                  <a:schemeClr val="tx1"/>
                </a:solidFill>
                <a:effectLst/>
                <a:latin typeface="+mn-lt"/>
                <a:ea typeface="+mn-ea"/>
                <a:cs typeface="+mn-cs"/>
              </a:rPr>
              <a:t>5. Det femte steget handler om å gjøre noe annerledes. </a:t>
            </a:r>
            <a:r>
              <a:rPr lang="nb-NO" sz="1200" b="1" kern="1200" dirty="0">
                <a:solidFill>
                  <a:schemeClr val="tx1"/>
                </a:solidFill>
                <a:effectLst/>
                <a:latin typeface="+mn-lt"/>
                <a:ea typeface="+mn-ea"/>
                <a:cs typeface="+mn-cs"/>
              </a:rPr>
              <a:t>Hva kan du gjøre for å hjelpe deg selv?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6. Til slutt skal du tenke: </a:t>
            </a:r>
            <a:r>
              <a:rPr lang="nb-NO" sz="1200" b="1" kern="1200" dirty="0">
                <a:solidFill>
                  <a:schemeClr val="tx1"/>
                </a:solidFill>
                <a:effectLst/>
                <a:latin typeface="+mn-lt"/>
                <a:ea typeface="+mn-ea"/>
                <a:cs typeface="+mn-cs"/>
              </a:rPr>
              <a:t>Hvem kan hjelpe meg?</a:t>
            </a:r>
            <a:r>
              <a:rPr lang="nb-NO" sz="1200" kern="1200" dirty="0">
                <a:solidFill>
                  <a:schemeClr val="tx1"/>
                </a:solidFill>
                <a:effectLst/>
                <a:latin typeface="+mn-lt"/>
                <a:ea typeface="+mn-ea"/>
                <a:cs typeface="+mn-cs"/>
              </a:rPr>
              <a:t> Prøv å finne ut hvem som kan gi deg støtte. Vi har det alle bedre om vi snakker sammen og hjelper hverandre med små og store problemer. Kan læreren din hjelpe deg med engelskpresentasjonen? Kan moren din høre deg? </a:t>
            </a:r>
          </a:p>
          <a:p>
            <a:endParaRPr lang="nb-NO" dirty="0">
              <a:effectLst/>
              <a:ea typeface="ＭＳ Ｐゴシック" charset="-128"/>
              <a:cs typeface="ＭＳ Ｐゴシック" charset="-128"/>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7</a:t>
            </a:fld>
            <a:endParaRPr lang="nn-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Nå skal vi se et filmeksempel: Psykologisk førstehjelp (å få dårlig på en prøve) (2,44 minutter) </a:t>
            </a:r>
            <a:r>
              <a:rPr lang="nb-NO" sz="1200" b="1" u="sng" kern="1200" dirty="0">
                <a:solidFill>
                  <a:schemeClr val="tx1"/>
                </a:solidFill>
                <a:effectLst/>
                <a:latin typeface="+mn-lt"/>
                <a:ea typeface="+mn-ea"/>
                <a:cs typeface="+mn-cs"/>
                <a:hlinkClick r:id="rId3"/>
              </a:rPr>
              <a:t>https://www.youtube.com/watch?v=KKGQ8rwlHS8</a:t>
            </a:r>
            <a:r>
              <a:rPr lang="nb-NO"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effectLst/>
              <a:ea typeface="ＭＳ Ｐゴシック" charset="-128"/>
              <a:cs typeface="ＭＳ Ｐゴシック" charset="-128"/>
              <a:hlinkClick r:id="rId3"/>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annet eksempel: </a:t>
            </a:r>
            <a:r>
              <a:rPr lang="nb-NO" sz="1200" kern="1200" dirty="0">
                <a:solidFill>
                  <a:schemeClr val="tx1"/>
                </a:solidFill>
                <a:effectLst/>
                <a:latin typeface="+mn-lt"/>
                <a:ea typeface="+mn-ea"/>
                <a:cs typeface="+mn-cs"/>
              </a:rPr>
              <a:t>En jente var lei seg fordi skulderpartneren hennes stadig vekk skjøv sin pult vekk fra hennes pult. Det var akkurat som om han ikke ville sitte ved siden av henne. Hun følte at han mislikte henne. Tenk hvis hun luktet vondt? Da vi brukte hjelpehånden fant vi ut at hun hadde brukt de tre første stegene i hjelpehånden, men ikke det femte og det sjette. Hun fikk i hjemmeoppgave å lete etter alternative forklaringer, og undersøke mer både med læreren og gutten. </a:t>
            </a:r>
            <a:endParaRPr lang="nb-NO" dirty="0"/>
          </a:p>
        </p:txBody>
      </p:sp>
      <p:sp>
        <p:nvSpPr>
          <p:cNvPr id="4" name="Plassholder for lysbildenummer 3"/>
          <p:cNvSpPr>
            <a:spLocks noGrp="1"/>
          </p:cNvSpPr>
          <p:nvPr>
            <p:ph type="sldNum" sz="quarter" idx="10"/>
          </p:nvPr>
        </p:nvSpPr>
        <p:spPr/>
        <p:txBody>
          <a:bodyPr/>
          <a:lstStyle/>
          <a:p>
            <a:fld id="{317ABA75-CFF6-9F44-BD6B-1E958EE8E246}" type="slidenum">
              <a:rPr lang="nb-NO" smtClean="0"/>
              <a:t>9</a:t>
            </a:fld>
            <a:endParaRPr lang="nb-NO"/>
          </a:p>
        </p:txBody>
      </p:sp>
    </p:spTree>
    <p:extLst>
      <p:ext uri="{BB962C8B-B14F-4D97-AF65-F5344CB8AC3E}">
        <p14:creationId xmlns:p14="http://schemas.microsoft.com/office/powerpoint/2010/main" val="36127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183216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youtube.com/watch?v=kv6HkipQcf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no/?utm_source=link-attribution&amp;utm_medium=referral&amp;utm_campaign=image&amp;utm_content=3317298" TargetMode="External"/><Relationship Id="rId2" Type="http://schemas.openxmlformats.org/officeDocument/2006/relationships/hyperlink" Target="https://pixabay.com/no/users/KELLEPICS-4893063/?utm_source=link-attribution&amp;utm_medium=referral&amp;utm_campaign=image&amp;utm_content=3317298" TargetMode="External"/><Relationship Id="rId1" Type="http://schemas.openxmlformats.org/officeDocument/2006/relationships/slideLayout" Target="../slideLayouts/slideLayout12.xml"/><Relationship Id="rId5" Type="http://schemas.openxmlformats.org/officeDocument/2006/relationships/hyperlink" Target="https://pixabay.com/no/?utm_source=link-attribution&amp;utm_medium=referral&amp;utm_campaign=image&amp;utm_content=1922477" TargetMode="External"/><Relationship Id="rId4" Type="http://schemas.openxmlformats.org/officeDocument/2006/relationships/hyperlink" Target="https://pixabay.com/no/users/ElisaRiva-1348268/?utm_source=link-attribution&amp;utm_medium=referral&amp;utm_campaign=image&amp;utm_content=19224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KGQ8rwlHS8"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96538" y="1570383"/>
            <a:ext cx="4859783" cy="2494232"/>
          </a:xfrm>
        </p:spPr>
        <p:txBody>
          <a:bodyPr/>
          <a:lstStyle/>
          <a:p>
            <a:r>
              <a:rPr lang="nb-NO" dirty="0"/>
              <a:t>Tanker</a:t>
            </a:r>
          </a:p>
        </p:txBody>
      </p:sp>
      <p:sp>
        <p:nvSpPr>
          <p:cNvPr id="3" name="Undertittel 2"/>
          <p:cNvSpPr txBox="1">
            <a:spLocks/>
          </p:cNvSpPr>
          <p:nvPr/>
        </p:nvSpPr>
        <p:spPr>
          <a:xfrm>
            <a:off x="7072541" y="3429000"/>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5" name="Bildeforklaring formet som en sky 4"/>
          <p:cNvSpPr/>
          <p:nvPr/>
        </p:nvSpPr>
        <p:spPr>
          <a:xfrm>
            <a:off x="7724655" y="2007703"/>
            <a:ext cx="3720935" cy="2440511"/>
          </a:xfrm>
          <a:prstGeom prst="cloudCallout">
            <a:avLst>
              <a:gd name="adj1" fmla="val -39843"/>
              <a:gd name="adj2" fmla="val -4848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i="1" dirty="0">
                <a:solidFill>
                  <a:srgbClr val="000000"/>
                </a:solidFill>
              </a:rPr>
              <a:t>Jeg vil ikke at hun skal se bøkene mine, jeg føler meg ikke noe flink...</a:t>
            </a:r>
          </a:p>
        </p:txBody>
      </p:sp>
    </p:spTree>
    <p:extLst>
      <p:ext uri="{BB962C8B-B14F-4D97-AF65-F5344CB8AC3E}">
        <p14:creationId xmlns:p14="http://schemas.microsoft.com/office/powerpoint/2010/main" val="121308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1DA4C-A8FD-B29A-A262-3118E21D776D}"/>
              </a:ext>
            </a:extLst>
          </p:cNvPr>
          <p:cNvSpPr>
            <a:spLocks noGrp="1"/>
          </p:cNvSpPr>
          <p:nvPr>
            <p:ph type="title"/>
          </p:nvPr>
        </p:nvSpPr>
        <p:spPr>
          <a:xfrm>
            <a:off x="599208" y="682140"/>
            <a:ext cx="10993584" cy="1325563"/>
          </a:xfrm>
        </p:spPr>
        <p:txBody>
          <a:bodyPr>
            <a:normAutofit fontScale="90000"/>
          </a:bodyPr>
          <a:lstStyle/>
          <a:p>
            <a:pPr algn="ctr"/>
            <a:r>
              <a:rPr lang="nb-NO" dirty="0"/>
              <a:t>Film: The </a:t>
            </a:r>
            <a:r>
              <a:rPr lang="nb-NO" dirty="0" err="1"/>
              <a:t>Happiness</a:t>
            </a:r>
            <a:r>
              <a:rPr lang="nb-NO" dirty="0"/>
              <a:t> </a:t>
            </a:r>
            <a:r>
              <a:rPr lang="nb-NO" dirty="0" err="1"/>
              <a:t>Trap</a:t>
            </a:r>
            <a:r>
              <a:rPr lang="nb-NO" dirty="0"/>
              <a:t>: </a:t>
            </a:r>
            <a:br>
              <a:rPr lang="nb-NO" dirty="0"/>
            </a:br>
            <a:r>
              <a:rPr lang="nb-NO" dirty="0"/>
              <a:t>Evolution </a:t>
            </a:r>
            <a:r>
              <a:rPr lang="nb-NO" dirty="0" err="1"/>
              <a:t>of</a:t>
            </a:r>
            <a:r>
              <a:rPr lang="nb-NO" dirty="0"/>
              <a:t> </a:t>
            </a:r>
            <a:r>
              <a:rPr lang="nb-NO" dirty="0" err="1"/>
              <a:t>the</a:t>
            </a:r>
            <a:r>
              <a:rPr lang="nb-NO" dirty="0"/>
              <a:t> Human </a:t>
            </a:r>
            <a:r>
              <a:rPr lang="nb-NO" dirty="0" err="1"/>
              <a:t>Mind</a:t>
            </a:r>
            <a:r>
              <a:rPr lang="nb-NO" dirty="0"/>
              <a:t> (3.37 min)</a:t>
            </a:r>
            <a:br>
              <a:rPr lang="nb-NO" dirty="0"/>
            </a:br>
            <a:endParaRPr lang="nb-NO" dirty="0"/>
          </a:p>
        </p:txBody>
      </p:sp>
      <p:sp>
        <p:nvSpPr>
          <p:cNvPr id="3" name="Plassholder for tekst 2">
            <a:extLst>
              <a:ext uri="{FF2B5EF4-FFF2-40B4-BE49-F238E27FC236}">
                <a16:creationId xmlns:a16="http://schemas.microsoft.com/office/drawing/2014/main" id="{42720BF3-D575-78C9-D696-5BA703C10654}"/>
              </a:ext>
            </a:extLst>
          </p:cNvPr>
          <p:cNvSpPr>
            <a:spLocks noGrp="1"/>
          </p:cNvSpPr>
          <p:nvPr>
            <p:ph type="body" idx="10"/>
          </p:nvPr>
        </p:nvSpPr>
        <p:spPr/>
        <p:txBody>
          <a:bodyPr/>
          <a:lstStyle/>
          <a:p>
            <a:endParaRPr lang="nb-NO" dirty="0"/>
          </a:p>
        </p:txBody>
      </p:sp>
      <p:pic>
        <p:nvPicPr>
          <p:cNvPr id="5" name="Bilde 4" descr="Et bilde som inneholder tekst, skjermbilde, grafisk design, Grafikk&#10;&#10;KI-generert innhold kan være feil.">
            <a:extLst>
              <a:ext uri="{FF2B5EF4-FFF2-40B4-BE49-F238E27FC236}">
                <a16:creationId xmlns:a16="http://schemas.microsoft.com/office/drawing/2014/main" id="{487D5E40-A255-0033-E718-89972103B039}"/>
              </a:ext>
            </a:extLst>
          </p:cNvPr>
          <p:cNvPicPr>
            <a:picLocks noChangeAspect="1"/>
          </p:cNvPicPr>
          <p:nvPr/>
        </p:nvPicPr>
        <p:blipFill>
          <a:blip r:embed="rId3"/>
          <a:stretch>
            <a:fillRect/>
          </a:stretch>
        </p:blipFill>
        <p:spPr>
          <a:xfrm>
            <a:off x="2365081" y="1629565"/>
            <a:ext cx="6939340" cy="4153761"/>
          </a:xfrm>
          <a:prstGeom prst="rect">
            <a:avLst/>
          </a:prstGeom>
        </p:spPr>
      </p:pic>
      <p:sp>
        <p:nvSpPr>
          <p:cNvPr id="6" name="TekstSylinder 5">
            <a:extLst>
              <a:ext uri="{FF2B5EF4-FFF2-40B4-BE49-F238E27FC236}">
                <a16:creationId xmlns:a16="http://schemas.microsoft.com/office/drawing/2014/main" id="{C0F458FE-34C4-FBF8-3BB4-6023AFBA4BBE}"/>
              </a:ext>
            </a:extLst>
          </p:cNvPr>
          <p:cNvSpPr txBox="1"/>
          <p:nvPr/>
        </p:nvSpPr>
        <p:spPr>
          <a:xfrm>
            <a:off x="2807368" y="5806528"/>
            <a:ext cx="7202905" cy="369332"/>
          </a:xfrm>
          <a:prstGeom prst="rect">
            <a:avLst/>
          </a:prstGeom>
          <a:noFill/>
        </p:spPr>
        <p:txBody>
          <a:bodyPr wrap="square" rtlCol="0">
            <a:spAutoFit/>
          </a:bodyPr>
          <a:lstStyle/>
          <a:p>
            <a:r>
              <a:rPr lang="nb-NO" dirty="0">
                <a:hlinkClick r:id="rId4"/>
              </a:rPr>
              <a:t>https://www.youtube.com/watch?v=kv6HkipQcfA</a:t>
            </a:r>
            <a:endParaRPr lang="nb-NO" dirty="0"/>
          </a:p>
        </p:txBody>
      </p:sp>
    </p:spTree>
    <p:extLst>
      <p:ext uri="{BB962C8B-B14F-4D97-AF65-F5344CB8AC3E}">
        <p14:creationId xmlns:p14="http://schemas.microsoft.com/office/powerpoint/2010/main" val="258519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40" y="-845388"/>
            <a:ext cx="12983540" cy="8655693"/>
          </a:xfrm>
          <a:prstGeom prst="rect">
            <a:avLst/>
          </a:prstGeom>
        </p:spPr>
      </p:pic>
    </p:spTree>
    <p:extLst>
      <p:ext uri="{BB962C8B-B14F-4D97-AF65-F5344CB8AC3E}">
        <p14:creationId xmlns:p14="http://schemas.microsoft.com/office/powerpoint/2010/main" val="5625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5178" y="1034780"/>
            <a:ext cx="3483428" cy="4647426"/>
          </a:xfrm>
          <a:prstGeom prst="rect">
            <a:avLst/>
          </a:prstGeom>
        </p:spPr>
        <p:txBody>
          <a:bodyPr wrap="square">
            <a:spAutoFit/>
          </a:bodyPr>
          <a:lstStyle/>
          <a:p>
            <a:pPr algn="ctr"/>
            <a:r>
              <a:rPr lang="nb-NO" sz="2400" dirty="0"/>
              <a:t>BILDER</a:t>
            </a:r>
          </a:p>
          <a:p>
            <a:pPr algn="ctr"/>
            <a:endParaRPr lang="nb-NO" sz="2400" dirty="0"/>
          </a:p>
          <a:p>
            <a:pPr algn="ctr"/>
            <a:r>
              <a:rPr lang="nb-NO" sz="2000" b="1" dirty="0"/>
              <a:t>Fotograf Jonas Ingstad</a:t>
            </a:r>
          </a:p>
          <a:p>
            <a:pPr algn="ctr"/>
            <a:endParaRPr lang="nb-NO" sz="2000" b="1" dirty="0"/>
          </a:p>
          <a:p>
            <a:pPr algn="ctr"/>
            <a:r>
              <a:rPr lang="nb-NO" sz="2000" b="1" dirty="0"/>
              <a:t>Elevene har gitt </a:t>
            </a:r>
          </a:p>
          <a:p>
            <a:pPr algn="ctr"/>
            <a:r>
              <a:rPr lang="nb-NO" sz="2000" b="1" dirty="0"/>
              <a:t>samtykke til bruk</a:t>
            </a:r>
          </a:p>
          <a:p>
            <a:pPr algn="ctr"/>
            <a:endParaRPr lang="nb-NO" sz="2400" dirty="0"/>
          </a:p>
          <a:p>
            <a:endParaRPr lang="nb-NO" dirty="0"/>
          </a:p>
          <a:p>
            <a:r>
              <a:rPr lang="nb-NO" dirty="0"/>
              <a:t>2. Jente – </a:t>
            </a:r>
            <a:r>
              <a:rPr lang="nb-NO" u="sng" dirty="0">
                <a:hlinkClick r:id="rId2"/>
              </a:rPr>
              <a:t>Stefan Keller</a:t>
            </a:r>
            <a:r>
              <a:rPr lang="nb-NO" dirty="0"/>
              <a:t> fra </a:t>
            </a:r>
            <a:r>
              <a:rPr lang="nb-NO" u="sng" dirty="0">
                <a:hlinkClick r:id="rId3"/>
              </a:rPr>
              <a:t>Pixabay</a:t>
            </a:r>
            <a:r>
              <a:rPr lang="nb-NO" dirty="0"/>
              <a:t> </a:t>
            </a:r>
          </a:p>
          <a:p>
            <a:r>
              <a:rPr lang="nb-NO" dirty="0"/>
              <a:t>3. Tankekrøll - </a:t>
            </a:r>
            <a:r>
              <a:rPr lang="nb-NO" u="sng" dirty="0">
                <a:hlinkClick r:id="rId4"/>
              </a:rPr>
              <a:t>ElisaRiva</a:t>
            </a:r>
            <a:r>
              <a:rPr lang="nb-NO" dirty="0"/>
              <a:t> fra </a:t>
            </a:r>
            <a:r>
              <a:rPr lang="nb-NO" u="sng" dirty="0">
                <a:hlinkClick r:id="rId5"/>
              </a:rPr>
              <a:t>Pixabay</a:t>
            </a:r>
            <a:endParaRPr lang="nb-NO" dirty="0"/>
          </a:p>
          <a:p>
            <a:r>
              <a:rPr lang="nb-NO" dirty="0"/>
              <a:t>7. Negative tanker – (Jonas Ingstad)</a:t>
            </a:r>
          </a:p>
          <a:p>
            <a:endParaRPr lang="nb-NO" dirty="0"/>
          </a:p>
        </p:txBody>
      </p:sp>
    </p:spTree>
    <p:extLst>
      <p:ext uri="{BB962C8B-B14F-4D97-AF65-F5344CB8AC3E}">
        <p14:creationId xmlns:p14="http://schemas.microsoft.com/office/powerpoint/2010/main" val="41512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6"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952" y="0"/>
            <a:ext cx="15567980" cy="7151298"/>
          </a:xfrm>
          <a:prstGeom prst="rect">
            <a:avLst/>
          </a:prstGeom>
          <a:noFill/>
          <a:ln w="9525">
            <a:noFill/>
            <a:miter lim="800000"/>
            <a:headEnd/>
            <a:tailEnd/>
          </a:ln>
        </p:spPr>
      </p:pic>
      <p:sp>
        <p:nvSpPr>
          <p:cNvPr id="7" name="Rektangel 6"/>
          <p:cNvSpPr/>
          <p:nvPr/>
        </p:nvSpPr>
        <p:spPr>
          <a:xfrm>
            <a:off x="347950" y="2088943"/>
            <a:ext cx="6096000" cy="2308324"/>
          </a:xfrm>
          <a:prstGeom prst="rect">
            <a:avLst/>
          </a:prstGeom>
        </p:spPr>
        <p:txBody>
          <a:bodyPr>
            <a:spAutoFit/>
          </a:bodyPr>
          <a:lstStyle/>
          <a:p>
            <a:r>
              <a:rPr lang="nb-NO" sz="3600" b="1" dirty="0">
                <a:solidFill>
                  <a:schemeClr val="bg1"/>
                </a:solidFill>
              </a:rPr>
              <a:t>TANKER</a:t>
            </a:r>
          </a:p>
          <a:p>
            <a:endParaRPr lang="nb-NO" sz="3600" b="1" dirty="0">
              <a:solidFill>
                <a:schemeClr val="bg1"/>
              </a:solidFill>
            </a:endParaRPr>
          </a:p>
          <a:p>
            <a:r>
              <a:rPr lang="nb-NO" sz="3600" b="1" dirty="0">
                <a:solidFill>
                  <a:schemeClr val="bg1"/>
                </a:solidFill>
              </a:rPr>
              <a:t>Hva gjør vi </a:t>
            </a:r>
          </a:p>
          <a:p>
            <a:r>
              <a:rPr lang="nb-NO" sz="3600" b="1" dirty="0">
                <a:solidFill>
                  <a:schemeClr val="bg1"/>
                </a:solidFill>
              </a:rPr>
              <a:t>med dem?</a:t>
            </a:r>
          </a:p>
        </p:txBody>
      </p:sp>
    </p:spTree>
    <p:extLst>
      <p:ext uri="{BB962C8B-B14F-4D97-AF65-F5344CB8AC3E}">
        <p14:creationId xmlns:p14="http://schemas.microsoft.com/office/powerpoint/2010/main" val="331780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7" name="Plassholder for tekst 6"/>
          <p:cNvSpPr>
            <a:spLocks noGrp="1"/>
          </p:cNvSpPr>
          <p:nvPr>
            <p:ph type="body" idx="10"/>
          </p:nvPr>
        </p:nvSpPr>
        <p:spPr/>
        <p:txBody>
          <a:bodyPr/>
          <a:lstStyle/>
          <a:p>
            <a:endParaRPr lang="nb-NO"/>
          </a:p>
        </p:txBody>
      </p:sp>
      <p:pic>
        <p:nvPicPr>
          <p:cNvPr id="5"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854541"/>
            <a:ext cx="8850563" cy="8850563"/>
          </a:xfrm>
          <a:prstGeom prst="rect">
            <a:avLst/>
          </a:prstGeom>
          <a:noFill/>
          <a:ln w="9525">
            <a:noFill/>
            <a:miter lim="800000"/>
            <a:headEnd/>
            <a:tailEnd/>
          </a:ln>
        </p:spPr>
      </p:pic>
    </p:spTree>
    <p:extLst>
      <p:ext uri="{BB962C8B-B14F-4D97-AF65-F5344CB8AC3E}">
        <p14:creationId xmlns:p14="http://schemas.microsoft.com/office/powerpoint/2010/main" val="157663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dirty="0"/>
          </a:p>
        </p:txBody>
      </p:sp>
      <p:sp>
        <p:nvSpPr>
          <p:cNvPr id="5" name="Tittel 4"/>
          <p:cNvSpPr>
            <a:spLocks noGrp="1"/>
          </p:cNvSpPr>
          <p:nvPr>
            <p:ph type="title"/>
          </p:nvPr>
        </p:nvSpPr>
        <p:spPr/>
        <p:txBody>
          <a:bodyPr/>
          <a:lstStyle/>
          <a:p>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9885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59558" cy="6894724"/>
          </a:xfrm>
          <a:prstGeom prst="rect">
            <a:avLst/>
          </a:prstGeom>
        </p:spPr>
      </p:pic>
    </p:spTree>
    <p:extLst>
      <p:ext uri="{BB962C8B-B14F-4D97-AF65-F5344CB8AC3E}">
        <p14:creationId xmlns:p14="http://schemas.microsoft.com/office/powerpoint/2010/main" val="102606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Plassholder for 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Bildeforklaring formet som en ellipse 4"/>
          <p:cNvSpPr>
            <a:spLocks noChangeArrowheads="1"/>
          </p:cNvSpPr>
          <p:nvPr/>
        </p:nvSpPr>
        <p:spPr bwMode="auto">
          <a:xfrm flipH="1">
            <a:off x="2355384" y="664384"/>
            <a:ext cx="2117725" cy="1642810"/>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De liker meg ikke</a:t>
            </a:r>
          </a:p>
        </p:txBody>
      </p:sp>
      <p:sp>
        <p:nvSpPr>
          <p:cNvPr id="6" name="Bildeforklaring formet som en ellipse 5"/>
          <p:cNvSpPr>
            <a:spLocks noChangeArrowheads="1"/>
          </p:cNvSpPr>
          <p:nvPr/>
        </p:nvSpPr>
        <p:spPr bwMode="auto">
          <a:xfrm flipH="1">
            <a:off x="2056501" y="2788762"/>
            <a:ext cx="2125663" cy="1642810"/>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Det er ikke vits i prøve</a:t>
            </a:r>
          </a:p>
        </p:txBody>
      </p:sp>
      <p:sp>
        <p:nvSpPr>
          <p:cNvPr id="7" name="Bildeforklaring formet som en ellipse 6"/>
          <p:cNvSpPr>
            <a:spLocks noChangeArrowheads="1"/>
          </p:cNvSpPr>
          <p:nvPr/>
        </p:nvSpPr>
        <p:spPr bwMode="auto">
          <a:xfrm>
            <a:off x="4473109" y="3394996"/>
            <a:ext cx="2987675" cy="1642810"/>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Det blir aldri bra nok uansett</a:t>
            </a:r>
          </a:p>
        </p:txBody>
      </p:sp>
      <p:sp>
        <p:nvSpPr>
          <p:cNvPr id="8" name="Bildeforklaring formet som en ellipse 7"/>
          <p:cNvSpPr>
            <a:spLocks noChangeArrowheads="1"/>
          </p:cNvSpPr>
          <p:nvPr/>
        </p:nvSpPr>
        <p:spPr bwMode="auto">
          <a:xfrm>
            <a:off x="8992610" y="941295"/>
            <a:ext cx="2582863" cy="1123459"/>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Jeg er dårlig…</a:t>
            </a:r>
          </a:p>
        </p:txBody>
      </p:sp>
      <p:sp>
        <p:nvSpPr>
          <p:cNvPr id="9" name="Bildeforklaring formet som en ellipse 8"/>
          <p:cNvSpPr>
            <a:spLocks noChangeArrowheads="1"/>
          </p:cNvSpPr>
          <p:nvPr/>
        </p:nvSpPr>
        <p:spPr bwMode="auto">
          <a:xfrm>
            <a:off x="8042673" y="2788762"/>
            <a:ext cx="2740025" cy="1123459"/>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Jeg klarer det ikke</a:t>
            </a:r>
          </a:p>
        </p:txBody>
      </p:sp>
    </p:spTree>
    <p:extLst>
      <p:ext uri="{BB962C8B-B14F-4D97-AF65-F5344CB8AC3E}">
        <p14:creationId xmlns:p14="http://schemas.microsoft.com/office/powerpoint/2010/main" val="120417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2273755"/>
            <a:ext cx="4227305" cy="2310489"/>
          </a:xfrm>
        </p:spPr>
        <p:txBody>
          <a:bodyPr>
            <a:normAutofit/>
          </a:bodyPr>
          <a:lstStyle/>
          <a:p>
            <a:r>
              <a:rPr lang="nb-NO" sz="4000" b="1" dirty="0">
                <a:cs typeface="ＭＳ Ｐゴシック" charset="-128"/>
              </a:rPr>
              <a:t>Hjelpehånden kan hjelpe deg å rydde</a:t>
            </a:r>
          </a:p>
          <a:p>
            <a:pPr>
              <a:spcBef>
                <a:spcPct val="0"/>
              </a:spcBef>
            </a:pPr>
            <a:endParaRPr lang="nb-NO" altLang="x-none" sz="3200" dirty="0">
              <a:ea typeface="MS PGothic" charset="-128"/>
            </a:endParaRPr>
          </a:p>
          <a:p>
            <a:pPr>
              <a:spcBef>
                <a:spcPct val="0"/>
              </a:spcBef>
            </a:pPr>
            <a:endParaRPr lang="nb-NO" altLang="x-none" sz="3200" dirty="0">
              <a:ea typeface="MS PGothic" charset="-128"/>
            </a:endParaRPr>
          </a:p>
          <a:p>
            <a:pPr marL="514350" indent="-514350">
              <a:spcBef>
                <a:spcPts val="0"/>
              </a:spcBef>
              <a:defRPr/>
            </a:pPr>
            <a:endParaRPr lang="nb-NO" sz="3200" dirty="0"/>
          </a:p>
        </p:txBody>
      </p:sp>
      <p:pic>
        <p:nvPicPr>
          <p:cNvPr id="10" name="Plassholder for innhold 5" descr="(HJELPEHAND).pdf"/>
          <p:cNvPicPr>
            <a:picLocks noGrp="1" noChangeAspect="1"/>
          </p:cNvPicPr>
          <p:nvPr>
            <p:ph type="pic" idx="1"/>
          </p:nvPr>
        </p:nvPicPr>
        <p:blipFill>
          <a:blip r:embed="rId3" cstate="email">
            <a:extLst>
              <a:ext uri="{28A0092B-C50C-407E-A947-70E740481C1C}">
                <a14:useLocalDpi xmlns:a14="http://schemas.microsoft.com/office/drawing/2010/main"/>
              </a:ext>
            </a:extLst>
          </a:blip>
          <a:srcRect l="-1308" r="-1308"/>
          <a:stretch>
            <a:fillRect/>
          </a:stretch>
        </p:blipFill>
        <p:spPr bwMode="auto">
          <a:prstGeom prst="rect">
            <a:avLst/>
          </a:prstGeom>
          <a:noFill/>
          <a:ln w="9525">
            <a:noFill/>
            <a:miter lim="800000"/>
            <a:headEnd/>
            <a:tailEnd/>
          </a:ln>
        </p:spPr>
      </p:pic>
      <p:sp>
        <p:nvSpPr>
          <p:cNvPr id="2" name="TekstSylinder 1"/>
          <p:cNvSpPr txBox="1"/>
          <p:nvPr/>
        </p:nvSpPr>
        <p:spPr>
          <a:xfrm>
            <a:off x="7037408" y="5818908"/>
            <a:ext cx="3776996" cy="646331"/>
          </a:xfrm>
          <a:prstGeom prst="rect">
            <a:avLst/>
          </a:prstGeom>
          <a:noFill/>
        </p:spPr>
        <p:txBody>
          <a:bodyPr wrap="none" rtlCol="0">
            <a:spAutoFit/>
          </a:bodyPr>
          <a:lstStyle/>
          <a:p>
            <a:r>
              <a:rPr lang="nb-NO" dirty="0"/>
              <a:t>Hjelpehånden av Solfrid Raknes,</a:t>
            </a:r>
          </a:p>
          <a:p>
            <a:r>
              <a:rPr lang="nb-NO" dirty="0"/>
              <a:t>Gjengitt med tillatelse</a:t>
            </a:r>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1045027" y="500062"/>
            <a:ext cx="10993584" cy="1325563"/>
          </a:xfrm>
        </p:spPr>
        <p:txBody>
          <a:bodyPr/>
          <a:lstStyle/>
          <a:p>
            <a:pPr algn="ctr"/>
            <a:r>
              <a:rPr lang="nb-NO" dirty="0">
                <a:cs typeface="ＭＳ Ｐゴシック" charset="-128"/>
              </a:rPr>
              <a:t>Se film - Å prøve og feile</a:t>
            </a: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sp>
        <p:nvSpPr>
          <p:cNvPr id="10" name="TekstSylinder 1"/>
          <p:cNvSpPr txBox="1">
            <a:spLocks noChangeArrowheads="1"/>
          </p:cNvSpPr>
          <p:nvPr/>
        </p:nvSpPr>
        <p:spPr bwMode="auto">
          <a:xfrm>
            <a:off x="3791964" y="6049963"/>
            <a:ext cx="4183063" cy="307975"/>
          </a:xfrm>
          <a:prstGeom prst="rect">
            <a:avLst/>
          </a:prstGeom>
          <a:noFill/>
          <a:ln w="9525">
            <a:noFill/>
            <a:miter lim="800000"/>
            <a:headEnd/>
            <a:tailEnd/>
          </a:ln>
        </p:spPr>
        <p:txBody>
          <a:bodyPr wrap="none">
            <a:prstTxWarp prst="textNoShape">
              <a:avLst/>
            </a:prstTxWarp>
            <a:spAutoFit/>
          </a:bodyPr>
          <a:lstStyle/>
          <a:p>
            <a:r>
              <a:rPr lang="nb-NO" dirty="0">
                <a:hlinkClick r:id="rId3"/>
              </a:rPr>
              <a:t>https://www.youtube.com/watch?v=KKGQ8rwlHS8</a:t>
            </a:r>
            <a:endParaRPr lang="nb-NO" dirty="0"/>
          </a:p>
        </p:txBody>
      </p:sp>
      <p:pic>
        <p:nvPicPr>
          <p:cNvPr id="11" name="Plassholder for innhold 4" descr="Skjermbilde 2015-03-16 kl. 10.19.4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6128" y="1825625"/>
            <a:ext cx="7831381" cy="3899766"/>
          </a:xfrm>
          <a:prstGeom prst="rect">
            <a:avLst/>
          </a:prstGeom>
          <a:noFill/>
          <a:ln w="9525">
            <a:noFill/>
            <a:miter lim="800000"/>
            <a:headEnd/>
            <a:tailEnd/>
          </a:ln>
        </p:spPr>
      </p:pic>
    </p:spTree>
    <p:extLst>
      <p:ext uri="{BB962C8B-B14F-4D97-AF65-F5344CB8AC3E}">
        <p14:creationId xmlns:p14="http://schemas.microsoft.com/office/powerpoint/2010/main" val="331780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
        <p:nvSpPr>
          <p:cNvPr id="5" name="Bildeforklaring formet som en sky 4"/>
          <p:cNvSpPr/>
          <p:nvPr/>
        </p:nvSpPr>
        <p:spPr>
          <a:xfrm flipH="1">
            <a:off x="368135" y="807522"/>
            <a:ext cx="3677390" cy="2012308"/>
          </a:xfrm>
          <a:prstGeom prst="cloudCallout">
            <a:avLst>
              <a:gd name="adj1" fmla="val -60712"/>
              <a:gd name="adj2" fmla="val -3952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i="1" dirty="0">
                <a:solidFill>
                  <a:srgbClr val="000000"/>
                </a:solidFill>
              </a:rPr>
              <a:t>Liker han meg ikke</a:t>
            </a:r>
            <a:r>
              <a:rPr lang="nb-NO" sz="2400" b="1" i="1">
                <a:solidFill>
                  <a:srgbClr val="000000"/>
                </a:solidFill>
              </a:rPr>
              <a:t>? </a:t>
            </a:r>
          </a:p>
          <a:p>
            <a:pPr algn="ctr"/>
            <a:r>
              <a:rPr lang="nb-NO" sz="2400" b="1" i="1" dirty="0">
                <a:solidFill>
                  <a:srgbClr val="000000"/>
                </a:solidFill>
              </a:rPr>
              <a:t>Lukter jeg vondt?</a:t>
            </a:r>
          </a:p>
        </p:txBody>
      </p:sp>
    </p:spTree>
    <p:extLst>
      <p:ext uri="{BB962C8B-B14F-4D97-AF65-F5344CB8AC3E}">
        <p14:creationId xmlns:p14="http://schemas.microsoft.com/office/powerpoint/2010/main" val="567589911"/>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6305</TotalTime>
  <Words>1087</Words>
  <Application>Microsoft Macintosh PowerPoint</Application>
  <PresentationFormat>Widescreen</PresentationFormat>
  <Paragraphs>75</Paragraphs>
  <Slides>13</Slides>
  <Notes>12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13</vt:i4>
      </vt:variant>
    </vt:vector>
  </HeadingPairs>
  <TitlesOfParts>
    <vt:vector size="22" baseType="lpstr">
      <vt:lpstr>MS PGothic</vt:lpstr>
      <vt:lpstr>MS PGothic</vt:lpstr>
      <vt:lpstr>Arial</vt:lpstr>
      <vt:lpstr>Calibri</vt:lpstr>
      <vt:lpstr>Georgia</vt:lpstr>
      <vt:lpstr>4_Office-tema</vt:lpstr>
      <vt:lpstr>5_Office-tema</vt:lpstr>
      <vt:lpstr>3_Office-tema</vt:lpstr>
      <vt:lpstr>6_Office-tema</vt:lpstr>
      <vt:lpstr>Tanker</vt:lpstr>
      <vt:lpstr>PowerPoint-presentasjon</vt:lpstr>
      <vt:lpstr>PowerPoint-presentasjon</vt:lpstr>
      <vt:lpstr>PowerPoint-presentasjon</vt:lpstr>
      <vt:lpstr>PowerPoint-presentasjon</vt:lpstr>
      <vt:lpstr>PowerPoint-presentasjon</vt:lpstr>
      <vt:lpstr>PowerPoint-presentasjon</vt:lpstr>
      <vt:lpstr>Se film - Å prøve og feile</vt:lpstr>
      <vt:lpstr>PowerPoint-presentasjon</vt:lpstr>
      <vt:lpstr>PowerPoint-presentasjon</vt:lpstr>
      <vt:lpstr>Film: The Happiness Trap:  Evolution of the Human Mind (3.37 min)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51</cp:revision>
  <dcterms:created xsi:type="dcterms:W3CDTF">2020-05-27T13:07:47Z</dcterms:created>
  <dcterms:modified xsi:type="dcterms:W3CDTF">2025-07-28T15:13:52Z</dcterms:modified>
</cp:coreProperties>
</file>