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18"/>
  </p:notesMasterIdLst>
  <p:sldIdLst>
    <p:sldId id="261" r:id="rId5"/>
    <p:sldId id="277" r:id="rId6"/>
    <p:sldId id="321" r:id="rId7"/>
    <p:sldId id="279" r:id="rId8"/>
    <p:sldId id="324" r:id="rId9"/>
    <p:sldId id="1418" r:id="rId10"/>
    <p:sldId id="280" r:id="rId11"/>
    <p:sldId id="304" r:id="rId12"/>
    <p:sldId id="281" r:id="rId13"/>
    <p:sldId id="1406" r:id="rId14"/>
    <p:sldId id="282" r:id="rId15"/>
    <p:sldId id="1419" r:id="rId16"/>
    <p:sldId id="297" r:id="rId1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861"/>
    <p:restoredTop sz="78511" autoAdjust="0"/>
  </p:normalViewPr>
  <p:slideViewPr>
    <p:cSldViewPr snapToGrid="0" snapToObjects="1">
      <p:cViewPr varScale="1">
        <p:scale>
          <a:sx n="83" d="100"/>
          <a:sy n="83" d="100"/>
        </p:scale>
        <p:origin x="208" y="44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944189-2813-0D47-A54D-6A32D41F06F2}" type="datetimeFigureOut">
              <a:rPr lang="nn-NO" smtClean="0"/>
              <a:pPr/>
              <a:t>09.02.2025</a:t>
            </a:fld>
            <a:endParaRPr lang="nn-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AA818F-5623-F046-AAAC-88AEFFE58002}" type="slidenum">
              <a:rPr lang="nn-NO" smtClean="0"/>
              <a:pPr/>
              <a:t>‹#›</a:t>
            </a:fld>
            <a:endParaRPr lang="nn-NO"/>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ixabay.com/no/users/134213-134213/?utm_source=link-attribution&amp;utm_medium=referral&amp;utm_campaign=image&amp;utm_content=263716"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263716"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unsplash.com/@californong?utm_source=unsplash&amp;utm_medium=referral&amp;utm_content=creditCopyText"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unsplash.com/s/photos/reading?utm_source=unsplash&amp;utm_medium=referral&amp;utm_content=creditCopyText"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ixabay.com/no/users/gdgrafik-481179/?utm_source=link-attribution&amp;utm_medium=referral&amp;utm_campaign=image&amp;utm_content=470069"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unsplash.com/s/photos/sleepy?utm_source=unsplash&amp;utm_medium=referral&amp;utm_content=creditCopyText" TargetMode="External"/><Relationship Id="rId5" Type="http://schemas.openxmlformats.org/officeDocument/2006/relationships/hyperlink" Target="https://unsplash.com/@pufj?utm_source=unsplash&amp;utm_medium=referral&amp;utm_content=creditCopyText" TargetMode="External"/><Relationship Id="rId4" Type="http://schemas.openxmlformats.org/officeDocument/2006/relationships/hyperlink" Target="https://pixabay.com/no/?utm_source=link-attribution&amp;utm_medium=referral&amp;utm_campaign=image&amp;utm_content=470069"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rk.no/sorlandet/scroller-mer---sover-mindre-1.15957593"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ftenposten.no/norge/i/Q7PP/ungdom-som-legger-seg-foer-kl-23-har-best-karakterer?"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doi.org/10.1111/jsr.12373"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nsplash.com/@zurux?utm_source=unsplash&amp;utm_medium=referral&amp;utm_content=creditCopyText"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unsplash.com/s/photos/window-shade?utm_source=unsplash&amp;utm_medium=referral&amp;utm_content=creditCopyText"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no/users/Cdd20-1193381/?utm_source=link-attribution&amp;utm_medium=referral&amp;utm_campaign=image&amp;utm_content=4916118"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4916118"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Vi har snakket om søvn før (i 8. klasse), hvorfor skal vi snakke om søvn igjen? Fordi det er et stort problem for folk flest. 1 av 3 nordmenn sliter ukentlig med søvnen.</a:t>
            </a:r>
          </a:p>
          <a:p>
            <a:endParaRPr lang="nn-NO" dirty="0"/>
          </a:p>
        </p:txBody>
      </p:sp>
      <p:sp>
        <p:nvSpPr>
          <p:cNvPr id="4" name="Plassholder for lysbildenummer 3"/>
          <p:cNvSpPr>
            <a:spLocks noGrp="1"/>
          </p:cNvSpPr>
          <p:nvPr>
            <p:ph type="sldNum" sz="quarter" idx="10"/>
          </p:nvPr>
        </p:nvSpPr>
        <p:spPr/>
        <p:txBody>
          <a:bodyPr/>
          <a:lstStyle/>
          <a:p>
            <a:fld id="{04AA818F-5623-F046-AAAC-88AEFFE58002}" type="slidenum">
              <a:rPr lang="nn-NO" smtClean="0"/>
              <a:pPr/>
              <a:t>1</a:t>
            </a:fld>
            <a:endParaRPr lang="nn-N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342900" lvl="0" indent="-342900">
              <a:buFont typeface="+mj-lt"/>
              <a:buAutoNum type="arabicPeriod"/>
            </a:pPr>
            <a:r>
              <a:rPr lang="nb-NO" sz="1800" b="1" dirty="0">
                <a:effectLst/>
                <a:latin typeface="Calibri" panose="020F0502020204030204" pitchFamily="34" charset="0"/>
                <a:ea typeface="Calibri" panose="020F0502020204030204" pitchFamily="34" charset="0"/>
                <a:cs typeface="Times New Roman" panose="02020603050405020304" pitchFamily="18" charset="0"/>
              </a:rPr>
              <a:t>Det kan være fristende å bruke sovepiller. </a:t>
            </a:r>
            <a:r>
              <a:rPr lang="nb-NO" sz="1800" dirty="0">
                <a:effectLst/>
                <a:latin typeface="Calibri" panose="020F0502020204030204" pitchFamily="34" charset="0"/>
                <a:ea typeface="Calibri" panose="020F0502020204030204" pitchFamily="34" charset="0"/>
                <a:cs typeface="Times New Roman" panose="02020603050405020304" pitchFamily="18" charset="0"/>
              </a:rPr>
              <a:t>Da bør du vite at sovepiller ikke gir søvn, men bare bedøver hjernen. Du kommer i en slags koma-tilstand som gir hjernen en time-out, men som ikke gir de positive helseeffektene som søvn. Derfor vil sovepiller føre til dårligere immunforsvar og dårligere konsentrasjon når de brukes over lang tid.</a:t>
            </a:r>
          </a:p>
          <a:p>
            <a:r>
              <a:rPr lang="nb-NO" sz="1800" dirty="0">
                <a:solidFill>
                  <a:srgbClr val="521949"/>
                </a:solidFill>
                <a:effectLst/>
                <a:latin typeface="Calibri Light" panose="020F0302020204030204" pitchFamily="34" charset="0"/>
                <a:ea typeface="Calibri" panose="020F0502020204030204" pitchFamily="34" charset="0"/>
                <a:cs typeface="Times New Roman" panose="02020603050405020304" pitchFamily="18" charset="0"/>
              </a:rPr>
              <a:t>Walker, M. (2019). </a:t>
            </a:r>
            <a:r>
              <a:rPr lang="nb-NO" sz="1800" i="1" dirty="0">
                <a:solidFill>
                  <a:srgbClr val="521949"/>
                </a:solidFill>
                <a:effectLst/>
                <a:latin typeface="Calibri Light" panose="020F0302020204030204" pitchFamily="34" charset="0"/>
                <a:ea typeface="Calibri" panose="020F0502020204030204" pitchFamily="34" charset="0"/>
                <a:cs typeface="Times New Roman" panose="02020603050405020304" pitchFamily="18" charset="0"/>
              </a:rPr>
              <a:t>Hvorfor vi sover. Den nye vitenskapen om søvn og drømmer. </a:t>
            </a:r>
            <a:r>
              <a:rPr lang="nb-NO" sz="1800" dirty="0">
                <a:solidFill>
                  <a:srgbClr val="521949"/>
                </a:solidFill>
                <a:effectLst/>
                <a:latin typeface="Calibri Light" panose="020F0302020204030204" pitchFamily="34" charset="0"/>
                <a:ea typeface="Calibri" panose="020F0502020204030204" pitchFamily="34" charset="0"/>
                <a:cs typeface="Times New Roman" panose="02020603050405020304" pitchFamily="18" charset="0"/>
              </a:rPr>
              <a:t>Press forlag.</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A4A27CF3-E96F-FD4B-A32E-96CE9AAB9BE1}" type="slidenum">
              <a:rPr lang="nb-NO" smtClean="0"/>
              <a:t>10</a:t>
            </a:fld>
            <a:endParaRPr lang="nb-NO"/>
          </a:p>
        </p:txBody>
      </p:sp>
    </p:spTree>
    <p:extLst>
      <p:ext uri="{BB962C8B-B14F-4D97-AF65-F5344CB8AC3E}">
        <p14:creationId xmlns:p14="http://schemas.microsoft.com/office/powerpoint/2010/main" val="3702781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buFont typeface="+mj-lt"/>
              <a:buAutoNum type="arabicPeriod"/>
            </a:pPr>
            <a:r>
              <a:rPr lang="nb-NO" sz="1800" b="1" dirty="0">
                <a:effectLst/>
                <a:latin typeface="Calibri" panose="020F0502020204030204" pitchFamily="34" charset="0"/>
                <a:ea typeface="Calibri" panose="020F0502020204030204" pitchFamily="34" charset="0"/>
                <a:cs typeface="Times New Roman" panose="02020603050405020304" pitchFamily="18" charset="0"/>
              </a:rPr>
              <a:t>Visste du at hard trening RETT før sengetid gir økt risiko for mareritt?</a:t>
            </a:r>
            <a:r>
              <a:rPr lang="nb-NO" sz="1800" dirty="0">
                <a:effectLst/>
                <a:latin typeface="Calibri" panose="020F0502020204030204" pitchFamily="34" charset="0"/>
                <a:ea typeface="Calibri" panose="020F0502020204030204" pitchFamily="34" charset="0"/>
                <a:cs typeface="Times New Roman" panose="02020603050405020304" pitchFamily="18" charset="0"/>
              </a:rPr>
              <a:t> Når du legger deg med adrenalin sover du mer urolig, og fortsetter kanskje å spille fotballkamp hele natten. Det er vanskelig å sove når du er gira. Men lett trening er bra og kan faktisk hjelpe deg til å sove godt. Du kan gå en tur, sykle eller trene litt styrke, men helst ikke senere enn en time før du skal sove.</a:t>
            </a:r>
          </a:p>
          <a:p>
            <a:r>
              <a:rPr lang="nb-NO" sz="1800" dirty="0">
                <a:solidFill>
                  <a:srgbClr val="521949"/>
                </a:solidFill>
                <a:effectLst/>
                <a:latin typeface="Calibri Light" panose="020F0302020204030204" pitchFamily="34" charset="0"/>
                <a:ea typeface="Calibri" panose="020F0502020204030204" pitchFamily="34" charset="0"/>
                <a:cs typeface="Times New Roman" panose="02020603050405020304" pitchFamily="18" charset="0"/>
              </a:rPr>
              <a:t>Walker, M. (2019). </a:t>
            </a:r>
            <a:r>
              <a:rPr lang="nb-NO" sz="1800" i="1" dirty="0">
                <a:solidFill>
                  <a:srgbClr val="521949"/>
                </a:solidFill>
                <a:effectLst/>
                <a:latin typeface="Calibri Light" panose="020F0302020204030204" pitchFamily="34" charset="0"/>
                <a:ea typeface="Calibri" panose="020F0502020204030204" pitchFamily="34" charset="0"/>
                <a:cs typeface="Times New Roman" panose="02020603050405020304" pitchFamily="18" charset="0"/>
              </a:rPr>
              <a:t>Hvorfor vi sover. Den nye vitenskapen om søvn og drømmer. </a:t>
            </a:r>
            <a:r>
              <a:rPr lang="nb-NO" sz="1800" dirty="0">
                <a:solidFill>
                  <a:srgbClr val="521949"/>
                </a:solidFill>
                <a:effectLst/>
                <a:latin typeface="Calibri Light" panose="020F0302020204030204" pitchFamily="34" charset="0"/>
                <a:ea typeface="Calibri" panose="020F0502020204030204" pitchFamily="34" charset="0"/>
                <a:cs typeface="Times New Roman" panose="02020603050405020304" pitchFamily="18" charset="0"/>
              </a:rPr>
              <a:t>Press forlag.</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effectLst/>
                <a:latin typeface="Calibri" panose="020F0502020204030204" pitchFamily="34" charset="0"/>
                <a:ea typeface="Calibri" panose="020F0502020204030204" pitchFamily="34" charset="0"/>
                <a:cs typeface="Times New Roman" panose="02020603050405020304" pitchFamily="18" charset="0"/>
              </a:rPr>
              <a:t> </a:t>
            </a:r>
            <a:endParaRPr lang="nb-NO" sz="1200" b="0"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Bildet er tatt av </a:t>
            </a:r>
            <a:r>
              <a:rPr lang="nb-NO" sz="1200" b="0" i="0" u="sng" kern="1200" dirty="0">
                <a:solidFill>
                  <a:schemeClr val="tx1"/>
                </a:solidFill>
                <a:effectLst/>
                <a:latin typeface="+mn-lt"/>
                <a:ea typeface="+mn-ea"/>
                <a:cs typeface="+mn-cs"/>
                <a:hlinkClick r:id="rId3"/>
              </a:rPr>
              <a:t>134213</a:t>
            </a:r>
            <a:r>
              <a:rPr lang="nb-NO" sz="1200" b="0" i="0" kern="1200" dirty="0">
                <a:solidFill>
                  <a:schemeClr val="tx1"/>
                </a:solidFill>
                <a:effectLst/>
                <a:latin typeface="+mn-lt"/>
                <a:ea typeface="+mn-ea"/>
                <a:cs typeface="+mn-cs"/>
              </a:rPr>
              <a:t> fra </a:t>
            </a:r>
            <a:r>
              <a:rPr lang="nb-NO" sz="1200" b="0" i="0" u="sng" kern="1200" dirty="0">
                <a:solidFill>
                  <a:schemeClr val="tx1"/>
                </a:solidFill>
                <a:effectLst/>
                <a:latin typeface="+mn-lt"/>
                <a:ea typeface="+mn-ea"/>
                <a:cs typeface="+mn-cs"/>
                <a:hlinkClick r:id="rId4"/>
              </a:rPr>
              <a:t>Pixabay</a:t>
            </a:r>
            <a:r>
              <a:rPr lang="nb-NO" sz="1200" b="0" i="0" kern="1200" dirty="0">
                <a:solidFill>
                  <a:schemeClr val="tx1"/>
                </a:solidFill>
                <a:effectLst/>
                <a:latin typeface="+mn-lt"/>
                <a:ea typeface="+mn-ea"/>
                <a:cs typeface="+mn-cs"/>
              </a:rPr>
              <a:t> </a:t>
            </a:r>
            <a:endParaRPr lang="nb-NO" dirty="0"/>
          </a:p>
        </p:txBody>
      </p:sp>
      <p:sp>
        <p:nvSpPr>
          <p:cNvPr id="4" name="Plassholder for lysbildenummer 3"/>
          <p:cNvSpPr>
            <a:spLocks noGrp="1"/>
          </p:cNvSpPr>
          <p:nvPr>
            <p:ph type="sldNum" sz="quarter" idx="10"/>
          </p:nvPr>
        </p:nvSpPr>
        <p:spPr/>
        <p:txBody>
          <a:bodyPr/>
          <a:lstStyle/>
          <a:p>
            <a:fld id="{04AA818F-5623-F046-AAAC-88AEFFE58002}" type="slidenum">
              <a:rPr lang="nn-NO" smtClean="0"/>
              <a:pPr/>
              <a:t>11</a:t>
            </a:fld>
            <a:endParaRPr lang="nn-NO"/>
          </a:p>
        </p:txBody>
      </p:sp>
    </p:spTree>
    <p:extLst>
      <p:ext uri="{BB962C8B-B14F-4D97-AF65-F5344CB8AC3E}">
        <p14:creationId xmlns:p14="http://schemas.microsoft.com/office/powerpoint/2010/main" val="770519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800" b="1" dirty="0">
                <a:effectLst/>
                <a:latin typeface="Calibri" panose="020F0502020204030204" pitchFamily="34" charset="0"/>
                <a:ea typeface="Calibri" panose="020F0502020204030204" pitchFamily="34" charset="0"/>
                <a:cs typeface="Times New Roman" panose="02020603050405020304" pitchFamily="18" charset="0"/>
              </a:rPr>
              <a:t>Det er viktig å ha nok surretid om kvelden slik at du merker at du blir trøtt.</a:t>
            </a:r>
            <a:r>
              <a:rPr lang="nb-NO" sz="1800" dirty="0">
                <a:effectLst/>
                <a:latin typeface="Calibri" panose="020F0502020204030204" pitchFamily="34" charset="0"/>
                <a:ea typeface="Calibri" panose="020F0502020204030204" pitchFamily="34" charset="0"/>
                <a:cs typeface="Times New Roman" panose="02020603050405020304" pitchFamily="18" charset="0"/>
              </a:rPr>
              <a:t> Da kan du gjøre de tingene som gjør deg avslappet, rolig og søvnig. Ta en varm dusj, se noe hyggelig på tv, les en bok, og styr unna alt som engasjerer for mye. Ikke krangle med noen eller diskuter problemer. Lag deg et koselig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kveldsrituale</a:t>
            </a:r>
            <a:r>
              <a:rPr lang="nb-NO" sz="1800" dirty="0">
                <a:effectLst/>
                <a:latin typeface="Calibri" panose="020F0502020204030204" pitchFamily="34" charset="0"/>
                <a:ea typeface="Calibri" panose="020F0502020204030204" pitchFamily="34" charset="0"/>
                <a:cs typeface="Times New Roman" panose="02020603050405020304" pitchFamily="18" charset="0"/>
              </a:rPr>
              <a:t>, kroppen elsker nemlig rutiner. Pass opp for kaffe, te og nesespray, som inneholder koffein, og som kan trigge blodtrykk, puls og svette, og gjøre deg våken.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b="0" i="0" kern="1200" dirty="0">
                <a:solidFill>
                  <a:schemeClr val="tx1"/>
                </a:solidFill>
                <a:effectLst/>
                <a:latin typeface="+mn-lt"/>
                <a:ea typeface="+mn-ea"/>
                <a:cs typeface="+mn-cs"/>
              </a:rPr>
              <a:t>Photo by </a:t>
            </a:r>
            <a:r>
              <a:rPr lang="nb-NO" sz="1200" b="0" i="0" kern="1200" dirty="0">
                <a:solidFill>
                  <a:schemeClr val="tx1"/>
                </a:solidFill>
                <a:effectLst/>
                <a:latin typeface="+mn-lt"/>
                <a:ea typeface="+mn-ea"/>
                <a:cs typeface="+mn-cs"/>
                <a:hlinkClick r:id="rId3"/>
              </a:rPr>
              <a:t>Nong Vang</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on</a:t>
            </a:r>
            <a:r>
              <a:rPr lang="nb-NO" sz="1200" b="0" i="0" kern="1200" dirty="0">
                <a:solidFill>
                  <a:schemeClr val="tx1"/>
                </a:solidFill>
                <a:effectLst/>
                <a:latin typeface="+mn-lt"/>
                <a:ea typeface="+mn-ea"/>
                <a:cs typeface="+mn-cs"/>
              </a:rPr>
              <a:t> </a:t>
            </a:r>
            <a:r>
              <a:rPr lang="nb-NO" sz="1200" b="0" i="0" kern="1200" dirty="0">
                <a:solidFill>
                  <a:schemeClr val="tx1"/>
                </a:solidFill>
                <a:effectLst/>
                <a:latin typeface="+mn-lt"/>
                <a:ea typeface="+mn-ea"/>
                <a:cs typeface="+mn-cs"/>
                <a:hlinkClick r:id="rId4"/>
              </a:rPr>
              <a:t>Unsplash</a:t>
            </a:r>
            <a:endParaRPr lang="nb-NO"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38FD5D88-5423-434D-A934-967FFE7A5A71}" type="slidenum">
              <a:rPr lang="nn-NO" smtClean="0"/>
              <a:pPr/>
              <a:t>12</a:t>
            </a:fld>
            <a:endParaRPr lang="nn-NO"/>
          </a:p>
        </p:txBody>
      </p:sp>
    </p:spTree>
    <p:extLst>
      <p:ext uri="{BB962C8B-B14F-4D97-AF65-F5344CB8AC3E}">
        <p14:creationId xmlns:p14="http://schemas.microsoft.com/office/powerpoint/2010/main" val="617545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13</a:t>
            </a:fld>
            <a:endParaRPr lang="nn-NO"/>
          </a:p>
        </p:txBody>
      </p:sp>
    </p:spTree>
    <p:extLst>
      <p:ext uri="{BB962C8B-B14F-4D97-AF65-F5344CB8AC3E}">
        <p14:creationId xmlns:p14="http://schemas.microsoft.com/office/powerpoint/2010/main" val="1346665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buFont typeface="+mj-lt"/>
              <a:buAutoNum type="arabicPeriod"/>
            </a:pPr>
            <a:r>
              <a:rPr lang="nb-NO" sz="1800" b="1" dirty="0">
                <a:effectLst/>
                <a:latin typeface="Calibri" panose="020F0502020204030204" pitchFamily="34" charset="0"/>
                <a:ea typeface="Times New Roman" panose="02020603050405020304" pitchFamily="18" charset="0"/>
                <a:cs typeface="Times New Roman" panose="02020603050405020304" pitchFamily="18" charset="0"/>
              </a:rPr>
              <a:t>Det er vanskelig å få nok søvn. Ikke sant? </a:t>
            </a:r>
            <a:r>
              <a:rPr lang="nb-NO" sz="1800" i="1" dirty="0">
                <a:effectLst/>
                <a:latin typeface="Calibri" panose="020F0502020204030204" pitchFamily="34" charset="0"/>
                <a:ea typeface="Times New Roman" panose="02020603050405020304" pitchFamily="18" charset="0"/>
                <a:cs typeface="Times New Roman" panose="02020603050405020304" pitchFamily="18" charset="0"/>
              </a:rPr>
              <a:t>(La det henge litt i luften.)</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a:r>
              <a:rPr lang="nb-NO" sz="1800" b="1" dirty="0">
                <a:effectLst/>
                <a:latin typeface="Calibri" panose="020F0502020204030204" pitchFamily="34" charset="0"/>
                <a:ea typeface="Times New Roman" panose="02020603050405020304" pitchFamily="18" charset="0"/>
                <a:cs typeface="Times New Roman" panose="02020603050405020304" pitchFamily="18" charset="0"/>
              </a:rPr>
              <a:t>Det er så mange fristelser, og så mange ting vi har lyst til å gjøre når vi endelig har tid for oss selv. </a:t>
            </a:r>
            <a:r>
              <a:rPr lang="nb-NO" sz="1800" i="1" dirty="0">
                <a:effectLst/>
                <a:latin typeface="Calibri" panose="020F0502020204030204" pitchFamily="34" charset="0"/>
                <a:ea typeface="Times New Roman" panose="02020603050405020304" pitchFamily="18" charset="0"/>
                <a:cs typeface="Times New Roman" panose="02020603050405020304" pitchFamily="18" charset="0"/>
              </a:rPr>
              <a:t>(Kom gjerne med ett personlig eksempel).</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a:p>
            <a:r>
              <a:rPr lang="nb-NO" dirty="0"/>
              <a:t>Baby: </a:t>
            </a:r>
            <a:r>
              <a:rPr lang="nb-NO" sz="1200" b="0" i="0" u="sng" kern="1200" dirty="0">
                <a:solidFill>
                  <a:schemeClr val="tx1"/>
                </a:solidFill>
                <a:effectLst/>
                <a:latin typeface="+mn-lt"/>
                <a:ea typeface="+mn-ea"/>
                <a:cs typeface="+mn-cs"/>
                <a:hlinkClick r:id="rId3"/>
              </a:rPr>
              <a:t>gdgrafik</a:t>
            </a:r>
            <a:r>
              <a:rPr lang="nb-NO" sz="1200" b="0" i="0" kern="1200" dirty="0">
                <a:solidFill>
                  <a:schemeClr val="tx1"/>
                </a:solidFill>
                <a:effectLst/>
                <a:latin typeface="+mn-lt"/>
                <a:ea typeface="+mn-ea"/>
                <a:cs typeface="+mn-cs"/>
              </a:rPr>
              <a:t> fra </a:t>
            </a:r>
            <a:r>
              <a:rPr lang="nb-NO" sz="1200" b="0" i="0" u="sng" kern="1200" dirty="0">
                <a:solidFill>
                  <a:schemeClr val="tx1"/>
                </a:solidFill>
                <a:effectLst/>
                <a:latin typeface="+mn-lt"/>
                <a:ea typeface="+mn-ea"/>
                <a:cs typeface="+mn-cs"/>
                <a:hlinkClick r:id="rId4"/>
              </a:rPr>
              <a:t>Pixabay</a:t>
            </a:r>
            <a:endParaRPr lang="nb-NO" sz="1200" b="0" i="0" u="sng"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nb-NO" sz="1200" b="0" i="0" u="sng" kern="1200" dirty="0">
                <a:solidFill>
                  <a:schemeClr val="tx1"/>
                </a:solidFill>
                <a:effectLst/>
                <a:latin typeface="+mn-lt"/>
                <a:ea typeface="+mn-ea"/>
                <a:cs typeface="+mn-cs"/>
              </a:rPr>
              <a:t>Katt:</a:t>
            </a:r>
            <a:r>
              <a:rPr lang="nb-NO" sz="1200" b="0" i="0" u="sng" kern="1200" baseline="0" dirty="0">
                <a:solidFill>
                  <a:schemeClr val="tx1"/>
                </a:solidFill>
                <a:effectLst/>
                <a:latin typeface="+mn-lt"/>
                <a:ea typeface="+mn-ea"/>
                <a:cs typeface="+mn-cs"/>
              </a:rPr>
              <a:t> </a:t>
            </a:r>
            <a:r>
              <a:rPr lang="nb-NO" dirty="0">
                <a:hlinkClick r:id="rId5"/>
              </a:rPr>
              <a:t>PUFJ</a:t>
            </a:r>
            <a:r>
              <a:rPr lang="nb-NO" dirty="0"/>
              <a:t> </a:t>
            </a:r>
            <a:r>
              <a:rPr lang="nb-NO" dirty="0" err="1"/>
              <a:t>on</a:t>
            </a:r>
            <a:r>
              <a:rPr lang="nb-NO" dirty="0"/>
              <a:t> </a:t>
            </a:r>
            <a:r>
              <a:rPr lang="nb-NO" dirty="0">
                <a:hlinkClick r:id="rId6"/>
              </a:rPr>
              <a:t>Unsplash</a:t>
            </a:r>
            <a:endParaRPr lang="nb-NO" dirty="0"/>
          </a:p>
          <a:p>
            <a:endParaRPr lang="nb-NO" dirty="0"/>
          </a:p>
        </p:txBody>
      </p:sp>
      <p:sp>
        <p:nvSpPr>
          <p:cNvPr id="4" name="Plassholder for lysbildenummer 3"/>
          <p:cNvSpPr>
            <a:spLocks noGrp="1"/>
          </p:cNvSpPr>
          <p:nvPr>
            <p:ph type="sldNum" sz="quarter" idx="10"/>
          </p:nvPr>
        </p:nvSpPr>
        <p:spPr/>
        <p:txBody>
          <a:bodyPr/>
          <a:lstStyle/>
          <a:p>
            <a:fld id="{04AA818F-5623-F046-AAAC-88AEFFE58002}" type="slidenum">
              <a:rPr lang="nn-NO" smtClean="0"/>
              <a:pPr/>
              <a:t>2</a:t>
            </a:fld>
            <a:endParaRPr lang="nn-NO"/>
          </a:p>
        </p:txBody>
      </p:sp>
    </p:spTree>
    <p:extLst>
      <p:ext uri="{BB962C8B-B14F-4D97-AF65-F5344CB8AC3E}">
        <p14:creationId xmlns:p14="http://schemas.microsoft.com/office/powerpoint/2010/main" val="791830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lnSpcReduction="10000"/>
          </a:bodyPr>
          <a:lstStyle/>
          <a:p>
            <a:pPr marL="342900" lvl="0" indent="-342900">
              <a:buFont typeface="+mj-lt"/>
              <a:buAutoNum type="arabicPeriod"/>
            </a:pPr>
            <a:r>
              <a:rPr lang="nb-NO" sz="1800" b="1" dirty="0">
                <a:effectLst/>
                <a:latin typeface="Calibri" panose="020F0502020204030204" pitchFamily="34" charset="0"/>
                <a:ea typeface="Times New Roman" panose="02020603050405020304" pitchFamily="18" charset="0"/>
                <a:cs typeface="Times New Roman" panose="02020603050405020304" pitchFamily="18" charset="0"/>
              </a:rPr>
              <a:t>Noen jenter innrømmer at sosiale medier</a:t>
            </a: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nb-NO" sz="1800" b="1" dirty="0">
                <a:effectLst/>
                <a:latin typeface="Calibri" panose="020F0502020204030204" pitchFamily="34" charset="0"/>
                <a:ea typeface="Times New Roman" panose="02020603050405020304" pitchFamily="18" charset="0"/>
                <a:cs typeface="Times New Roman" panose="02020603050405020304" pitchFamily="18" charset="0"/>
              </a:rPr>
              <a:t>tar mye tid om kvelden</a:t>
            </a: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 og at det er en viktig grunn til at de sovner sent. Mange er superslitne etter skoletid, får mindre enn 6 timer, og sover kanskje noen timer på ettermiddagen i stedet for (Ung i Agder, 2022). Da blir døgnrytmen forstyrret, og det blir enda vanskeligere å sovne på kvelden.</a:t>
            </a:r>
          </a:p>
          <a:p>
            <a:pPr marL="342900" lvl="0" indent="-342900">
              <a:buFont typeface="+mj-lt"/>
              <a:buAutoNum type="arabicPeriod"/>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solidFill>
                  <a:srgbClr val="511949"/>
                </a:solidFill>
                <a:effectLst/>
                <a:latin typeface="Calibri Light" panose="020F0302020204030204" pitchFamily="34" charset="0"/>
                <a:ea typeface="Calibri" panose="020F0502020204030204" pitchFamily="34" charset="0"/>
                <a:cs typeface="Times New Roman" panose="02020603050405020304" pitchFamily="18" charset="0"/>
              </a:rPr>
              <a:t>NRK Sørlandet  2022: </a:t>
            </a:r>
            <a:r>
              <a:rPr lang="nb-NO" sz="1800" dirty="0" err="1">
                <a:solidFill>
                  <a:srgbClr val="511949"/>
                </a:solidFill>
                <a:effectLst/>
                <a:latin typeface="Calibri Light" panose="020F0302020204030204" pitchFamily="34" charset="0"/>
                <a:ea typeface="Calibri" panose="020F0502020204030204" pitchFamily="34" charset="0"/>
                <a:cs typeface="Times New Roman" panose="02020603050405020304" pitchFamily="18" charset="0"/>
              </a:rPr>
              <a:t>https</a:t>
            </a:r>
            <a:r>
              <a:rPr lang="nb-NO" sz="1800" dirty="0">
                <a:solidFill>
                  <a:srgbClr val="511949"/>
                </a:solidFill>
                <a:effectLst/>
                <a:latin typeface="Calibri Light" panose="020F0302020204030204" pitchFamily="34" charset="0"/>
                <a:ea typeface="Calibri" panose="020F0502020204030204" pitchFamily="34" charset="0"/>
                <a:cs typeface="Times New Roman" panose="02020603050405020304" pitchFamily="18" charset="0"/>
              </a:rPr>
              <a:t>://</a:t>
            </a:r>
            <a:r>
              <a:rPr lang="nb-NO" sz="1800" dirty="0" err="1">
                <a:solidFill>
                  <a:srgbClr val="511949"/>
                </a:solidFill>
                <a:effectLst/>
                <a:latin typeface="Calibri Light" panose="020F0302020204030204" pitchFamily="34" charset="0"/>
                <a:ea typeface="Calibri" panose="020F0502020204030204" pitchFamily="34" charset="0"/>
                <a:cs typeface="Times New Roman" panose="02020603050405020304" pitchFamily="18" charset="0"/>
              </a:rPr>
              <a:t>www.nrk.no</a:t>
            </a:r>
            <a:r>
              <a:rPr lang="nb-NO" sz="1800" dirty="0">
                <a:solidFill>
                  <a:srgbClr val="511949"/>
                </a:solidFill>
                <a:effectLst/>
                <a:latin typeface="Calibri Light" panose="020F0302020204030204" pitchFamily="34" charset="0"/>
                <a:ea typeface="Calibri" panose="020F0502020204030204" pitchFamily="34" charset="0"/>
                <a:cs typeface="Times New Roman" panose="02020603050405020304" pitchFamily="18" charset="0"/>
              </a:rPr>
              <a:t>/</a:t>
            </a:r>
            <a:r>
              <a:rPr lang="nb-NO" sz="1800" dirty="0" err="1">
                <a:solidFill>
                  <a:srgbClr val="511949"/>
                </a:solidFill>
                <a:effectLst/>
                <a:latin typeface="Calibri Light" panose="020F0302020204030204" pitchFamily="34" charset="0"/>
                <a:ea typeface="Calibri" panose="020F0502020204030204" pitchFamily="34" charset="0"/>
                <a:cs typeface="Times New Roman" panose="02020603050405020304" pitchFamily="18" charset="0"/>
              </a:rPr>
              <a:t>sorlandet</a:t>
            </a:r>
            <a:r>
              <a:rPr lang="nb-NO" sz="1800" dirty="0">
                <a:solidFill>
                  <a:srgbClr val="511949"/>
                </a:solidFill>
                <a:effectLst/>
                <a:latin typeface="Calibri Light" panose="020F0302020204030204" pitchFamily="34" charset="0"/>
                <a:ea typeface="Calibri" panose="020F0502020204030204" pitchFamily="34" charset="0"/>
                <a:cs typeface="Times New Roman" panose="02020603050405020304" pitchFamily="18" charset="0"/>
              </a:rPr>
              <a:t>/</a:t>
            </a:r>
            <a:r>
              <a:rPr lang="nb-NO" sz="1800" dirty="0" err="1">
                <a:solidFill>
                  <a:srgbClr val="511949"/>
                </a:solidFill>
                <a:effectLst/>
                <a:latin typeface="Calibri Light" panose="020F0302020204030204" pitchFamily="34" charset="0"/>
                <a:ea typeface="Calibri" panose="020F0502020204030204" pitchFamily="34" charset="0"/>
                <a:cs typeface="Times New Roman" panose="02020603050405020304" pitchFamily="18" charset="0"/>
              </a:rPr>
              <a:t>scroller</a:t>
            </a:r>
            <a:r>
              <a:rPr lang="nb-NO" sz="1800" dirty="0">
                <a:solidFill>
                  <a:srgbClr val="511949"/>
                </a:solidFill>
                <a:effectLst/>
                <a:latin typeface="Calibri Light" panose="020F0302020204030204" pitchFamily="34" charset="0"/>
                <a:ea typeface="Calibri" panose="020F0502020204030204" pitchFamily="34" charset="0"/>
                <a:cs typeface="Times New Roman" panose="02020603050405020304" pitchFamily="18" charset="0"/>
              </a:rPr>
              <a:t>-mer---sover-mindre-1.15957593</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solidFill>
                  <a:srgbClr val="511949"/>
                </a:solidFill>
                <a:effectLst/>
                <a:latin typeface="Calibri Light" panose="020F0302020204030204" pitchFamily="34" charset="0"/>
                <a:ea typeface="Calibri" panose="020F0502020204030204" pitchFamily="34" charset="0"/>
                <a:cs typeface="Times New Roman" panose="02020603050405020304" pitchFamily="18" charset="0"/>
              </a:rPr>
              <a:t>Bentsen, A., Imenes, A.-K., Kristiansen, R. &amp; Vardheim, I. (2022). </a:t>
            </a:r>
            <a:r>
              <a:rPr lang="nb-NO" sz="1800" i="1" dirty="0">
                <a:solidFill>
                  <a:srgbClr val="511949"/>
                </a:solidFill>
                <a:effectLst/>
                <a:latin typeface="Calibri Light" panose="020F0302020204030204" pitchFamily="34" charset="0"/>
                <a:ea typeface="Calibri" panose="020F0502020204030204" pitchFamily="34" charset="0"/>
                <a:cs typeface="Times New Roman" panose="02020603050405020304" pitchFamily="18" charset="0"/>
              </a:rPr>
              <a:t>Ung i Agder 2022. </a:t>
            </a:r>
            <a:r>
              <a:rPr lang="nb-NO" sz="1800" dirty="0">
                <a:solidFill>
                  <a:srgbClr val="511949"/>
                </a:solidFill>
                <a:effectLst/>
                <a:latin typeface="Calibri Light" panose="020F0302020204030204" pitchFamily="34" charset="0"/>
                <a:ea typeface="Calibri" panose="020F0502020204030204" pitchFamily="34" charset="0"/>
                <a:cs typeface="Times New Roman" panose="02020603050405020304" pitchFamily="18" charset="0"/>
              </a:rPr>
              <a:t>Skien: Kompetansesenter rus – region sør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hlinkClick r:id="rId3"/>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hlinkClick r:id="rId3"/>
              </a:rPr>
              <a:t>https://www.nrk.no/sorlandet/scroller-mer---sover-mindre-1.15957593</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F3A327C7-813E-7948-B2DB-1661B1E00C43}" type="slidenum">
              <a:rPr lang="nb-NO" smtClean="0"/>
              <a:t>3</a:t>
            </a:fld>
            <a:endParaRPr lang="nb-NO"/>
          </a:p>
        </p:txBody>
      </p:sp>
    </p:spTree>
    <p:extLst>
      <p:ext uri="{BB962C8B-B14F-4D97-AF65-F5344CB8AC3E}">
        <p14:creationId xmlns:p14="http://schemas.microsoft.com/office/powerpoint/2010/main" val="203513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800" b="1" dirty="0">
                <a:effectLst/>
                <a:latin typeface="Calibri" panose="020F0502020204030204" pitchFamily="34" charset="0"/>
                <a:ea typeface="Calibri" panose="020F0502020204030204" pitchFamily="34" charset="0"/>
                <a:cs typeface="Times New Roman" panose="02020603050405020304" pitchFamily="18" charset="0"/>
              </a:rPr>
              <a:t>Hvor mange timer søvn tror du at du trenger? (Ta en pause og la de gjette). </a:t>
            </a:r>
            <a:r>
              <a:rPr lang="nb-NO" sz="1800" dirty="0">
                <a:effectLst/>
                <a:latin typeface="Calibri" panose="020F0502020204030204" pitchFamily="34" charset="0"/>
                <a:ea typeface="Calibri" panose="020F0502020204030204" pitchFamily="34" charset="0"/>
                <a:cs typeface="Times New Roman" panose="02020603050405020304" pitchFamily="18" charset="0"/>
              </a:rPr>
              <a:t>Svar: 8 – 10 timer</a:t>
            </a:r>
          </a:p>
          <a:p>
            <a:endParaRPr lang="nb-NO" dirty="0"/>
          </a:p>
        </p:txBody>
      </p:sp>
      <p:sp>
        <p:nvSpPr>
          <p:cNvPr id="4" name="Plassholder for lysbildenummer 3"/>
          <p:cNvSpPr>
            <a:spLocks noGrp="1"/>
          </p:cNvSpPr>
          <p:nvPr>
            <p:ph type="sldNum" sz="quarter" idx="10"/>
          </p:nvPr>
        </p:nvSpPr>
        <p:spPr/>
        <p:txBody>
          <a:bodyPr/>
          <a:lstStyle/>
          <a:p>
            <a:fld id="{04AA818F-5623-F046-AAAC-88AEFFE58002}" type="slidenum">
              <a:rPr lang="nn-NO" smtClean="0"/>
              <a:pPr/>
              <a:t>4</a:t>
            </a:fld>
            <a:endParaRPr lang="nn-NO"/>
          </a:p>
        </p:txBody>
      </p:sp>
    </p:spTree>
    <p:extLst>
      <p:ext uri="{BB962C8B-B14F-4D97-AF65-F5344CB8AC3E}">
        <p14:creationId xmlns:p14="http://schemas.microsoft.com/office/powerpoint/2010/main" val="278216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lnSpcReduction="10000"/>
          </a:bodyPr>
          <a:lstStyle/>
          <a:p>
            <a:pPr marL="342900" lvl="0" indent="-342900">
              <a:buFont typeface="+mj-lt"/>
              <a:buAutoNum type="arabicPeriod"/>
            </a:pPr>
            <a:r>
              <a:rPr lang="nb-NO" sz="1800" b="1" dirty="0">
                <a:effectLst/>
                <a:latin typeface="Calibri" panose="020F0502020204030204" pitchFamily="34" charset="0"/>
                <a:ea typeface="Times New Roman" panose="02020603050405020304" pitchFamily="18" charset="0"/>
                <a:cs typeface="Times New Roman" panose="02020603050405020304" pitchFamily="18" charset="0"/>
              </a:rPr>
              <a:t>En stor norsk studie</a:t>
            </a: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 blant videregående-elever viste at de som la seg før klokken 23 nesten hadde en karakter høyere i snitt (0,7) enn de som la seg klokken to. Du lærer dårligere og husker mindre om du legger deg sent og må stå opp tidlig.</a:t>
            </a:r>
          </a:p>
          <a:p>
            <a:pPr marL="342900" lvl="0" indent="-342900">
              <a:buFont typeface="+mj-lt"/>
              <a:buAutoNum type="arabicPeriod"/>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err="1">
                <a:solidFill>
                  <a:srgbClr val="511949"/>
                </a:solidFill>
                <a:effectLst/>
                <a:latin typeface="Calibri Light" panose="020F0302020204030204" pitchFamily="34" charset="0"/>
                <a:ea typeface="Calibri" panose="020F0502020204030204" pitchFamily="34" charset="0"/>
                <a:cs typeface="Times New Roman" panose="02020603050405020304" pitchFamily="18" charset="0"/>
              </a:rPr>
              <a:t>Dommerud</a:t>
            </a:r>
            <a:r>
              <a:rPr lang="nb-NO" sz="1800" dirty="0">
                <a:solidFill>
                  <a:srgbClr val="511949"/>
                </a:solidFill>
                <a:effectLst/>
                <a:latin typeface="Calibri Light" panose="020F0302020204030204" pitchFamily="34" charset="0"/>
                <a:ea typeface="Calibri" panose="020F0502020204030204" pitchFamily="34" charset="0"/>
                <a:cs typeface="Times New Roman" panose="02020603050405020304" pitchFamily="18" charset="0"/>
              </a:rPr>
              <a:t>, T. Ungdom som legger seg før </a:t>
            </a:r>
            <a:r>
              <a:rPr lang="nb-NO" sz="1800" dirty="0" err="1">
                <a:solidFill>
                  <a:srgbClr val="511949"/>
                </a:solidFill>
                <a:effectLst/>
                <a:latin typeface="Calibri Light" panose="020F0302020204030204" pitchFamily="34" charset="0"/>
                <a:ea typeface="Calibri" panose="020F0502020204030204" pitchFamily="34" charset="0"/>
                <a:cs typeface="Times New Roman" panose="02020603050405020304" pitchFamily="18" charset="0"/>
              </a:rPr>
              <a:t>kl</a:t>
            </a:r>
            <a:r>
              <a:rPr lang="nb-NO" sz="1800" dirty="0">
                <a:solidFill>
                  <a:srgbClr val="511949"/>
                </a:solidFill>
                <a:effectLst/>
                <a:latin typeface="Calibri Light" panose="020F0302020204030204" pitchFamily="34" charset="0"/>
                <a:ea typeface="Calibri" panose="020F0502020204030204" pitchFamily="34" charset="0"/>
                <a:cs typeface="Times New Roman" panose="02020603050405020304" pitchFamily="18" charset="0"/>
              </a:rPr>
              <a:t> 23, har best karakterer. Aftenposten. (04.02.2016). </a:t>
            </a:r>
            <a:r>
              <a:rPr lang="nb-NO" sz="1800" u="sng" dirty="0">
                <a:solidFill>
                  <a:srgbClr val="511949"/>
                </a:solidFill>
                <a:effectLst/>
                <a:latin typeface="Calibri Light" panose="020F0302020204030204" pitchFamily="34" charset="0"/>
                <a:ea typeface="Times New Roman" panose="02020603050405020304" pitchFamily="18" charset="0"/>
                <a:cs typeface="Times New Roman" panose="02020603050405020304" pitchFamily="18" charset="0"/>
                <a:hlinkClick r:id="rId3"/>
              </a:rPr>
              <a:t>https://www.aftenposten.no/norge/i/Q7PP/ungdom-som-legger-seg-foer-kl-23-har-best-karakterer?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err="1">
                <a:solidFill>
                  <a:srgbClr val="511949"/>
                </a:solidFill>
                <a:effectLst/>
                <a:latin typeface="Calibri Light" panose="020F0302020204030204" pitchFamily="34" charset="0"/>
                <a:ea typeface="Calibri" panose="020F0502020204030204" pitchFamily="34" charset="0"/>
                <a:cs typeface="Times New Roman" panose="02020603050405020304" pitchFamily="18" charset="0"/>
              </a:rPr>
              <a:t>Hysing</a:t>
            </a:r>
            <a:r>
              <a:rPr lang="en-US" sz="1800" dirty="0">
                <a:solidFill>
                  <a:srgbClr val="511949"/>
                </a:solidFill>
                <a:effectLst/>
                <a:latin typeface="Calibri Light" panose="020F0302020204030204" pitchFamily="34" charset="0"/>
                <a:ea typeface="Calibri" panose="020F0502020204030204" pitchFamily="34" charset="0"/>
                <a:cs typeface="Times New Roman" panose="02020603050405020304" pitchFamily="18" charset="0"/>
              </a:rPr>
              <a:t>, M., Harvey, A.G, Linton, S.J., Askeland, K.G., &amp; Sivertsen, B. (2916). Sleep and academic performance in later adolescence: results from a large population-based study. </a:t>
            </a:r>
            <a:r>
              <a:rPr lang="en-US" sz="1800" i="1" dirty="0">
                <a:solidFill>
                  <a:srgbClr val="511949"/>
                </a:solidFill>
                <a:effectLst/>
                <a:latin typeface="Calibri Light" panose="020F0302020204030204" pitchFamily="34" charset="0"/>
                <a:ea typeface="Calibri" panose="020F0502020204030204" pitchFamily="34" charset="0"/>
                <a:cs typeface="Times New Roman" panose="02020603050405020304" pitchFamily="18" charset="0"/>
              </a:rPr>
              <a:t>Journal of Sleep Research.</a:t>
            </a:r>
            <a:r>
              <a:rPr lang="en-US" sz="1800" dirty="0">
                <a:solidFill>
                  <a:srgbClr val="511949"/>
                </a:solidFill>
                <a:effectLst/>
                <a:latin typeface="Calibri Light" panose="020F0302020204030204" pitchFamily="34" charset="0"/>
                <a:ea typeface="Calibri" panose="020F0502020204030204" pitchFamily="34" charset="0"/>
                <a:cs typeface="Times New Roman" panose="02020603050405020304" pitchFamily="18" charset="0"/>
              </a:rPr>
              <a:t> </a:t>
            </a:r>
            <a:r>
              <a:rPr lang="en-US" sz="1800" u="sng" dirty="0">
                <a:solidFill>
                  <a:srgbClr val="511949"/>
                </a:solidFill>
                <a:effectLst/>
                <a:latin typeface="Calibri Light" panose="020F0302020204030204" pitchFamily="34" charset="0"/>
                <a:ea typeface="Times New Roman" panose="02020603050405020304" pitchFamily="18" charset="0"/>
                <a:cs typeface="Times New Roman" panose="02020603050405020304" pitchFamily="18" charset="0"/>
                <a:hlinkClick r:id="rId4"/>
              </a:rPr>
              <a:t>https://doi.org/10.1111/jsr.12373</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511949"/>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ssholder for lysbildenummer 3"/>
          <p:cNvSpPr>
            <a:spLocks noGrp="1"/>
          </p:cNvSpPr>
          <p:nvPr>
            <p:ph type="sldNum" sz="quarter" idx="10"/>
          </p:nvPr>
        </p:nvSpPr>
        <p:spPr/>
        <p:txBody>
          <a:bodyPr/>
          <a:lstStyle/>
          <a:p>
            <a:fld id="{38FD5D88-5423-434D-A934-967FFE7A5A71}" type="slidenum">
              <a:rPr lang="nn-NO" smtClean="0"/>
              <a:pPr/>
              <a:t>5</a:t>
            </a:fld>
            <a:endParaRPr lang="nn-NO"/>
          </a:p>
        </p:txBody>
      </p:sp>
    </p:spTree>
    <p:extLst>
      <p:ext uri="{BB962C8B-B14F-4D97-AF65-F5344CB8AC3E}">
        <p14:creationId xmlns:p14="http://schemas.microsoft.com/office/powerpoint/2010/main" val="3376438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800" b="1" dirty="0">
                <a:solidFill>
                  <a:srgbClr val="280C24"/>
                </a:solidFill>
                <a:effectLst/>
                <a:latin typeface="Calibri" panose="020F0502020204030204" pitchFamily="34" charset="0"/>
                <a:ea typeface="Calibri" panose="020F0502020204030204" pitchFamily="34" charset="0"/>
                <a:cs typeface="Calibri" panose="020F0502020204030204" pitchFamily="34" charset="0"/>
              </a:rPr>
              <a:t>Det du lærer blir lett glemt om du sover lite. </a:t>
            </a:r>
            <a:r>
              <a:rPr lang="nb-NO" sz="1800" dirty="0">
                <a:solidFill>
                  <a:srgbClr val="280C24"/>
                </a:solidFill>
                <a:effectLst/>
                <a:latin typeface="Calibri" panose="020F0502020204030204" pitchFamily="34" charset="0"/>
                <a:ea typeface="Calibri" panose="020F0502020204030204" pitchFamily="34" charset="0"/>
                <a:cs typeface="Calibri" panose="020F0502020204030204" pitchFamily="34" charset="0"/>
              </a:rPr>
              <a:t>Søvn er som en lagringsknapp. Om vi sover etter innlæring av nye ferdigheter, blir prestasjonene lagret og bearbeidet. Søvnen overfører kunnskap fra </a:t>
            </a:r>
            <a:r>
              <a:rPr lang="nb-NO" sz="1800" dirty="0" err="1">
                <a:solidFill>
                  <a:srgbClr val="280C24"/>
                </a:solidFill>
                <a:effectLst/>
                <a:latin typeface="Calibri" panose="020F0502020204030204" pitchFamily="34" charset="0"/>
                <a:ea typeface="Calibri" panose="020F0502020204030204" pitchFamily="34" charset="0"/>
                <a:cs typeface="Calibri" panose="020F0502020204030204" pitchFamily="34" charset="0"/>
              </a:rPr>
              <a:t>kortidsminnet</a:t>
            </a:r>
            <a:r>
              <a:rPr lang="nb-NO" sz="1800" dirty="0">
                <a:solidFill>
                  <a:srgbClr val="280C24"/>
                </a:solidFill>
                <a:effectLst/>
                <a:latin typeface="Calibri" panose="020F0502020204030204" pitchFamily="34" charset="0"/>
                <a:ea typeface="Calibri" panose="020F0502020204030204" pitchFamily="34" charset="0"/>
                <a:cs typeface="Calibri" panose="020F0502020204030204" pitchFamily="34" charset="0"/>
              </a:rPr>
              <a:t> til </a:t>
            </a:r>
            <a:r>
              <a:rPr lang="nb-NO" sz="1800" dirty="0" err="1">
                <a:solidFill>
                  <a:srgbClr val="280C24"/>
                </a:solidFill>
                <a:effectLst/>
                <a:latin typeface="Calibri" panose="020F0502020204030204" pitchFamily="34" charset="0"/>
                <a:ea typeface="Calibri" panose="020F0502020204030204" pitchFamily="34" charset="0"/>
                <a:cs typeface="Calibri" panose="020F0502020204030204" pitchFamily="34" charset="0"/>
              </a:rPr>
              <a:t>langstidsminnet</a:t>
            </a:r>
            <a:r>
              <a:rPr lang="nb-NO" sz="1800" dirty="0">
                <a:solidFill>
                  <a:srgbClr val="280C24"/>
                </a:solidFill>
                <a:effectLst/>
                <a:latin typeface="Calibri" panose="020F0502020204030204" pitchFamily="34" charset="0"/>
                <a:ea typeface="Calibri" panose="020F0502020204030204" pitchFamily="34" charset="0"/>
                <a:cs typeface="Calibri" panose="020F0502020204030204" pitchFamily="34" charset="0"/>
              </a:rPr>
              <a:t>. Ikke bare blir kunnskap lagret. Søvnen vil også forbedre ferdigheter. Nye bevegelser, som pianospilling, dataspilling eller triksing huskes bedre og blir mer automatiske etter en god natts søvn. Det er altså ikke øvelse alene som gjør mester, men øvelse OG SØVN som gjør mester. </a:t>
            </a:r>
            <a:r>
              <a:rPr lang="nb-NO" sz="1800" dirty="0">
                <a:solidFill>
                  <a:srgbClr val="280C24"/>
                </a:solidFill>
                <a:effectLst/>
                <a:latin typeface="Calibri" panose="020F0502020204030204" pitchFamily="34" charset="0"/>
                <a:ea typeface="Calibri" panose="020F0502020204030204" pitchFamily="34" charset="0"/>
                <a:cs typeface="Times New Roman" panose="02020603050405020304" pitchFamily="18" charset="0"/>
              </a:rPr>
              <a:t>Vi skal nå se et eksempel på det.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800" b="1" dirty="0">
              <a:solidFill>
                <a:srgbClr val="280C24"/>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Plassholder for lysbildenummer 3"/>
          <p:cNvSpPr>
            <a:spLocks noGrp="1"/>
          </p:cNvSpPr>
          <p:nvPr>
            <p:ph type="sldNum" sz="quarter" idx="5"/>
          </p:nvPr>
        </p:nvSpPr>
        <p:spPr/>
        <p:txBody>
          <a:bodyPr/>
          <a:lstStyle/>
          <a:p>
            <a:fld id="{A4A27CF3-E96F-FD4B-A32E-96CE9AAB9BE1}" type="slidenum">
              <a:rPr lang="nb-NO" smtClean="0"/>
              <a:t>6</a:t>
            </a:fld>
            <a:endParaRPr lang="nb-NO"/>
          </a:p>
        </p:txBody>
      </p:sp>
    </p:spTree>
    <p:extLst>
      <p:ext uri="{BB962C8B-B14F-4D97-AF65-F5344CB8AC3E}">
        <p14:creationId xmlns:p14="http://schemas.microsoft.com/office/powerpoint/2010/main" val="2360744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800" b="1" dirty="0">
                <a:effectLst/>
                <a:latin typeface="Calibri" panose="020F0502020204030204" pitchFamily="34" charset="0"/>
                <a:ea typeface="Calibri" panose="020F0502020204030204" pitchFamily="34" charset="0"/>
                <a:cs typeface="Times New Roman" panose="02020603050405020304" pitchFamily="18" charset="0"/>
              </a:rPr>
              <a:t>For å klare å få nok søvn er det lurt at du kan noe om søvnhormonet </a:t>
            </a:r>
            <a:r>
              <a:rPr lang="nb-NO" sz="1800" b="1" dirty="0" err="1">
                <a:effectLst/>
                <a:latin typeface="Calibri" panose="020F0502020204030204" pitchFamily="34" charset="0"/>
                <a:ea typeface="Calibri" panose="020F0502020204030204" pitchFamily="34" charset="0"/>
                <a:cs typeface="Times New Roman" panose="02020603050405020304" pitchFamily="18" charset="0"/>
              </a:rPr>
              <a:t>melatonin</a:t>
            </a:r>
            <a:r>
              <a:rPr lang="nb-NO" sz="1800" b="1"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a:effectLst/>
                <a:latin typeface="Calibri" panose="020F0502020204030204" pitchFamily="34" charset="0"/>
                <a:ea typeface="Calibri" panose="020F0502020204030204" pitchFamily="34" charset="0"/>
                <a:cs typeface="Times New Roman" panose="02020603050405020304" pitchFamily="18" charset="0"/>
              </a:rPr>
              <a:t>Når det blir mørkt, blir vi trøtte. Det skyldes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melatonin</a:t>
            </a:r>
            <a:r>
              <a:rPr lang="nb-NO" sz="1800" dirty="0">
                <a:effectLst/>
                <a:latin typeface="Calibri" panose="020F0502020204030204" pitchFamily="34" charset="0"/>
                <a:ea typeface="Calibri" panose="020F0502020204030204" pitchFamily="34" charset="0"/>
                <a:cs typeface="Times New Roman" panose="02020603050405020304" pitchFamily="18" charset="0"/>
              </a:rPr>
              <a:t>. Det er et søvnighetshormon som har som jobb å varsle kroppen om å roe ned. Når hjernen får søvnhormonet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melatonin</a:t>
            </a:r>
            <a:r>
              <a:rPr lang="nb-NO" sz="1800" dirty="0">
                <a:effectLst/>
                <a:latin typeface="Calibri" panose="020F0502020204030204" pitchFamily="34" charset="0"/>
                <a:ea typeface="Calibri" panose="020F0502020204030204" pitchFamily="34" charset="0"/>
                <a:cs typeface="Times New Roman" panose="02020603050405020304" pitchFamily="18" charset="0"/>
              </a:rPr>
              <a:t>, går rullegardinen ned. Da skjønner hjernen at ”nå er det natt”. Men om vi setter oss foran pc, kan vi komme til å våkne igjen. Alle skjermer inneholder blått lys, som dagslys. Slikt blått lys stopper melatonin-produksjonen. Blått lys gjør at hjernen bli usikker på tiden. </a:t>
            </a:r>
          </a:p>
          <a:p>
            <a:pPr marL="0" marR="0" indent="0" algn="l" defTabSz="457200" rtl="0" eaLnBrk="1" fontAlgn="auto" latinLnBrk="0" hangingPunct="1">
              <a:lnSpc>
                <a:spcPct val="100000"/>
              </a:lnSpc>
              <a:spcBef>
                <a:spcPts val="0"/>
              </a:spcBef>
              <a:spcAft>
                <a:spcPts val="0"/>
              </a:spcAft>
              <a:buClrTx/>
              <a:buSzTx/>
              <a:buFontTx/>
              <a:buNone/>
              <a:tabLst/>
              <a:defRPr/>
            </a:pPr>
            <a:endParaRPr lang="nb-NO" dirty="0"/>
          </a:p>
          <a:p>
            <a:pPr marL="0" marR="0" indent="0" algn="l" defTabSz="457200" rtl="0" eaLnBrk="1" fontAlgn="auto" latinLnBrk="0" hangingPunct="1">
              <a:lnSpc>
                <a:spcPct val="100000"/>
              </a:lnSpc>
              <a:spcBef>
                <a:spcPts val="0"/>
              </a:spcBef>
              <a:spcAft>
                <a:spcPts val="0"/>
              </a:spcAft>
              <a:buClrTx/>
              <a:buSzTx/>
              <a:buFontTx/>
              <a:buNone/>
              <a:tabLst/>
              <a:defRPr/>
            </a:pPr>
            <a:r>
              <a:rPr lang="nb-NO" dirty="0"/>
              <a:t>Photo by </a:t>
            </a:r>
            <a:r>
              <a:rPr lang="nb-NO" dirty="0">
                <a:hlinkClick r:id="rId3"/>
              </a:rPr>
              <a:t>Viktor Juric</a:t>
            </a:r>
            <a:r>
              <a:rPr lang="nb-NO" dirty="0"/>
              <a:t> </a:t>
            </a:r>
            <a:r>
              <a:rPr lang="nb-NO" dirty="0" err="1"/>
              <a:t>on</a:t>
            </a:r>
            <a:r>
              <a:rPr lang="nb-NO" dirty="0"/>
              <a:t> </a:t>
            </a:r>
            <a:r>
              <a:rPr lang="nb-NO" dirty="0">
                <a:hlinkClick r:id="rId4"/>
              </a:rPr>
              <a:t>Unsplash</a:t>
            </a:r>
            <a:endParaRPr lang="nb-NO" dirty="0"/>
          </a:p>
          <a:p>
            <a:endParaRPr lang="nb-NO" dirty="0"/>
          </a:p>
        </p:txBody>
      </p:sp>
      <p:sp>
        <p:nvSpPr>
          <p:cNvPr id="4" name="Plassholder for lysbildenummer 3"/>
          <p:cNvSpPr>
            <a:spLocks noGrp="1"/>
          </p:cNvSpPr>
          <p:nvPr>
            <p:ph type="sldNum" sz="quarter" idx="10"/>
          </p:nvPr>
        </p:nvSpPr>
        <p:spPr/>
        <p:txBody>
          <a:bodyPr/>
          <a:lstStyle/>
          <a:p>
            <a:fld id="{04AA818F-5623-F046-AAAC-88AEFFE58002}" type="slidenum">
              <a:rPr lang="nn-NO" smtClean="0"/>
              <a:pPr/>
              <a:t>7</a:t>
            </a:fld>
            <a:endParaRPr lang="nn-NO"/>
          </a:p>
        </p:txBody>
      </p:sp>
    </p:spTree>
    <p:extLst>
      <p:ext uri="{BB962C8B-B14F-4D97-AF65-F5344CB8AC3E}">
        <p14:creationId xmlns:p14="http://schemas.microsoft.com/office/powerpoint/2010/main" val="1948369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buFont typeface="+mj-lt"/>
              <a:buAutoNum type="arabicPeriod"/>
            </a:pPr>
            <a:r>
              <a:rPr lang="nb-NO" sz="1800" b="1" dirty="0">
                <a:effectLst/>
                <a:latin typeface="Calibri" panose="020F0502020204030204" pitchFamily="34" charset="0"/>
                <a:ea typeface="Times New Roman" panose="02020603050405020304" pitchFamily="18" charset="0"/>
                <a:cs typeface="Times New Roman" panose="02020603050405020304" pitchFamily="18" charset="0"/>
              </a:rPr>
              <a:t>Hva gjør du siste timen før du legger deg?</a:t>
            </a: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 Gjør du noe rolig eller noe aktivt? Bruker du sterkt eller svakt lys? Kanskje kjenner du følelsen av å være trøtt – for så å bråvåkne på badet, når du pusser tennene i sterkt lys, eller bråvåkner fordi du bare skal sjekke meldinger på telefonen?</a:t>
            </a:r>
            <a:r>
              <a:rPr lang="nb-NO" sz="1800" b="1" dirty="0">
                <a:effectLst/>
                <a:latin typeface="Calibri" panose="020F0502020204030204" pitchFamily="34" charset="0"/>
                <a:ea typeface="Times New Roman" panose="02020603050405020304" pitchFamily="18" charset="0"/>
                <a:cs typeface="Times New Roman" panose="02020603050405020304" pitchFamily="18" charset="0"/>
              </a:rPr>
              <a:t> </a:t>
            </a: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Det blå lyset på badet eller fra skjermer kan faktisk forsinke innsovingen din med </a:t>
            </a:r>
            <a:r>
              <a:rPr lang="nb-NO" sz="1800" dirty="0" err="1">
                <a:effectLst/>
                <a:latin typeface="Calibri" panose="020F0502020204030204" pitchFamily="34" charset="0"/>
                <a:ea typeface="Times New Roman" panose="02020603050405020304" pitchFamily="18" charset="0"/>
                <a:cs typeface="Times New Roman" panose="02020603050405020304" pitchFamily="18" charset="0"/>
              </a:rPr>
              <a:t>ca</a:t>
            </a: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 en halv time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err="1">
                <a:solidFill>
                  <a:srgbClr val="511949"/>
                </a:solidFill>
                <a:effectLst/>
                <a:latin typeface="Calibri Light" panose="020F0302020204030204" pitchFamily="34" charset="0"/>
                <a:ea typeface="Calibri" panose="020F0502020204030204" pitchFamily="34" charset="0"/>
                <a:cs typeface="Times New Roman" panose="02020603050405020304" pitchFamily="18" charset="0"/>
              </a:rPr>
              <a:t>Langeland</a:t>
            </a:r>
            <a:r>
              <a:rPr lang="en-US" sz="1800" dirty="0">
                <a:solidFill>
                  <a:srgbClr val="511949"/>
                </a:solidFill>
                <a:effectLst/>
                <a:latin typeface="Calibri Light" panose="020F0302020204030204" pitchFamily="34" charset="0"/>
                <a:ea typeface="Calibri" panose="020F0502020204030204" pitchFamily="34" charset="0"/>
                <a:cs typeface="Times New Roman" panose="02020603050405020304" pitchFamily="18" charset="0"/>
              </a:rPr>
              <a:t>, A. W. (2020). </a:t>
            </a:r>
            <a:r>
              <a:rPr lang="nb-NO" sz="1800" i="1" dirty="0">
                <a:solidFill>
                  <a:srgbClr val="511949"/>
                </a:solidFill>
                <a:effectLst/>
                <a:latin typeface="Calibri Light" panose="020F0302020204030204" pitchFamily="34" charset="0"/>
                <a:ea typeface="Calibri" panose="020F0502020204030204" pitchFamily="34" charset="0"/>
                <a:cs typeface="Times New Roman" panose="02020603050405020304" pitchFamily="18" charset="0"/>
              </a:rPr>
              <a:t>Våkne opp! Om søvnens psykologi</a:t>
            </a:r>
            <a:r>
              <a:rPr lang="nb-NO" sz="1800" dirty="0">
                <a:solidFill>
                  <a:srgbClr val="511949"/>
                </a:solidFill>
                <a:effectLst/>
                <a:latin typeface="Calibri Light" panose="020F0302020204030204" pitchFamily="34" charset="0"/>
                <a:ea typeface="Calibri" panose="020F0502020204030204" pitchFamily="34" charset="0"/>
                <a:cs typeface="Times New Roman" panose="02020603050405020304" pitchFamily="18" charset="0"/>
              </a:rPr>
              <a:t>. Oslo: Gyldendal Norsk Forlag.</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1200" b="1"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Bildet er tatt av </a:t>
            </a:r>
            <a:r>
              <a:rPr lang="nb-NO" sz="1200" b="0" i="0" u="sng" kern="1200" dirty="0">
                <a:solidFill>
                  <a:schemeClr val="tx1"/>
                </a:solidFill>
                <a:effectLst/>
                <a:latin typeface="+mn-lt"/>
                <a:ea typeface="+mn-ea"/>
                <a:cs typeface="+mn-cs"/>
                <a:hlinkClick r:id="rId3"/>
              </a:rPr>
              <a:t>愚木混株 Cdd20</a:t>
            </a:r>
            <a:r>
              <a:rPr lang="nb-NO" sz="1200" b="0" i="0" kern="1200" dirty="0">
                <a:solidFill>
                  <a:schemeClr val="tx1"/>
                </a:solidFill>
                <a:effectLst/>
                <a:latin typeface="+mn-lt"/>
                <a:ea typeface="+mn-ea"/>
                <a:cs typeface="+mn-cs"/>
              </a:rPr>
              <a:t> fra </a:t>
            </a:r>
            <a:r>
              <a:rPr lang="nb-NO" sz="1200" b="0" i="0" u="sng" kern="1200" dirty="0">
                <a:solidFill>
                  <a:schemeClr val="tx1"/>
                </a:solidFill>
                <a:effectLst/>
                <a:latin typeface="+mn-lt"/>
                <a:ea typeface="+mn-ea"/>
                <a:cs typeface="+mn-cs"/>
                <a:hlinkClick r:id="rId4"/>
              </a:rPr>
              <a:t>Pixabay</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38FD5D88-5423-434D-A934-967FFE7A5A71}" type="slidenum">
              <a:rPr lang="nn-NO" smtClean="0"/>
              <a:pPr/>
              <a:t>8</a:t>
            </a:fld>
            <a:endParaRPr lang="nn-NO"/>
          </a:p>
        </p:txBody>
      </p:sp>
    </p:spTree>
    <p:extLst>
      <p:ext uri="{BB962C8B-B14F-4D97-AF65-F5344CB8AC3E}">
        <p14:creationId xmlns:p14="http://schemas.microsoft.com/office/powerpoint/2010/main" val="1859066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800" b="1" dirty="0">
                <a:effectLst/>
                <a:latin typeface="Calibri" panose="020F0502020204030204" pitchFamily="34" charset="0"/>
                <a:ea typeface="Calibri" panose="020F0502020204030204" pitchFamily="34" charset="0"/>
                <a:cs typeface="Times New Roman" panose="02020603050405020304" pitchFamily="18" charset="0"/>
              </a:rPr>
              <a:t>Vi bør derfor omgi oss med mykt lys om kvelden</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Nattfilter</a:t>
            </a:r>
            <a:r>
              <a:rPr lang="nb-NO" sz="1800" dirty="0">
                <a:effectLst/>
                <a:latin typeface="Calibri" panose="020F0502020204030204" pitchFamily="34" charset="0"/>
                <a:ea typeface="Calibri" panose="020F0502020204030204" pitchFamily="34" charset="0"/>
                <a:cs typeface="Times New Roman" panose="02020603050405020304" pitchFamily="18" charset="0"/>
              </a:rPr>
              <a:t> på smarttelefonen vil hjelpe. Oransje briller som stopper blått lys blir brukt i behandling av mennesker med søvnproblemer. Slike briller har vist seg å være svært effektive. Man blir rett og slett søvnig av dem. </a:t>
            </a:r>
            <a:r>
              <a:rPr lang="nb-NO" sz="1800" i="1" dirty="0">
                <a:effectLst/>
                <a:latin typeface="Calibri" panose="020F0502020204030204" pitchFamily="34" charset="0"/>
                <a:ea typeface="Calibri" panose="020F0502020204030204" pitchFamily="34" charset="0"/>
                <a:cs typeface="Times New Roman" panose="02020603050405020304" pitchFamily="18" charset="0"/>
              </a:rPr>
              <a:t>(Vis gjerne frem slike briller, for eksempel </a:t>
            </a:r>
            <a:r>
              <a:rPr lang="nb-NO" sz="1800" i="1" dirty="0" err="1">
                <a:effectLst/>
                <a:latin typeface="Calibri" panose="020F0502020204030204" pitchFamily="34" charset="0"/>
                <a:ea typeface="Calibri" panose="020F0502020204030204" pitchFamily="34" charset="0"/>
                <a:cs typeface="Times New Roman" panose="02020603050405020304" pitchFamily="18" charset="0"/>
              </a:rPr>
              <a:t>Circadian</a:t>
            </a:r>
            <a:r>
              <a:rPr lang="nb-NO" sz="1800" i="1" dirty="0">
                <a:effectLst/>
                <a:latin typeface="Calibri" panose="020F0502020204030204" pitchFamily="34" charset="0"/>
                <a:ea typeface="Calibri" panose="020F0502020204030204" pitchFamily="34" charset="0"/>
                <a:cs typeface="Times New Roman" panose="02020603050405020304" pitchFamily="18" charset="0"/>
              </a:rPr>
              <a:t> </a:t>
            </a:r>
            <a:r>
              <a:rPr lang="nb-NO" sz="1800" i="1" dirty="0" err="1">
                <a:effectLst/>
                <a:latin typeface="Calibri" panose="020F0502020204030204" pitchFamily="34" charset="0"/>
                <a:ea typeface="Calibri" panose="020F0502020204030204" pitchFamily="34" charset="0"/>
                <a:cs typeface="Times New Roman" panose="02020603050405020304" pitchFamily="18" charset="0"/>
              </a:rPr>
              <a:t>eywear</a:t>
            </a:r>
            <a:r>
              <a:rPr lang="nb-NO" sz="1800" i="1" dirty="0">
                <a:effectLst/>
                <a:latin typeface="Calibri" panose="020F0502020204030204" pitchFamily="34" charset="0"/>
                <a:ea typeface="Calibri" panose="020F0502020204030204" pitchFamily="34" charset="0"/>
                <a:cs typeface="Times New Roman" panose="02020603050405020304" pitchFamily="18" charset="0"/>
              </a:rPr>
              <a: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r>
              <a:rPr lang="nb-NO" dirty="0"/>
              <a:t>Blå</a:t>
            </a:r>
            <a:r>
              <a:rPr lang="nb-NO" baseline="0" dirty="0"/>
              <a:t> blokkerende briller</a:t>
            </a:r>
            <a:r>
              <a:rPr lang="nb-NO" dirty="0"/>
              <a:t>: </a:t>
            </a:r>
            <a:r>
              <a:rPr lang="nb-NO" sz="1200" i="1" kern="1200" dirty="0">
                <a:solidFill>
                  <a:schemeClr val="tx1"/>
                </a:solidFill>
                <a:effectLst/>
                <a:latin typeface="+mn-lt"/>
                <a:ea typeface="+mn-ea"/>
                <a:cs typeface="+mn-cs"/>
              </a:rPr>
              <a:t>Aftenposten A-magasinet </a:t>
            </a:r>
            <a:r>
              <a:rPr lang="nb-NO" sz="1200" i="1" kern="1200" dirty="0" err="1">
                <a:solidFill>
                  <a:schemeClr val="tx1"/>
                </a:solidFill>
                <a:effectLst/>
                <a:latin typeface="+mn-lt"/>
                <a:ea typeface="+mn-ea"/>
                <a:cs typeface="+mn-cs"/>
              </a:rPr>
              <a:t>nr</a:t>
            </a:r>
            <a:r>
              <a:rPr lang="nb-NO" sz="1200" i="1" kern="1200" dirty="0">
                <a:solidFill>
                  <a:schemeClr val="tx1"/>
                </a:solidFill>
                <a:effectLst/>
                <a:latin typeface="+mn-lt"/>
                <a:ea typeface="+mn-ea"/>
                <a:cs typeface="+mn-cs"/>
              </a:rPr>
              <a:t> 8, </a:t>
            </a:r>
            <a:r>
              <a:rPr lang="nb-NO" sz="1200" kern="1200" dirty="0">
                <a:solidFill>
                  <a:schemeClr val="tx1"/>
                </a:solidFill>
                <a:effectLst/>
                <a:latin typeface="+mn-lt"/>
                <a:ea typeface="+mn-ea"/>
                <a:cs typeface="+mn-cs"/>
              </a:rPr>
              <a:t>22. Februar 2019. Du vet ikke hva du går glipp av. Bjørn Halvorsen (tekst) og Paul Audestad (foto). </a:t>
            </a:r>
          </a:p>
          <a:p>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04AA818F-5623-F046-AAAC-88AEFFE58002}" type="slidenum">
              <a:rPr lang="nn-NO" smtClean="0"/>
              <a:pPr/>
              <a:t>9</a:t>
            </a:fld>
            <a:endParaRPr lang="nn-NO"/>
          </a:p>
        </p:txBody>
      </p:sp>
    </p:spTree>
    <p:extLst>
      <p:ext uri="{BB962C8B-B14F-4D97-AF65-F5344CB8AC3E}">
        <p14:creationId xmlns:p14="http://schemas.microsoft.com/office/powerpoint/2010/main" val="1821581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a:extLst>
              <a:ext uri="{FF2B5EF4-FFF2-40B4-BE49-F238E27FC236}">
                <a16:creationId xmlns:a16="http://schemas.microsoft.com/office/drawing/2014/main" id="{A918FFFA-6865-214E-B419-20498D0BF61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0596"/>
          <a:stretch/>
        </p:blipFill>
        <p:spPr>
          <a:xfrm>
            <a:off x="0" y="1644714"/>
            <a:ext cx="2843768" cy="3968028"/>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2"/>
            <a:ext cx="2743200" cy="365125"/>
          </a:xfrm>
          <a:prstGeom prst="rect">
            <a:avLst/>
          </a:prstGeom>
        </p:spPr>
        <p:txBody>
          <a:bodyPr/>
          <a:lstStyle/>
          <a:p>
            <a:fld id="{DFE0A923-B430-8A4C-B21C-9F4730085885}" type="datetimeFigureOut">
              <a:rPr lang="nb-NO" smtClean="0"/>
              <a:t>09.02.2025</a:t>
            </a:fld>
            <a:endParaRPr lang="nb-NO"/>
          </a:p>
        </p:txBody>
      </p:sp>
      <p:sp>
        <p:nvSpPr>
          <p:cNvPr id="3" name="Plassholder for bunntekst 2"/>
          <p:cNvSpPr>
            <a:spLocks noGrp="1"/>
          </p:cNvSpPr>
          <p:nvPr>
            <p:ph type="ftr" sz="quarter" idx="11"/>
          </p:nvPr>
        </p:nvSpPr>
        <p:spPr>
          <a:xfrm>
            <a:off x="4038600" y="6356352"/>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a:xfrm>
            <a:off x="8610600" y="6356352"/>
            <a:ext cx="2743200" cy="365125"/>
          </a:xfrm>
          <a:prstGeom prst="rect">
            <a:avLst/>
          </a:prstGeom>
        </p:spPr>
        <p:txBody>
          <a:bodyPr/>
          <a:lstStyle/>
          <a:p>
            <a:fld id="{EB4003A9-D435-004E-835A-9440BC0F6FF5}" type="slidenum">
              <a:rPr lang="nb-NO" smtClean="0"/>
              <a:t>‹#›</a:t>
            </a:fld>
            <a:endParaRPr lang="nb-NO"/>
          </a:p>
        </p:txBody>
      </p:sp>
    </p:spTree>
    <p:extLst>
      <p:ext uri="{BB962C8B-B14F-4D97-AF65-F5344CB8AC3E}">
        <p14:creationId xmlns:p14="http://schemas.microsoft.com/office/powerpoint/2010/main" val="966169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089613" y="-327742"/>
            <a:ext cx="2203486" cy="933777"/>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343EF9A-E21D-7B41-BF3B-7029A5EB6B4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3826" y="510672"/>
            <a:ext cx="2161055" cy="6347327"/>
          </a:xfrm>
          <a:prstGeom prst="rect">
            <a:avLst/>
          </a:prstGeom>
        </p:spPr>
      </p:pic>
      <p:pic>
        <p:nvPicPr>
          <p:cNvPr id="5" name="Bilde 4">
            <a:extLst>
              <a:ext uri="{FF2B5EF4-FFF2-40B4-BE49-F238E27FC236}">
                <a16:creationId xmlns:a16="http://schemas.microsoft.com/office/drawing/2014/main" id="{6F280C95-EDD3-AC44-A390-E39288CC2A71}"/>
              </a:ext>
            </a:extLst>
          </p:cNvPr>
          <p:cNvPicPr>
            <a:picLocks noChangeAspect="1"/>
          </p:cNvPicPr>
          <p:nvPr userDrawn="1"/>
        </p:nvPicPr>
        <p:blipFill>
          <a:blip r:embed="rId3" cstate="email">
            <a:alphaModFix amt="50000"/>
            <a:extLst>
              <a:ext uri="{28A0092B-C50C-407E-A947-70E740481C1C}">
                <a14:useLocalDpi xmlns:a14="http://schemas.microsoft.com/office/drawing/2010/main"/>
              </a:ext>
            </a:extLst>
          </a:blip>
          <a:stretch>
            <a:fillRect/>
          </a:stretch>
        </p:blipFill>
        <p:spPr>
          <a:xfrm>
            <a:off x="8325338" y="3422693"/>
            <a:ext cx="4263400" cy="1806712"/>
          </a:xfrm>
          <a:prstGeom prst="rect">
            <a:avLst/>
          </a:prstGeom>
        </p:spPr>
      </p:pic>
      <p:pic>
        <p:nvPicPr>
          <p:cNvPr id="10" name="Bilde 9" descr="Et bilde som inneholder stopp&#10;&#10;Automatisk generert beskrivelse">
            <a:extLst>
              <a:ext uri="{FF2B5EF4-FFF2-40B4-BE49-F238E27FC236}">
                <a16:creationId xmlns:a16="http://schemas.microsoft.com/office/drawing/2014/main" id="{3D67082C-AE15-AE47-B28B-BFD75C29369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804549" y="1298394"/>
            <a:ext cx="2602780" cy="302693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3" name="Bilde 2" descr="Et bilde som inneholder leke&#10;&#10;Automatisk generert beskrivelse">
            <a:extLst>
              <a:ext uri="{FF2B5EF4-FFF2-40B4-BE49-F238E27FC236}">
                <a16:creationId xmlns:a16="http://schemas.microsoft.com/office/drawing/2014/main" id="{4CB7E9BA-EFA4-8B47-A22B-55016C9611A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16443" y="691978"/>
            <a:ext cx="1550450" cy="6166022"/>
          </a:xfrm>
          <a:prstGeom prst="rect">
            <a:avLst/>
          </a:prstGeom>
        </p:spPr>
      </p:pic>
      <p:pic>
        <p:nvPicPr>
          <p:cNvPr id="5" name="Bilde 4" descr="Et bilde som inneholder skjorte&#10;&#10;Automatisk generert beskrivelse">
            <a:extLst>
              <a:ext uri="{FF2B5EF4-FFF2-40B4-BE49-F238E27FC236}">
                <a16:creationId xmlns:a16="http://schemas.microsoft.com/office/drawing/2014/main" id="{6820AB77-5EEE-3B4A-BE4D-1BE9215279C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66893" y="823170"/>
            <a:ext cx="2635766" cy="6034830"/>
          </a:xfrm>
          <a:prstGeom prst="rect">
            <a:avLst/>
          </a:prstGeom>
        </p:spPr>
      </p:pic>
      <p:pic>
        <p:nvPicPr>
          <p:cNvPr id="9" name="Bilde 8" descr="Et bilde som inneholder stopp&#10;&#10;Automatisk generert beskrivelse">
            <a:extLst>
              <a:ext uri="{FF2B5EF4-FFF2-40B4-BE49-F238E27FC236}">
                <a16:creationId xmlns:a16="http://schemas.microsoft.com/office/drawing/2014/main" id="{19211924-76BE-E445-84D0-A7737C4ECF2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6820AB77-5EEE-3B4A-BE4D-1BE9215279C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812184" y="916954"/>
            <a:ext cx="2074843" cy="6034830"/>
          </a:xfrm>
          <a:prstGeom prst="rect">
            <a:avLst/>
          </a:prstGeom>
        </p:spPr>
      </p:pic>
      <p:pic>
        <p:nvPicPr>
          <p:cNvPr id="9" name="Bilde 8">
            <a:extLst>
              <a:ext uri="{FF2B5EF4-FFF2-40B4-BE49-F238E27FC236}">
                <a16:creationId xmlns:a16="http://schemas.microsoft.com/office/drawing/2014/main" id="{19211924-76BE-E445-84D0-A7737C4ECF2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277500" y="5879996"/>
            <a:ext cx="657814" cy="765014"/>
          </a:xfrm>
          <a:prstGeom prst="rect">
            <a:avLst/>
          </a:prstGeom>
        </p:spPr>
      </p:pic>
      <p:pic>
        <p:nvPicPr>
          <p:cNvPr id="7" name="Bilde 6">
            <a:extLst>
              <a:ext uri="{FF2B5EF4-FFF2-40B4-BE49-F238E27FC236}">
                <a16:creationId xmlns:a16="http://schemas.microsoft.com/office/drawing/2014/main" id="{9A90EA33-3F38-1342-9A28-75B033CCD2B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424172" y="823170"/>
            <a:ext cx="2054660" cy="6034830"/>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tellysbilde">
    <p:bg>
      <p:bgRef idx="1001">
        <a:schemeClr val="bg2"/>
      </p:bgRef>
    </p:bg>
    <p:spTree>
      <p:nvGrpSpPr>
        <p:cNvPr id="1" name=""/>
        <p:cNvGrpSpPr/>
        <p:nvPr/>
      </p:nvGrpSpPr>
      <p:grpSpPr>
        <a:xfrm>
          <a:off x="0" y="0"/>
          <a:ext cx="0" cy="0"/>
          <a:chOff x="0" y="0"/>
          <a:chExt cx="0" cy="0"/>
        </a:xfrm>
      </p:grpSpPr>
      <p:pic>
        <p:nvPicPr>
          <p:cNvPr id="3" name="Bilde 2" descr="Et bilde som inneholder leke&#10;&#10;Automatisk generert beskrivelse">
            <a:extLst>
              <a:ext uri="{FF2B5EF4-FFF2-40B4-BE49-F238E27FC236}">
                <a16:creationId xmlns:a16="http://schemas.microsoft.com/office/drawing/2014/main" id="{4CB7E9BA-EFA4-8B47-A22B-55016C9611A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16443" y="691978"/>
            <a:ext cx="1550450" cy="6166022"/>
          </a:xfrm>
          <a:prstGeom prst="rect">
            <a:avLst/>
          </a:prstGeom>
        </p:spPr>
      </p:pic>
      <p:pic>
        <p:nvPicPr>
          <p:cNvPr id="5" name="Bilde 4" descr="Et bilde som inneholder skjorte&#10;&#10;Automatisk generert beskrivelse">
            <a:extLst>
              <a:ext uri="{FF2B5EF4-FFF2-40B4-BE49-F238E27FC236}">
                <a16:creationId xmlns:a16="http://schemas.microsoft.com/office/drawing/2014/main" id="{6820AB77-5EEE-3B4A-BE4D-1BE9215279C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66893" y="823170"/>
            <a:ext cx="2635766" cy="6034830"/>
          </a:xfrm>
          <a:prstGeom prst="rect">
            <a:avLst/>
          </a:prstGeom>
        </p:spPr>
      </p:pic>
      <p:pic>
        <p:nvPicPr>
          <p:cNvPr id="9" name="Bilde 8" descr="Et bilde som inneholder stopp&#10;&#10;Automatisk generert beskrivelse">
            <a:extLst>
              <a:ext uri="{FF2B5EF4-FFF2-40B4-BE49-F238E27FC236}">
                <a16:creationId xmlns:a16="http://schemas.microsoft.com/office/drawing/2014/main" id="{19211924-76BE-E445-84D0-A7737C4ECF2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93504660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6" name="Bilde 5">
            <a:extLst>
              <a:ext uri="{FF2B5EF4-FFF2-40B4-BE49-F238E27FC236}">
                <a16:creationId xmlns:a16="http://schemas.microsoft.com/office/drawing/2014/main" id="{1B1B87ED-8A13-2943-A02C-BCB13520FB4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10210319" y="472302"/>
            <a:ext cx="1720993" cy="5005633"/>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3" name="Bilde 2" descr="Et bilde som inneholder tegning, tallerken&#10;&#10;Automatisk generert beskrivelse">
            <a:extLst>
              <a:ext uri="{FF2B5EF4-FFF2-40B4-BE49-F238E27FC236}">
                <a16:creationId xmlns:a16="http://schemas.microsoft.com/office/drawing/2014/main" id="{890F2505-F370-1B45-80EB-E778065FABD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98202" y="1473498"/>
            <a:ext cx="3943245" cy="5268799"/>
          </a:xfrm>
          <a:prstGeom prst="rect">
            <a:avLst/>
          </a:prstGeom>
        </p:spPr>
      </p:pic>
      <p:pic>
        <p:nvPicPr>
          <p:cNvPr id="5" name="Bilde 4" descr="Et bilde som inneholder kjole, skjorte&#10;&#10;Automatisk generert beskrivelse">
            <a:extLst>
              <a:ext uri="{FF2B5EF4-FFF2-40B4-BE49-F238E27FC236}">
                <a16:creationId xmlns:a16="http://schemas.microsoft.com/office/drawing/2014/main" id="{67386237-4D27-EE4D-8074-9D0499C9F5A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56685" y="736600"/>
            <a:ext cx="1968500" cy="6121400"/>
          </a:xfrm>
          <a:prstGeom prst="rect">
            <a:avLst/>
          </a:prstGeom>
        </p:spPr>
      </p:pic>
      <p:pic>
        <p:nvPicPr>
          <p:cNvPr id="9" name="Bilde 8" descr="Et bilde som inneholder stopp&#10;&#10;Automatisk generert beskrivelse">
            <a:extLst>
              <a:ext uri="{FF2B5EF4-FFF2-40B4-BE49-F238E27FC236}">
                <a16:creationId xmlns:a16="http://schemas.microsoft.com/office/drawing/2014/main" id="{4283CD0B-DEB7-304A-BCE2-E76073FC3EA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5" name="Bilde 4" descr="Et bilde som inneholder stopp&#10;&#10;Automatisk generert beskrivelse">
            <a:extLst>
              <a:ext uri="{FF2B5EF4-FFF2-40B4-BE49-F238E27FC236}">
                <a16:creationId xmlns:a16="http://schemas.microsoft.com/office/drawing/2014/main" id="{771EA46F-53CF-0C4D-8A20-E0C529363926}"/>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88"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0DED296-CFB3-A14F-AE17-9B60E1E8F77A}"/>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11278503" y="5882326"/>
            <a:ext cx="655811" cy="76268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hyperlink" Target="https://pixabay.com/no/?utm_source=link-attribution&amp;utm_medium=referral&amp;utm_campaign=image&amp;utm_content=470069" TargetMode="External"/><Relationship Id="rId3" Type="http://schemas.openxmlformats.org/officeDocument/2006/relationships/hyperlink" Target="https://unsplash.com/@zurux?utm_source=unsplash&amp;utm_medium=referral&amp;utm_content=creditCopyText" TargetMode="External"/><Relationship Id="rId7" Type="http://schemas.openxmlformats.org/officeDocument/2006/relationships/hyperlink" Target="https://pixabay.com/no/users/gdgrafik-481179/?utm_source=link-attribution&amp;utm_medium=referral&amp;utm_campaign=image&amp;utm_content=470069"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s://pixabay.com/no/?utm_source=link-attribution&amp;utm_medium=referral&amp;utm_campaign=image&amp;utm_content=263716" TargetMode="External"/><Relationship Id="rId5" Type="http://schemas.openxmlformats.org/officeDocument/2006/relationships/hyperlink" Target="https://pixabay.com/no/users/134213-134213/?utm_source=link-attribution&amp;utm_medium=referral&amp;utm_campaign=image&amp;utm_content=263716" TargetMode="External"/><Relationship Id="rId10" Type="http://schemas.openxmlformats.org/officeDocument/2006/relationships/hyperlink" Target="https://unsplash.com/s/photos/sleepy?utm_source=unsplash&amp;utm_medium=referral&amp;utm_content=creditCopyText" TargetMode="External"/><Relationship Id="rId4" Type="http://schemas.openxmlformats.org/officeDocument/2006/relationships/hyperlink" Target="https://unsplash.com/s/photos/window-shade?utm_source=unsplash&amp;utm_medium=referral&amp;utm_content=creditCopyText" TargetMode="External"/><Relationship Id="rId9" Type="http://schemas.openxmlformats.org/officeDocument/2006/relationships/hyperlink" Target="https://unsplash.com/@pufj?utm_source=unsplash&amp;utm_medium=referral&amp;utm_content=creditCopyTex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DF1D6C-452C-5F4C-9BC4-A330BA9D9222}"/>
              </a:ext>
            </a:extLst>
          </p:cNvPr>
          <p:cNvSpPr>
            <a:spLocks noGrp="1"/>
          </p:cNvSpPr>
          <p:nvPr>
            <p:ph type="title"/>
          </p:nvPr>
        </p:nvSpPr>
        <p:spPr>
          <a:xfrm>
            <a:off x="6877877" y="1095375"/>
            <a:ext cx="4859783" cy="2494232"/>
          </a:xfrm>
        </p:spPr>
        <p:txBody>
          <a:bodyPr/>
          <a:lstStyle/>
          <a:p>
            <a:r>
              <a:rPr lang="nb-NO" dirty="0"/>
              <a:t>Søvn og -</a:t>
            </a:r>
            <a:r>
              <a:rPr lang="nb-NO" dirty="0" err="1"/>
              <a:t>søvnhormonetmelatonin</a:t>
            </a:r>
            <a:endParaRPr lang="nb-NO" dirty="0"/>
          </a:p>
        </p:txBody>
      </p:sp>
      <p:sp>
        <p:nvSpPr>
          <p:cNvPr id="3" name="Undertittel 2"/>
          <p:cNvSpPr txBox="1">
            <a:spLocks/>
          </p:cNvSpPr>
          <p:nvPr/>
        </p:nvSpPr>
        <p:spPr>
          <a:xfrm>
            <a:off x="6877877" y="4302832"/>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ROBUST UNGDOM</a:t>
            </a:r>
          </a:p>
          <a:p>
            <a:pPr marL="0" marR="0" lvl="0" indent="0" algn="l" defTabSz="713232" rtl="0" eaLnBrk="1" fontAlgn="auto" latinLnBrk="0" hangingPunct="1">
              <a:lnSpc>
                <a:spcPct val="90000"/>
              </a:lnSpc>
              <a:spcBef>
                <a:spcPts val="780"/>
              </a:spcBef>
              <a:spcAft>
                <a:spcPts val="0"/>
              </a:spcAft>
              <a:buClrTx/>
              <a:buSzTx/>
              <a:buFont typeface="Arial"/>
              <a:buNone/>
              <a:tabLst/>
              <a:defRPr/>
            </a:pPr>
            <a:endParaRPr kumimoji="0" lang="nb-NO" sz="2000" b="0" i="0" u="none" strike="noStrike" kern="1200" cap="none" spc="0" normalizeH="0" baseline="0" noProof="0" dirty="0">
              <a:ln>
                <a:noFill/>
              </a:ln>
              <a:effectLst/>
              <a:uLnTx/>
              <a:uFillTx/>
              <a:latin typeface="+mn-lt"/>
              <a:ea typeface="+mn-ea"/>
              <a:cs typeface="+mn-cs"/>
            </a:endParaRPr>
          </a:p>
          <a:p>
            <a:pPr marL="0" marR="0" lvl="0" indent="0" algn="l" defTabSz="713232" rtl="0" eaLnBrk="1" fontAlgn="auto" latinLnBrk="0" hangingPunct="1">
              <a:lnSpc>
                <a:spcPct val="90000"/>
              </a:lnSpc>
              <a:spcBef>
                <a:spcPts val="780"/>
              </a:spcBef>
              <a:spcAft>
                <a:spcPts val="0"/>
              </a:spcAft>
              <a:buClrTx/>
              <a:buSzTx/>
              <a:buFont typeface="Arial"/>
              <a:buNone/>
              <a:tabLst/>
              <a:defRPr/>
            </a:pPr>
            <a:r>
              <a:rPr lang="nb-NO" sz="2000" i="1" dirty="0"/>
              <a:t>Revidert 2025</a:t>
            </a:r>
            <a:endParaRPr kumimoji="0" lang="nb-NO" sz="2000" b="0" i="1"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31993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descr="Et bilde som inneholder biljardkule, biljardbord, rom, spillehall&#10;&#10;Automatisk generert beskrivelse">
            <a:extLst>
              <a:ext uri="{FF2B5EF4-FFF2-40B4-BE49-F238E27FC236}">
                <a16:creationId xmlns:a16="http://schemas.microsoft.com/office/drawing/2014/main" id="{A0163A74-BF0B-02D5-9A80-BC85EBFBB8CE}"/>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0"/>
            <a:ext cx="12191980" cy="6856718"/>
          </a:xfrm>
          <a:prstGeom prst="rect">
            <a:avLst/>
          </a:prstGeom>
        </p:spPr>
      </p:pic>
      <p:sp>
        <p:nvSpPr>
          <p:cNvPr id="6" name="TekstSylinder 5">
            <a:extLst>
              <a:ext uri="{FF2B5EF4-FFF2-40B4-BE49-F238E27FC236}">
                <a16:creationId xmlns:a16="http://schemas.microsoft.com/office/drawing/2014/main" id="{58AFAC3D-E9D5-E53C-3D8F-F4B4800FA607}"/>
              </a:ext>
            </a:extLst>
          </p:cNvPr>
          <p:cNvSpPr txBox="1"/>
          <p:nvPr/>
        </p:nvSpPr>
        <p:spPr>
          <a:xfrm>
            <a:off x="7207712" y="4635993"/>
            <a:ext cx="4211025" cy="1569660"/>
          </a:xfrm>
          <a:prstGeom prst="rect">
            <a:avLst/>
          </a:prstGeom>
          <a:noFill/>
        </p:spPr>
        <p:txBody>
          <a:bodyPr wrap="none" rtlCol="0">
            <a:spAutoFit/>
          </a:bodyPr>
          <a:lstStyle/>
          <a:p>
            <a:r>
              <a:rPr lang="nb-NO" sz="3200" dirty="0"/>
              <a:t>Sovepiller: </a:t>
            </a:r>
          </a:p>
          <a:p>
            <a:r>
              <a:rPr lang="nb-NO" sz="3200" dirty="0"/>
              <a:t>Hemmer læring</a:t>
            </a:r>
          </a:p>
          <a:p>
            <a:r>
              <a:rPr lang="nb-NO" sz="3200" dirty="0"/>
              <a:t>Svekker immunforsvaret</a:t>
            </a:r>
          </a:p>
        </p:txBody>
      </p:sp>
    </p:spTree>
    <p:extLst>
      <p:ext uri="{BB962C8B-B14F-4D97-AF65-F5344CB8AC3E}">
        <p14:creationId xmlns:p14="http://schemas.microsoft.com/office/powerpoint/2010/main" val="4001261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000" cy="9372601"/>
          </a:xfrm>
        </p:spPr>
      </p:pic>
    </p:spTree>
    <p:extLst>
      <p:ext uri="{BB962C8B-B14F-4D97-AF65-F5344CB8AC3E}">
        <p14:creationId xmlns:p14="http://schemas.microsoft.com/office/powerpoint/2010/main" val="1789825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3924475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361619" y="522996"/>
            <a:ext cx="5119181" cy="9448740"/>
          </a:xfrm>
          <a:prstGeom prst="rect">
            <a:avLst/>
          </a:prstGeom>
        </p:spPr>
        <p:txBody>
          <a:bodyPr wrap="square">
            <a:spAutoFit/>
          </a:bodyPr>
          <a:lstStyle/>
          <a:p>
            <a:r>
              <a:rPr lang="nb-NO" sz="3200" b="1" dirty="0"/>
              <a:t>Bilder</a:t>
            </a:r>
          </a:p>
          <a:p>
            <a:endParaRPr lang="nb-NO" sz="3200" b="1" dirty="0"/>
          </a:p>
          <a:p>
            <a:r>
              <a:rPr lang="nb-NO" sz="2400" b="1" dirty="0"/>
              <a:t>Fotograf Jonas Ingstad </a:t>
            </a:r>
          </a:p>
          <a:p>
            <a:r>
              <a:rPr lang="nb-NO" sz="2400" b="1" dirty="0"/>
              <a:t>Elevene har gitt samtykke til bruk</a:t>
            </a:r>
            <a:endParaRPr lang="nb-NO" sz="2400" dirty="0"/>
          </a:p>
          <a:p>
            <a:endParaRPr lang="nb-NO" sz="2400" dirty="0"/>
          </a:p>
          <a:p>
            <a:r>
              <a:rPr lang="nb-NO" sz="2000" dirty="0"/>
              <a:t>Gardiner: </a:t>
            </a:r>
            <a:r>
              <a:rPr lang="nb-NO" sz="2000" dirty="0">
                <a:hlinkClick r:id="rId3"/>
              </a:rPr>
              <a:t>Viktor Juric</a:t>
            </a:r>
            <a:r>
              <a:rPr lang="nb-NO" sz="2000" dirty="0"/>
              <a:t> </a:t>
            </a:r>
            <a:r>
              <a:rPr lang="nb-NO" sz="2000" dirty="0" err="1"/>
              <a:t>on</a:t>
            </a:r>
            <a:r>
              <a:rPr lang="nb-NO" sz="2000" dirty="0"/>
              <a:t> </a:t>
            </a:r>
            <a:r>
              <a:rPr lang="nb-NO" sz="2000" dirty="0">
                <a:hlinkClick r:id="rId4"/>
              </a:rPr>
              <a:t>Unsplash</a:t>
            </a:r>
            <a:endParaRPr lang="nb-NO" sz="2000" dirty="0"/>
          </a:p>
          <a:p>
            <a:r>
              <a:rPr lang="nb-NO" sz="2000" dirty="0"/>
              <a:t>Fotball:  </a:t>
            </a:r>
            <a:r>
              <a:rPr lang="nb-NO" sz="2000" u="sng" dirty="0">
                <a:hlinkClick r:id="rId5"/>
              </a:rPr>
              <a:t>134213</a:t>
            </a:r>
            <a:r>
              <a:rPr lang="nb-NO" sz="2000" dirty="0"/>
              <a:t> fra </a:t>
            </a:r>
            <a:r>
              <a:rPr lang="nb-NO" sz="2000" u="sng" dirty="0">
                <a:hlinkClick r:id="rId6"/>
              </a:rPr>
              <a:t>Pixabay</a:t>
            </a:r>
            <a:r>
              <a:rPr lang="nb-NO" sz="2000" dirty="0"/>
              <a:t> </a:t>
            </a:r>
          </a:p>
          <a:p>
            <a:r>
              <a:rPr lang="nb-NO" sz="2000" dirty="0"/>
              <a:t>Baby: </a:t>
            </a:r>
            <a:r>
              <a:rPr lang="nb-NO" sz="2000" u="sng" dirty="0">
                <a:hlinkClick r:id="rId7"/>
              </a:rPr>
              <a:t>gdgrafik</a:t>
            </a:r>
            <a:r>
              <a:rPr lang="nb-NO" sz="2000" dirty="0"/>
              <a:t> fra </a:t>
            </a:r>
            <a:r>
              <a:rPr lang="nb-NO" sz="2000" u="sng" dirty="0">
                <a:hlinkClick r:id="rId8"/>
              </a:rPr>
              <a:t>Pixabay</a:t>
            </a:r>
            <a:endParaRPr lang="nb-NO" sz="2000" u="sng" dirty="0"/>
          </a:p>
          <a:p>
            <a:pPr defTabSz="457200">
              <a:defRPr/>
            </a:pPr>
            <a:r>
              <a:rPr lang="nb-NO" sz="2000" u="sng" dirty="0"/>
              <a:t>Katt: </a:t>
            </a:r>
            <a:r>
              <a:rPr lang="nb-NO" sz="2000" dirty="0">
                <a:hlinkClick r:id="rId9"/>
              </a:rPr>
              <a:t>PUFJ</a:t>
            </a:r>
            <a:r>
              <a:rPr lang="nb-NO" sz="2000" dirty="0"/>
              <a:t> </a:t>
            </a:r>
            <a:r>
              <a:rPr lang="nb-NO" sz="2000" dirty="0" err="1"/>
              <a:t>on</a:t>
            </a:r>
            <a:r>
              <a:rPr lang="nb-NO" sz="2000" dirty="0"/>
              <a:t> </a:t>
            </a:r>
            <a:r>
              <a:rPr lang="nb-NO" sz="2000" dirty="0">
                <a:hlinkClick r:id="rId10"/>
              </a:rPr>
              <a:t>Unsplash</a:t>
            </a:r>
            <a:endParaRPr lang="nb-NO" sz="2000" dirty="0"/>
          </a:p>
          <a:p>
            <a:pPr defTabSz="457200">
              <a:defRPr/>
            </a:pPr>
            <a:endParaRPr lang="nb-NO" sz="2000" dirty="0"/>
          </a:p>
          <a:p>
            <a:pPr defTabSz="457200">
              <a:defRPr/>
            </a:pPr>
            <a:r>
              <a:rPr lang="nb-NO" sz="2000" dirty="0"/>
              <a:t>Blå blokkerende briller: </a:t>
            </a:r>
            <a:r>
              <a:rPr lang="nb-NO" sz="2000" i="1" dirty="0"/>
              <a:t>Aftenposten A-magasinet </a:t>
            </a:r>
            <a:r>
              <a:rPr lang="nb-NO" sz="2000" i="1" dirty="0" err="1"/>
              <a:t>nr</a:t>
            </a:r>
            <a:r>
              <a:rPr lang="nb-NO" sz="2000" i="1" dirty="0"/>
              <a:t> 8, </a:t>
            </a:r>
            <a:r>
              <a:rPr lang="nb-NO" sz="2000" dirty="0"/>
              <a:t>22. Februar 2019. Du vet ikke hva du går glipp av. Bjørn Halvorsen (tekst) og Paul Audestad (foto) </a:t>
            </a:r>
          </a:p>
          <a:p>
            <a:pPr defTabSz="457200">
              <a:defRPr/>
            </a:pPr>
            <a:endParaRPr lang="nb-NO" sz="2400" dirty="0"/>
          </a:p>
          <a:p>
            <a:pPr defTabSz="457200">
              <a:defRPr/>
            </a:pPr>
            <a:endParaRPr lang="nb-NO" sz="2400" dirty="0"/>
          </a:p>
          <a:p>
            <a:endParaRPr lang="nb-NO" sz="2400" dirty="0"/>
          </a:p>
          <a:p>
            <a:endParaRPr lang="nb-NO" sz="2400" dirty="0"/>
          </a:p>
          <a:p>
            <a:endParaRPr lang="nb-NO" sz="2400" dirty="0"/>
          </a:p>
          <a:p>
            <a:endParaRPr lang="nb-NO" sz="2400" b="1" dirty="0"/>
          </a:p>
          <a:p>
            <a:endParaRPr lang="nb-NO" sz="2400" dirty="0"/>
          </a:p>
          <a:p>
            <a:endParaRPr lang="nb-NO" sz="1600" dirty="0"/>
          </a:p>
          <a:p>
            <a:endParaRPr lang="nb-NO" sz="1600" dirty="0"/>
          </a:p>
          <a:p>
            <a:br>
              <a:rPr lang="nb-NO" dirty="0"/>
            </a:br>
            <a:endParaRPr lang="nb-NO" dirty="0"/>
          </a:p>
          <a:p>
            <a:endParaRPr lang="nb-NO" dirty="0"/>
          </a:p>
          <a:p>
            <a:endParaRPr lang="nb-NO" dirty="0"/>
          </a:p>
        </p:txBody>
      </p:sp>
    </p:spTree>
    <p:extLst>
      <p:ext uri="{BB962C8B-B14F-4D97-AF65-F5344CB8AC3E}">
        <p14:creationId xmlns:p14="http://schemas.microsoft.com/office/powerpoint/2010/main" val="43011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innhold 6"/>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r="-1" b="-1"/>
          <a:stretch/>
        </p:blipFill>
        <p:spPr>
          <a:xfrm>
            <a:off x="2511380" y="0"/>
            <a:ext cx="9680620" cy="7260470"/>
          </a:xfrm>
          <a:prstGeom prst="rect">
            <a:avLst/>
          </a:prstGeom>
        </p:spPr>
      </p:pic>
      <p:pic>
        <p:nvPicPr>
          <p:cNvPr id="4" name="Bild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4645152" cy="6967728"/>
          </a:xfrm>
          <a:prstGeom prst="rect">
            <a:avLst/>
          </a:prstGeom>
        </p:spPr>
      </p:pic>
    </p:spTree>
    <p:extLst>
      <p:ext uri="{BB962C8B-B14F-4D97-AF65-F5344CB8AC3E}">
        <p14:creationId xmlns:p14="http://schemas.microsoft.com/office/powerpoint/2010/main" val="1124281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A79166B-B8F4-4543-92E1-62D582974A50}"/>
              </a:ext>
            </a:extLst>
          </p:cNvPr>
          <p:cNvSpPr>
            <a:spLocks noGrp="1"/>
          </p:cNvSpPr>
          <p:nvPr>
            <p:ph idx="1"/>
          </p:nvPr>
        </p:nvSpPr>
        <p:spPr>
          <a:xfrm>
            <a:off x="1170304" y="2263203"/>
            <a:ext cx="2644952" cy="3785419"/>
          </a:xfrm>
        </p:spPr>
        <p:txBody>
          <a:bodyPr>
            <a:normAutofit/>
          </a:bodyPr>
          <a:lstStyle/>
          <a:p>
            <a:pPr marL="0" indent="0">
              <a:buNone/>
            </a:pPr>
            <a:endParaRPr lang="nb-NO" sz="3200" dirty="0">
              <a:solidFill>
                <a:srgbClr val="7030A0"/>
              </a:solidFill>
            </a:endParaRPr>
          </a:p>
        </p:txBody>
      </p:sp>
      <p:pic>
        <p:nvPicPr>
          <p:cNvPr id="4" name="Plassholder for innhold 4">
            <a:extLst>
              <a:ext uri="{FF2B5EF4-FFF2-40B4-BE49-F238E27FC236}">
                <a16:creationId xmlns:a16="http://schemas.microsoft.com/office/drawing/2014/main" id="{7889C35D-66BE-B10B-F5C1-FBD0F13B2060}"/>
              </a:ext>
            </a:extLst>
          </p:cNvPr>
          <p:cNvPicPr>
            <a:picLocks noChangeAspect="1"/>
          </p:cNvPicPr>
          <p:nvPr/>
        </p:nvPicPr>
        <p:blipFill>
          <a:blip r:embed="rId3"/>
          <a:stretch>
            <a:fillRect/>
          </a:stretch>
        </p:blipFill>
        <p:spPr>
          <a:xfrm>
            <a:off x="1422810" y="488731"/>
            <a:ext cx="8539133" cy="5880538"/>
          </a:xfrm>
          <a:prstGeom prst="rect">
            <a:avLst/>
          </a:prstGeom>
        </p:spPr>
      </p:pic>
      <p:sp>
        <p:nvSpPr>
          <p:cNvPr id="3" name="Plassholder for lysbildenummer 2">
            <a:extLst>
              <a:ext uri="{FF2B5EF4-FFF2-40B4-BE49-F238E27FC236}">
                <a16:creationId xmlns:a16="http://schemas.microsoft.com/office/drawing/2014/main" id="{6DB640F0-08A1-8FC4-BAE5-01CC061F6CE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F3356C-8F84-824F-8F26-C8178DC64273}" type="slidenum">
              <a:rPr lang="nb-NO" smtClean="0"/>
              <a:pPr/>
              <a:t>3</a:t>
            </a:fld>
            <a:endParaRPr lang="nb-NO"/>
          </a:p>
        </p:txBody>
      </p:sp>
    </p:spTree>
    <p:extLst>
      <p:ext uri="{BB962C8B-B14F-4D97-AF65-F5344CB8AC3E}">
        <p14:creationId xmlns:p14="http://schemas.microsoft.com/office/powerpoint/2010/main" val="768555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4294967295"/>
          </p:nvPr>
        </p:nvSpPr>
        <p:spPr>
          <a:xfrm>
            <a:off x="1600200" y="1262043"/>
            <a:ext cx="8583457" cy="4351338"/>
          </a:xfrm>
        </p:spPr>
        <p:txBody>
          <a:bodyPr>
            <a:normAutofit/>
          </a:bodyPr>
          <a:lstStyle/>
          <a:p>
            <a:endParaRPr lang="nb-NO" dirty="0"/>
          </a:p>
          <a:p>
            <a:pPr marL="0" lvl="0" indent="0">
              <a:buNone/>
            </a:pPr>
            <a:r>
              <a:rPr lang="nb-NO" sz="5400" dirty="0">
                <a:solidFill>
                  <a:srgbClr val="C00000"/>
                </a:solidFill>
              </a:rPr>
              <a:t>Hvor mange timer søvn tror du at ungdom trenger?</a:t>
            </a:r>
          </a:p>
          <a:p>
            <a:pPr marL="0" lvl="0" indent="0">
              <a:buNone/>
            </a:pPr>
            <a:endParaRPr lang="nb-NO" sz="5400" dirty="0">
              <a:solidFill>
                <a:srgbClr val="C00000"/>
              </a:solidFill>
            </a:endParaRPr>
          </a:p>
          <a:p>
            <a:pPr marL="0" lvl="0" indent="0">
              <a:buNone/>
            </a:pPr>
            <a:r>
              <a:rPr lang="nb-NO" sz="5400" b="1" dirty="0">
                <a:solidFill>
                  <a:srgbClr val="C00000"/>
                </a:solidFill>
              </a:rPr>
              <a:t>Svar: 8 – 10 timer</a:t>
            </a:r>
          </a:p>
          <a:p>
            <a:pPr marL="0" indent="0">
              <a:buNone/>
            </a:pPr>
            <a:endParaRPr lang="nb-NO" dirty="0"/>
          </a:p>
        </p:txBody>
      </p:sp>
    </p:spTree>
    <p:extLst>
      <p:ext uri="{BB962C8B-B14F-4D97-AF65-F5344CB8AC3E}">
        <p14:creationId xmlns:p14="http://schemas.microsoft.com/office/powerpoint/2010/main" val="86556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3" name="TekstSylinder 2"/>
          <p:cNvSpPr txBox="1"/>
          <p:nvPr/>
        </p:nvSpPr>
        <p:spPr>
          <a:xfrm>
            <a:off x="1947134" y="4905487"/>
            <a:ext cx="7364067" cy="769441"/>
          </a:xfrm>
          <a:prstGeom prst="rect">
            <a:avLst/>
          </a:prstGeom>
          <a:noFill/>
        </p:spPr>
        <p:txBody>
          <a:bodyPr wrap="none" rtlCol="0">
            <a:spAutoFit/>
          </a:bodyPr>
          <a:lstStyle/>
          <a:p>
            <a:pPr>
              <a:spcAft>
                <a:spcPts val="600"/>
              </a:spcAft>
            </a:pPr>
            <a:r>
              <a:rPr lang="nb-NO" sz="4400" b="1" dirty="0">
                <a:solidFill>
                  <a:schemeClr val="accent3"/>
                </a:solidFill>
              </a:rPr>
              <a:t>Før </a:t>
            </a:r>
            <a:r>
              <a:rPr lang="nb-NO" sz="4400" b="1" dirty="0" err="1">
                <a:solidFill>
                  <a:schemeClr val="accent3"/>
                </a:solidFill>
              </a:rPr>
              <a:t>kl</a:t>
            </a:r>
            <a:r>
              <a:rPr lang="nb-NO" sz="4400" b="1" dirty="0">
                <a:solidFill>
                  <a:schemeClr val="accent3"/>
                </a:solidFill>
              </a:rPr>
              <a:t> 23.00 </a:t>
            </a:r>
            <a:r>
              <a:rPr lang="nb-NO" sz="4400" b="1">
                <a:solidFill>
                  <a:schemeClr val="accent3"/>
                </a:solidFill>
              </a:rPr>
              <a:t>= bedre karakterer</a:t>
            </a:r>
            <a:endParaRPr lang="nb-NO" sz="4400" b="1" dirty="0">
              <a:solidFill>
                <a:schemeClr val="accent3"/>
              </a:solidFill>
            </a:endParaRPr>
          </a:p>
        </p:txBody>
      </p:sp>
    </p:spTree>
    <p:extLst>
      <p:ext uri="{BB962C8B-B14F-4D97-AF65-F5344CB8AC3E}">
        <p14:creationId xmlns:p14="http://schemas.microsoft.com/office/powerpoint/2010/main" val="3463562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descr="Et bilde som inneholder person, innendørs, musikk, piano&#10;&#10;Automatisk generert beskrivelse">
            <a:extLst>
              <a:ext uri="{FF2B5EF4-FFF2-40B4-BE49-F238E27FC236}">
                <a16:creationId xmlns:a16="http://schemas.microsoft.com/office/drawing/2014/main" id="{91A4E10D-D13C-BC94-2255-0C9F538A43E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
          <a:stretch/>
        </p:blipFill>
        <p:spPr>
          <a:xfrm>
            <a:off x="4225754" y="328047"/>
            <a:ext cx="7462097" cy="5292335"/>
          </a:xfrm>
          <a:prstGeom prst="rect">
            <a:avLst/>
          </a:prstGeom>
        </p:spPr>
      </p:pic>
      <p:sp>
        <p:nvSpPr>
          <p:cNvPr id="2" name="Tittel 1">
            <a:extLst>
              <a:ext uri="{FF2B5EF4-FFF2-40B4-BE49-F238E27FC236}">
                <a16:creationId xmlns:a16="http://schemas.microsoft.com/office/drawing/2014/main" id="{AC4BEBDB-3B23-117A-AC35-18659F74A128}"/>
              </a:ext>
            </a:extLst>
          </p:cNvPr>
          <p:cNvSpPr>
            <a:spLocks noGrp="1"/>
          </p:cNvSpPr>
          <p:nvPr>
            <p:ph type="title"/>
          </p:nvPr>
        </p:nvSpPr>
        <p:spPr>
          <a:xfrm>
            <a:off x="651537" y="1366727"/>
            <a:ext cx="3021561" cy="2321869"/>
          </a:xfrm>
        </p:spPr>
        <p:txBody>
          <a:bodyPr>
            <a:normAutofit/>
          </a:bodyPr>
          <a:lstStyle/>
          <a:p>
            <a:r>
              <a:rPr lang="nb-NO" sz="4000" dirty="0"/>
              <a:t>Øvelse + søvn gjør mester</a:t>
            </a:r>
          </a:p>
        </p:txBody>
      </p:sp>
    </p:spTree>
    <p:extLst>
      <p:ext uri="{BB962C8B-B14F-4D97-AF65-F5344CB8AC3E}">
        <p14:creationId xmlns:p14="http://schemas.microsoft.com/office/powerpoint/2010/main" val="3773423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0" y="0"/>
            <a:ext cx="12192000" cy="9144007"/>
          </a:xfrm>
          <a:prstGeom prst="rect">
            <a:avLst/>
          </a:prstGeom>
        </p:spPr>
      </p:pic>
    </p:spTree>
    <p:extLst>
      <p:ext uri="{BB962C8B-B14F-4D97-AF65-F5344CB8AC3E}">
        <p14:creationId xmlns:p14="http://schemas.microsoft.com/office/powerpoint/2010/main" val="1340824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2051458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4020" y="10"/>
            <a:ext cx="9143980" cy="6857990"/>
          </a:xfrm>
          <a:prstGeom prst="rect">
            <a:avLst/>
          </a:prstGeom>
        </p:spPr>
      </p:pic>
      <p:sp>
        <p:nvSpPr>
          <p:cNvPr id="2" name="Tittel 1"/>
          <p:cNvSpPr>
            <a:spLocks noGrp="1"/>
          </p:cNvSpPr>
          <p:nvPr>
            <p:ph type="title"/>
          </p:nvPr>
        </p:nvSpPr>
        <p:spPr>
          <a:xfrm>
            <a:off x="1916906" y="5317240"/>
            <a:ext cx="8408194" cy="744836"/>
          </a:xfrm>
        </p:spPr>
        <p:txBody>
          <a:bodyPr vert="horz" lIns="91440" tIns="45720" rIns="91440" bIns="45720" rtlCol="0" anchor="ctr">
            <a:normAutofit/>
          </a:bodyPr>
          <a:lstStyle/>
          <a:p>
            <a:pPr algn="ctr"/>
            <a:br>
              <a:rPr lang="en-US" sz="800">
                <a:solidFill>
                  <a:schemeClr val="tx1">
                    <a:lumMod val="85000"/>
                    <a:lumOff val="15000"/>
                  </a:schemeClr>
                </a:solidFill>
              </a:rPr>
            </a:br>
            <a:br>
              <a:rPr lang="en-US" sz="800">
                <a:solidFill>
                  <a:schemeClr val="tx1">
                    <a:lumMod val="85000"/>
                    <a:lumOff val="15000"/>
                  </a:schemeClr>
                </a:solidFill>
              </a:rPr>
            </a:br>
            <a:br>
              <a:rPr lang="en-US" sz="800">
                <a:solidFill>
                  <a:schemeClr val="tx1">
                    <a:lumMod val="85000"/>
                    <a:lumOff val="15000"/>
                  </a:schemeClr>
                </a:solidFill>
              </a:rPr>
            </a:br>
            <a:r>
              <a:rPr lang="en-US" sz="800">
                <a:solidFill>
                  <a:schemeClr val="tx1">
                    <a:lumMod val="85000"/>
                    <a:lumOff val="15000"/>
                  </a:schemeClr>
                </a:solidFill>
              </a:rPr>
              <a:t> </a:t>
            </a:r>
            <a:br>
              <a:rPr lang="en-US" sz="800">
                <a:solidFill>
                  <a:schemeClr val="tx1">
                    <a:lumMod val="85000"/>
                    <a:lumOff val="15000"/>
                  </a:schemeClr>
                </a:solidFill>
              </a:rPr>
            </a:br>
            <a:r>
              <a:rPr lang="en-US" sz="800">
                <a:solidFill>
                  <a:schemeClr val="tx1">
                    <a:lumMod val="85000"/>
                    <a:lumOff val="15000"/>
                  </a:schemeClr>
                </a:solidFill>
              </a:rPr>
              <a:t>LYS OM KVELDEN?</a:t>
            </a:r>
          </a:p>
        </p:txBody>
      </p:sp>
    </p:spTree>
    <p:extLst>
      <p:ext uri="{BB962C8B-B14F-4D97-AF65-F5344CB8AC3E}">
        <p14:creationId xmlns:p14="http://schemas.microsoft.com/office/powerpoint/2010/main" val="1702534582"/>
      </p:ext>
    </p:extLst>
  </p:cSld>
  <p:clrMapOvr>
    <a:masterClrMapping/>
  </p:clrMapOvr>
</p:sld>
</file>

<file path=ppt/theme/theme1.xml><?xml version="1.0" encoding="utf-8"?>
<a:theme xmlns:a="http://schemas.openxmlformats.org/drawingml/2006/main" name="4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3846</TotalTime>
  <Words>1274</Words>
  <Application>Microsoft Macintosh PowerPoint</Application>
  <PresentationFormat>Widescreen</PresentationFormat>
  <Paragraphs>90</Paragraphs>
  <Slides>13</Slides>
  <Notes>13</Notes>
  <HiddenSlides>0</HiddenSlides>
  <MMClips>0</MMClips>
  <ScaleCrop>false</ScaleCrop>
  <HeadingPairs>
    <vt:vector size="6" baseType="variant">
      <vt:variant>
        <vt:lpstr>Brukte skrifter</vt:lpstr>
      </vt:variant>
      <vt:variant>
        <vt:i4>4</vt:i4>
      </vt:variant>
      <vt:variant>
        <vt:lpstr>Tema</vt:lpstr>
      </vt:variant>
      <vt:variant>
        <vt:i4>4</vt:i4>
      </vt:variant>
      <vt:variant>
        <vt:lpstr>Lysbildetitler</vt:lpstr>
      </vt:variant>
      <vt:variant>
        <vt:i4>13</vt:i4>
      </vt:variant>
    </vt:vector>
  </HeadingPairs>
  <TitlesOfParts>
    <vt:vector size="21" baseType="lpstr">
      <vt:lpstr>Arial</vt:lpstr>
      <vt:lpstr>Calibri</vt:lpstr>
      <vt:lpstr>Calibri Light</vt:lpstr>
      <vt:lpstr>Georgia</vt:lpstr>
      <vt:lpstr>4_Office-tema</vt:lpstr>
      <vt:lpstr>5_Office-tema</vt:lpstr>
      <vt:lpstr>3_Office-tema</vt:lpstr>
      <vt:lpstr>6_Office-tema</vt:lpstr>
      <vt:lpstr>Søvn og -søvnhormonetmelatonin</vt:lpstr>
      <vt:lpstr>PowerPoint-presentasjon</vt:lpstr>
      <vt:lpstr>PowerPoint-presentasjon</vt:lpstr>
      <vt:lpstr>PowerPoint-presentasjon</vt:lpstr>
      <vt:lpstr>PowerPoint-presentasjon</vt:lpstr>
      <vt:lpstr>Øvelse + søvn gjør mester</vt:lpstr>
      <vt:lpstr>PowerPoint-presentasjon</vt:lpstr>
      <vt:lpstr>PowerPoint-presentasjon</vt:lpstr>
      <vt:lpstr>     LYS OM KVELDEN?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Audun Sivertsen</cp:lastModifiedBy>
  <cp:revision>60</cp:revision>
  <dcterms:created xsi:type="dcterms:W3CDTF">2020-06-03T16:12:12Z</dcterms:created>
  <dcterms:modified xsi:type="dcterms:W3CDTF">2025-02-09T17:12:50Z</dcterms:modified>
</cp:coreProperties>
</file>