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745" r:id="rId7"/>
    <p:sldMasterId id="2147483675" r:id="rId8"/>
    <p:sldMasterId id="2147483659" r:id="rId9"/>
  </p:sldMasterIdLst>
  <p:notesMasterIdLst>
    <p:notesMasterId r:id="rId19"/>
  </p:notesMasterIdLst>
  <p:sldIdLst>
    <p:sldId id="261" r:id="rId10"/>
    <p:sldId id="312" r:id="rId11"/>
    <p:sldId id="314" r:id="rId12"/>
    <p:sldId id="264" r:id="rId13"/>
    <p:sldId id="315" r:id="rId14"/>
    <p:sldId id="265" r:id="rId15"/>
    <p:sldId id="316" r:id="rId16"/>
    <p:sldId id="277" r:id="rId17"/>
    <p:sldId id="270" r:id="rId18"/>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4EDC0-426D-4F25-86F4-5F87A1D80586}" v="36" dt="2026-01-19T12:41:47.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588" autoAdjust="0"/>
  </p:normalViewPr>
  <p:slideViewPr>
    <p:cSldViewPr snapToGrid="0">
      <p:cViewPr varScale="1">
        <p:scale>
          <a:sx n="41" d="100"/>
          <a:sy n="41" d="100"/>
        </p:scale>
        <p:origin x="13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custSel modSld">
      <pc:chgData name="Renate Dybdal Hansen" userId="8f533bdc-1f06-46c5-8376-6b62126245f7" providerId="ADAL" clId="{AD18D0CB-5EBB-4FE2-9456-A51AD340C137}" dt="2026-01-19T12:41:47.313" v="82"/>
      <pc:docMkLst>
        <pc:docMk/>
      </pc:docMkLst>
      <pc:sldChg chg="addSp delSp modSp mod modAnim modNotesTx">
        <pc:chgData name="Renate Dybdal Hansen" userId="8f533bdc-1f06-46c5-8376-6b62126245f7" providerId="ADAL" clId="{AD18D0CB-5EBB-4FE2-9456-A51AD340C137}" dt="2026-01-19T12:41:47.313" v="82"/>
        <pc:sldMkLst>
          <pc:docMk/>
          <pc:sldMk cId="0" sldId="264"/>
        </pc:sldMkLst>
        <pc:spChg chg="del">
          <ac:chgData name="Renate Dybdal Hansen" userId="8f533bdc-1f06-46c5-8376-6b62126245f7" providerId="ADAL" clId="{AD18D0CB-5EBB-4FE2-9456-A51AD340C137}" dt="2026-01-19T12:41:33.736" v="81" actId="478"/>
          <ac:spMkLst>
            <pc:docMk/>
            <pc:sldMk cId="0" sldId="264"/>
            <ac:spMk id="4" creationId="{3F51AE95-CF65-BFD1-6A76-5395BB8BFDCC}"/>
          </ac:spMkLst>
        </pc:spChg>
        <pc:spChg chg="del">
          <ac:chgData name="Renate Dybdal Hansen" userId="8f533bdc-1f06-46c5-8376-6b62126245f7" providerId="ADAL" clId="{AD18D0CB-5EBB-4FE2-9456-A51AD340C137}" dt="2026-01-19T12:41:30.990" v="80" actId="478"/>
          <ac:spMkLst>
            <pc:docMk/>
            <pc:sldMk cId="0" sldId="264"/>
            <ac:spMk id="7" creationId="{6B8D5416-3EBF-ED12-D4CA-595FC01FFDE3}"/>
          </ac:spMkLst>
        </pc:spChg>
        <pc:picChg chg="add mod">
          <ac:chgData name="Renate Dybdal Hansen" userId="8f533bdc-1f06-46c5-8376-6b62126245f7" providerId="ADAL" clId="{AD18D0CB-5EBB-4FE2-9456-A51AD340C137}" dt="2026-01-19T12:41:47.313" v="82"/>
          <ac:picMkLst>
            <pc:docMk/>
            <pc:sldMk cId="0" sldId="264"/>
            <ac:picMk id="2" creationId="{CDEA67BE-655F-0E5C-3763-6FE8504AEC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233D6-B3D3-48A0-8ED9-8178C95C4091}" type="datetimeFigureOut">
              <a:t>19.01.2026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37B2-CFEF-4632-A041-215D3C293D07}" type="slidenum">
              <a:t>‹#›</a:t>
            </a:fld>
            <a:endParaRPr lang="nb-NO"/>
          </a:p>
        </p:txBody>
      </p:sp>
    </p:spTree>
    <p:extLst>
      <p:ext uri="{BB962C8B-B14F-4D97-AF65-F5344CB8AC3E}">
        <p14:creationId xmlns:p14="http://schemas.microsoft.com/office/powerpoint/2010/main" val="22441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okommune.sharepoint.com/:v:/s/OPVOppvekst543/EbFE13SeTMlDrJvwhQi7cSYBq_n67x3tG-WneLKhqwUVwA?e=lNjt4F&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mcssw3utx7o"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XV9LxaDfPQ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4052-FD8E-FD4E-CBD7-14043BAECD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8AF1B88-C323-FCEE-93A9-DD0756CEFE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8F6274-CA98-B6E1-14C6-D28FA98D4624}"/>
              </a:ext>
            </a:extLst>
          </p:cNvPr>
          <p:cNvSpPr>
            <a:spLocks noGrp="1"/>
          </p:cNvSpPr>
          <p:nvPr>
            <p:ph type="body" idx="1"/>
          </p:nvPr>
        </p:nvSpPr>
        <p:spPr/>
        <p:txBody>
          <a:bodyPr/>
          <a:lstStyle/>
          <a:p>
            <a:r>
              <a:rPr lang="nb-NO" b="1">
                <a:solidFill>
                  <a:schemeClr val="tx2"/>
                </a:solidFill>
              </a:rPr>
              <a:t>Sett på inngangsmusikk:</a:t>
            </a:r>
            <a:r>
              <a:rPr lang="nb-NO">
                <a:solidFill>
                  <a:schemeClr val="tx2"/>
                </a:solidFill>
              </a:rPr>
              <a:t>  </a:t>
            </a:r>
            <a:endParaRPr lang="nb-NO" dirty="0">
              <a:solidFill>
                <a:schemeClr val="tx2"/>
              </a:solidFill>
            </a:endParaRPr>
          </a:p>
          <a:p>
            <a:r>
              <a:rPr lang="nb-NO">
                <a:solidFill>
                  <a:schemeClr val="tx2"/>
                </a:solidFill>
              </a:rPr>
              <a:t>For Indre Østfold kommune: </a:t>
            </a:r>
            <a:r>
              <a:rPr lang="nb-NO" u="sng">
                <a:solidFill>
                  <a:schemeClr val="tx2"/>
                </a:solidFill>
                <a:hlinkClick r:id="rId3"/>
              </a:rPr>
              <a:t>Waterloo.mp4</a:t>
            </a:r>
            <a:r>
              <a:rPr lang="nb-NO">
                <a:solidFill>
                  <a:schemeClr val="tx2"/>
                </a:solidFill>
              </a:rPr>
              <a:t> </a:t>
            </a:r>
            <a:endParaRPr lang="nb-NO" dirty="0">
              <a:solidFill>
                <a:schemeClr val="tx2"/>
              </a:solidFill>
            </a:endParaRPr>
          </a:p>
          <a:p>
            <a:r>
              <a:rPr lang="nb-NO">
                <a:solidFill>
                  <a:schemeClr val="tx2"/>
                </a:solidFill>
              </a:rPr>
              <a:t>For eksterne kommuner: </a:t>
            </a:r>
            <a:r>
              <a:rPr lang="en-US" u="sng">
                <a:solidFill>
                  <a:schemeClr val="tx2"/>
                </a:solidFill>
                <a:hlinkClick r:id="rId4"/>
              </a:rPr>
              <a:t>ABBA - Waterloo (Official Lyric Video) (youtube.com)</a:t>
            </a:r>
            <a:r>
              <a:rPr lang="en-US">
                <a:solidFill>
                  <a:schemeClr val="tx2"/>
                </a:solidFill>
              </a:rPr>
              <a:t> </a:t>
            </a:r>
            <a:endParaRPr lang="nb-NO" dirty="0">
              <a:solidFill>
                <a:schemeClr val="tx2"/>
              </a:solidFill>
            </a:endParaRPr>
          </a:p>
          <a:p>
            <a:endParaRPr lang="nb-NO" dirty="0">
              <a:solidFill>
                <a:schemeClr val="tx2"/>
              </a:solidFill>
            </a:endParaRPr>
          </a:p>
          <a:p>
            <a:pPr marL="285750" indent="-285750">
              <a:buFont typeface="Symbol"/>
              <a:buChar char="•"/>
            </a:pPr>
            <a:r>
              <a:rPr lang="nb-NO">
                <a:solidFill>
                  <a:schemeClr val="tx2"/>
                </a:solidFill>
              </a:rPr>
              <a:t>Vi rydder klasserom</a:t>
            </a:r>
            <a:endParaRPr lang="nb-NO" dirty="0">
              <a:solidFill>
                <a:schemeClr val="tx2"/>
              </a:solidFill>
            </a:endParaRPr>
          </a:p>
          <a:p>
            <a:pPr marL="285750" indent="-285750">
              <a:buFont typeface="Symbol"/>
              <a:buChar char="•"/>
            </a:pPr>
            <a:r>
              <a:rPr lang="nb-NO">
                <a:solidFill>
                  <a:schemeClr val="tx2"/>
                </a:solidFill>
              </a:rPr>
              <a:t>Vi samles i ringen</a:t>
            </a:r>
            <a:endParaRPr lang="nb-NO" dirty="0">
              <a:solidFill>
                <a:schemeClr val="tx2"/>
              </a:solidFill>
            </a:endParaRPr>
          </a:p>
          <a:p>
            <a:endParaRPr lang="nb-NO" dirty="0">
              <a:solidFill>
                <a:srgbClr val="44546A"/>
              </a:solidFill>
              <a:cs typeface="Calibri"/>
            </a:endParaRPr>
          </a:p>
        </p:txBody>
      </p:sp>
      <p:sp>
        <p:nvSpPr>
          <p:cNvPr id="4" name="Plassholder for lysbildenummer 3">
            <a:extLst>
              <a:ext uri="{FF2B5EF4-FFF2-40B4-BE49-F238E27FC236}">
                <a16:creationId xmlns:a16="http://schemas.microsoft.com/office/drawing/2014/main" id="{72D5C4BB-310E-5F59-E33D-28C9909A189B}"/>
              </a:ext>
            </a:extLst>
          </p:cNvPr>
          <p:cNvSpPr>
            <a:spLocks noGrp="1"/>
          </p:cNvSpPr>
          <p:nvPr>
            <p:ph type="sldNum" sz="quarter" idx="5"/>
          </p:nvPr>
        </p:nvSpPr>
        <p:spPr/>
        <p:txBody>
          <a:bodyPr/>
          <a:lstStyle/>
          <a:p>
            <a:fld id="{4A0C53AA-2C1F-4D28-B074-E50D1CC28151}" type="slidenum">
              <a:rPr lang="nb-NO" smtClean="0"/>
              <a:t>2</a:t>
            </a:fld>
            <a:endParaRPr lang="nb-NO"/>
          </a:p>
        </p:txBody>
      </p:sp>
    </p:spTree>
    <p:extLst>
      <p:ext uri="{BB962C8B-B14F-4D97-AF65-F5344CB8AC3E}">
        <p14:creationId xmlns:p14="http://schemas.microsoft.com/office/powerpoint/2010/main" val="312687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pPr>
            <a:r>
              <a:rPr lang="nb-NO" sz="1800" b="1"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Vi beveger oss! </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Hensikten er å øke pulsen og pustefrekvensen. Kjenne hva som skjer i kroppen og hvorfor det er viktig for oss.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Før aktiviteten – still elevene spørsmålene:</a:t>
            </a:r>
            <a:endParaRPr lang="nb-NO" sz="1800" dirty="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banker hjertet ditt?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er pusten din?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r>
              <a:rPr lang="nb-NO" sz="1800" b="1"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Fremgangsmåte: </a:t>
            </a:r>
            <a:r>
              <a:rPr lang="nb-NO" sz="1800" i="1" dirty="0">
                <a:solidFill>
                  <a:srgbClr val="000000"/>
                </a:solidFill>
                <a:effectLst/>
                <a:latin typeface="Calibri" panose="020F0502020204030204" pitchFamily="34" charset="0"/>
                <a:ea typeface="Calibri" panose="020F0502020204030204" pitchFamily="34" charset="0"/>
              </a:rPr>
              <a:t>(lærer må evt. tilpasse etter behov)</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Lærer roper ut kommandoer elevene skal utføre. Når elevene har gjennomført kommandoen, roper læreren ut en ny kommando med en gang. Det holder med 3-4 ulike kommandoer.</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i="1" dirty="0">
                <a:solidFill>
                  <a:srgbClr val="000000"/>
                </a:solidFill>
                <a:effectLst/>
                <a:latin typeface="Calibri" panose="020F0502020204030204" pitchFamily="34" charset="0"/>
                <a:ea typeface="Calibri" panose="020F0502020204030204" pitchFamily="34" charset="0"/>
              </a:rPr>
              <a:t>Forslag til kommandoer:</a:t>
            </a:r>
            <a:endParaRPr lang="nb-NO" sz="1800" dirty="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10-15 spensthopp hvor de tar i gulvet og strekker armene opp mot taket på hvert hopp</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Løpe raskt på stedet i 30 sekunder</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Splitthopp på stedet ta med armene (som en skiløper)</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r>
              <a:rPr lang="nb-NO" sz="1800"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b="1" dirty="0">
                <a:solidFill>
                  <a:srgbClr val="000000"/>
                </a:solidFill>
                <a:effectLst/>
                <a:latin typeface="Calibri" panose="020F0502020204030204" pitchFamily="34" charset="0"/>
                <a:ea typeface="Calibri" panose="020F0502020204030204" pitchFamily="34" charset="0"/>
              </a:rPr>
              <a:t>Rett etter aktiviteten – still elevene spørsmålene:</a:t>
            </a:r>
            <a:endParaRPr lang="nb-NO" sz="1800" dirty="0">
              <a:effectLst/>
              <a:latin typeface="Times New Roman" panose="02020603050405020304" pitchFamily="18" charset="0"/>
              <a:ea typeface="Yu Mincho" panose="02020400000000000000" pitchFamily="18" charset="-128"/>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banker hjertet ditt?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er pusten din?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buFont typeface="Symbol" panose="05050102010706020507" pitchFamily="18" charset="2"/>
              <a:buChar char=""/>
            </a:pPr>
            <a:r>
              <a:rPr lang="nb-NO"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føler du deg inni deg? </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r>
              <a:rPr lang="nb-NO" sz="1800" dirty="0">
                <a:solidFill>
                  <a:srgbClr val="000000"/>
                </a:solidFill>
                <a:effectLst/>
                <a:latin typeface="Calibri" panose="020F0502020204030204" pitchFamily="34" charset="0"/>
                <a:ea typeface="Calibri" panose="020F0502020204030204" pitchFamily="34" charset="0"/>
              </a:rPr>
              <a:t> </a:t>
            </a:r>
            <a:endParaRPr lang="nb-NO" sz="1800" dirty="0">
              <a:effectLst/>
              <a:latin typeface="Times New Roman" panose="02020603050405020304" pitchFamily="18" charset="0"/>
              <a:ea typeface="Yu Mincho" panose="02020400000000000000" pitchFamily="18" charset="-128"/>
            </a:endParaRPr>
          </a:p>
          <a:p>
            <a:r>
              <a:rPr lang="nb-NO" sz="1800" dirty="0">
                <a:solidFill>
                  <a:srgbClr val="000000"/>
                </a:solidFill>
                <a:effectLst/>
                <a:latin typeface="Calibri" panose="020F0502020204030204" pitchFamily="34" charset="0"/>
                <a:ea typeface="Calibri" panose="020F0502020204030204" pitchFamily="34" charset="0"/>
              </a:rPr>
              <a:t>Når hjertet banker fort og hardt pumper det mer blod ut til musklene i kroppen. Når vi puster fortere, får lungene trening i å ta opp mer luft. Det å bli andpusten, kjenne at hjertet dunker fort og at bena blir tunge, er ikke farlig selv om det føles slitsomt! </a:t>
            </a:r>
            <a:endParaRPr lang="nb-NO" sz="1800" dirty="0">
              <a:effectLst/>
              <a:latin typeface="Times New Roman" panose="02020603050405020304" pitchFamily="18" charset="0"/>
              <a:ea typeface="Yu Mincho" panose="02020400000000000000" pitchFamily="18" charset="-128"/>
            </a:endParaRPr>
          </a:p>
          <a:p>
            <a:r>
              <a:rPr lang="nb-NO" sz="1800">
                <a:solidFill>
                  <a:srgbClr val="000000"/>
                </a:solidFill>
                <a:effectLst/>
                <a:latin typeface="Calibri" panose="020F0502020204030204" pitchFamily="34" charset="0"/>
                <a:ea typeface="Calibri" panose="020F0502020204030204" pitchFamily="34" charset="0"/>
              </a:rPr>
              <a:t>Det er veldig smart å bruke kroppen i lek og aktivitet slik at vi kjenner dette flere ganger hver dag - dette kalles å være i moderat til hard aktivitet.</a:t>
            </a:r>
            <a:endParaRPr lang="nb-NO" sz="1800">
              <a:effectLst/>
              <a:latin typeface="Times New Roman" panose="02020603050405020304" pitchFamily="18" charset="0"/>
              <a:ea typeface="Yu Mincho" panose="02020400000000000000" pitchFamily="18" charset="-128"/>
            </a:endParaRPr>
          </a:p>
          <a:p>
            <a:endParaRPr lang="nb-NO" dirty="0"/>
          </a:p>
        </p:txBody>
      </p:sp>
      <p:sp>
        <p:nvSpPr>
          <p:cNvPr id="4" name="Plassholder for lysbildenummer 3"/>
          <p:cNvSpPr>
            <a:spLocks noGrp="1"/>
          </p:cNvSpPr>
          <p:nvPr>
            <p:ph type="sldNum" sz="quarter" idx="5"/>
          </p:nvPr>
        </p:nvSpPr>
        <p:spPr/>
        <p:txBody>
          <a:bodyPr/>
          <a:lstStyle/>
          <a:p>
            <a:fld id="{5BF8E7EE-2DED-4B64-B8AF-6EC7B16A58D4}" type="slidenum">
              <a:rPr lang="nb-NO" smtClean="0"/>
              <a:t>3</a:t>
            </a:fld>
            <a:endParaRPr lang="nb-NO"/>
          </a:p>
        </p:txBody>
      </p:sp>
    </p:spTree>
    <p:extLst>
      <p:ext uri="{BB962C8B-B14F-4D97-AF65-F5344CB8AC3E}">
        <p14:creationId xmlns:p14="http://schemas.microsoft.com/office/powerpoint/2010/main" val="78508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dirty="0">
                <a:ea typeface="Calibri"/>
                <a:cs typeface="Calibri"/>
              </a:rPr>
              <a:t>Vi ser film!</a:t>
            </a:r>
            <a:r>
              <a:rPr lang="nb-NO" sz="1800" b="1" dirty="0">
                <a:effectLst/>
                <a:latin typeface="Calibri" panose="020F0502020204030204" pitchFamily="34" charset="0"/>
                <a:ea typeface="Yu Mincho" panose="02020400000000000000" pitchFamily="18" charset="-128"/>
                <a:cs typeface="Arial" panose="020B0604020202020204" pitchFamily="34" charset="0"/>
              </a:rPr>
              <a:t> </a:t>
            </a:r>
          </a:p>
          <a:p>
            <a:pPr algn="l"/>
            <a:r>
              <a:rPr lang="nb-NO" sz="1800" b="0" dirty="0">
                <a:effectLst/>
                <a:latin typeface="Calibri" panose="020F0502020204030204" pitchFamily="34" charset="0"/>
                <a:ea typeface="Yu Mincho" panose="02020400000000000000" pitchFamily="18" charset="-128"/>
                <a:cs typeface="Arial" panose="020B0604020202020204" pitchFamily="34" charset="0"/>
              </a:rPr>
              <a:t>Fysisk aktivitet for folkehelse og livsmestring - </a:t>
            </a:r>
            <a:r>
              <a:rPr lang="nb-NO" sz="1800" dirty="0">
                <a:hlinkClick r:id="rId3"/>
              </a:rPr>
              <a:t>https://youtu.be/XV9LxaDfPQs</a:t>
            </a:r>
            <a:endParaRPr lang="nb-NO" sz="1800" dirty="0"/>
          </a:p>
          <a:p>
            <a:pPr algn="l"/>
            <a:r>
              <a:rPr lang="nb-NO" sz="1800" i="1" dirty="0">
                <a:effectLst/>
                <a:latin typeface="Calibri" panose="020F0502020204030204" pitchFamily="34" charset="0"/>
                <a:ea typeface="Yu Mincho" panose="02020400000000000000" pitchFamily="18" charset="-128"/>
                <a:cs typeface="Arial" panose="020B0604020202020204" pitchFamily="34" charset="0"/>
              </a:rPr>
              <a:t>Varighet 4.08</a:t>
            </a:r>
            <a:endParaRPr lang="nb-NO" sz="1800" dirty="0">
              <a:effectLst/>
              <a:latin typeface="Times New Roman" panose="02020603050405020304" pitchFamily="18" charset="0"/>
              <a:ea typeface="Yu Mincho" panose="02020400000000000000" pitchFamily="18" charset="-128"/>
            </a:endParaRP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DF6137B2-CFEF-4632-A041-215D3C293D07}" type="slidenum">
              <a:t>4</a:t>
            </a:fld>
            <a:endParaRPr lang="nb-NO"/>
          </a:p>
        </p:txBody>
      </p:sp>
    </p:spTree>
    <p:extLst>
      <p:ext uri="{BB962C8B-B14F-4D97-AF65-F5344CB8AC3E}">
        <p14:creationId xmlns:p14="http://schemas.microsoft.com/office/powerpoint/2010/main" val="275435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err="1">
                <a:cs typeface="Calibri"/>
              </a:rPr>
              <a:t>Hvorfor</a:t>
            </a:r>
            <a:r>
              <a:rPr lang="en-US" b="1" dirty="0">
                <a:cs typeface="Calibri"/>
              </a:rPr>
              <a:t> </a:t>
            </a:r>
            <a:r>
              <a:rPr lang="en-US" b="1" dirty="0" err="1">
                <a:cs typeface="Calibri"/>
              </a:rPr>
              <a:t>trenger</a:t>
            </a:r>
            <a:r>
              <a:rPr lang="en-US" b="1" dirty="0">
                <a:cs typeface="Calibri"/>
              </a:rPr>
              <a:t> vi </a:t>
            </a:r>
            <a:r>
              <a:rPr lang="en-US" b="1" dirty="0" err="1">
                <a:cs typeface="Calibri"/>
              </a:rPr>
              <a:t>balanse</a:t>
            </a:r>
            <a:r>
              <a:rPr lang="en-US" b="1" dirty="0">
                <a:cs typeface="Calibri"/>
              </a:rPr>
              <a:t> </a:t>
            </a:r>
            <a:r>
              <a:rPr lang="en-US" b="1" dirty="0" err="1">
                <a:cs typeface="Calibri"/>
              </a:rPr>
              <a:t>mellom</a:t>
            </a:r>
            <a:r>
              <a:rPr lang="en-US" b="1" dirty="0">
                <a:cs typeface="Calibri"/>
              </a:rPr>
              <a:t> </a:t>
            </a:r>
            <a:r>
              <a:rPr lang="en-US" b="1" dirty="0" err="1">
                <a:cs typeface="Calibri"/>
              </a:rPr>
              <a:t>hvor</a:t>
            </a:r>
            <a:r>
              <a:rPr lang="en-US" b="1" dirty="0">
                <a:cs typeface="Calibri"/>
              </a:rPr>
              <a:t> </a:t>
            </a:r>
            <a:r>
              <a:rPr lang="en-US" b="1" dirty="0" err="1">
                <a:cs typeface="Calibri"/>
              </a:rPr>
              <a:t>mye</a:t>
            </a:r>
            <a:r>
              <a:rPr lang="en-US" b="1" dirty="0">
                <a:cs typeface="Calibri"/>
              </a:rPr>
              <a:t> vi </a:t>
            </a:r>
            <a:r>
              <a:rPr lang="en-US" b="1" dirty="0" err="1">
                <a:cs typeface="Calibri"/>
              </a:rPr>
              <a:t>bruker</a:t>
            </a:r>
            <a:r>
              <a:rPr lang="en-US" b="1" dirty="0">
                <a:cs typeface="Calibri"/>
              </a:rPr>
              <a:t> </a:t>
            </a:r>
            <a:r>
              <a:rPr lang="en-US" b="1" dirty="0" err="1">
                <a:cs typeface="Calibri"/>
              </a:rPr>
              <a:t>kroppen</a:t>
            </a:r>
            <a:r>
              <a:rPr lang="en-US" b="1" dirty="0">
                <a:cs typeface="Calibri"/>
              </a:rPr>
              <a:t> </a:t>
            </a:r>
            <a:r>
              <a:rPr lang="en-US" b="1" dirty="0" err="1">
                <a:cs typeface="Calibri"/>
              </a:rPr>
              <a:t>og</a:t>
            </a:r>
            <a:r>
              <a:rPr lang="en-US" b="1" dirty="0">
                <a:cs typeface="Calibri"/>
              </a:rPr>
              <a:t> </a:t>
            </a:r>
            <a:r>
              <a:rPr lang="en-US" b="1" dirty="0" err="1">
                <a:cs typeface="Calibri"/>
              </a:rPr>
              <a:t>hvor</a:t>
            </a:r>
            <a:r>
              <a:rPr lang="en-US" b="1" dirty="0">
                <a:cs typeface="Calibri"/>
              </a:rPr>
              <a:t> </a:t>
            </a:r>
            <a:r>
              <a:rPr lang="en-US" b="1" dirty="0" err="1">
                <a:cs typeface="Calibri"/>
              </a:rPr>
              <a:t>mye</a:t>
            </a:r>
            <a:r>
              <a:rPr lang="en-US" b="1" dirty="0">
                <a:cs typeface="Calibri"/>
              </a:rPr>
              <a:t> vi </a:t>
            </a:r>
            <a:r>
              <a:rPr lang="en-US" b="1" dirty="0" err="1">
                <a:cs typeface="Calibri"/>
              </a:rPr>
              <a:t>bruker</a:t>
            </a:r>
            <a:r>
              <a:rPr lang="en-US" b="1" dirty="0">
                <a:cs typeface="Calibri"/>
              </a:rPr>
              <a:t> </a:t>
            </a:r>
            <a:r>
              <a:rPr lang="en-US" b="1" dirty="0" err="1">
                <a:cs typeface="Calibri"/>
              </a:rPr>
              <a:t>hjernen</a:t>
            </a:r>
            <a:r>
              <a:rPr lang="en-US" b="1" dirty="0">
                <a:cs typeface="Calibri"/>
              </a:rPr>
              <a:t>?</a:t>
            </a:r>
          </a:p>
          <a:p>
            <a:pPr algn="l"/>
            <a:endParaRPr lang="nb-NO" sz="1800" dirty="0">
              <a:effectLst/>
              <a:latin typeface="Calibri" panose="020F0502020204030204" pitchFamily="34" charset="0"/>
              <a:ea typeface="Calibri" panose="020F0502020204030204" pitchFamily="34" charset="0"/>
            </a:endParaRPr>
          </a:p>
          <a:p>
            <a:pPr algn="l"/>
            <a:r>
              <a:rPr lang="nb-NO" sz="1800" dirty="0">
                <a:effectLst/>
                <a:latin typeface="Calibri" panose="020F0502020204030204" pitchFamily="34" charset="0"/>
                <a:ea typeface="Calibri" panose="020F0502020204030204" pitchFamily="34" charset="0"/>
              </a:rPr>
              <a:t>La elevene komme med forslag, lærer kommer med innspill ved behov.</a:t>
            </a:r>
            <a:endParaRPr lang="nb-NO" sz="1800" dirty="0">
              <a:effectLst/>
              <a:latin typeface="Times New Roman" panose="02020603050405020304" pitchFamily="18" charset="0"/>
              <a:ea typeface="Yu Mincho" panose="02020400000000000000" pitchFamily="18" charset="-128"/>
            </a:endParaRPr>
          </a:p>
          <a:p>
            <a:pPr algn="l"/>
            <a:r>
              <a:rPr lang="nb-NO" sz="1800" i="1" dirty="0">
                <a:effectLst/>
                <a:latin typeface="Calibri" panose="020F0502020204030204" pitchFamily="34" charset="0"/>
                <a:ea typeface="Calibri" panose="020F0502020204030204" pitchFamily="34" charset="0"/>
              </a:rPr>
              <a:t>For eksempel:</a:t>
            </a:r>
            <a:endParaRPr lang="nb-NO" sz="1800" dirty="0">
              <a:effectLst/>
              <a:latin typeface="Times New Roman" panose="02020603050405020304" pitchFamily="18" charset="0"/>
              <a:ea typeface="Yu Mincho" panose="02020400000000000000" pitchFamily="18" charset="-128"/>
            </a:endParaRPr>
          </a:p>
          <a:p>
            <a:pPr algn="l"/>
            <a:r>
              <a:rPr lang="nb-NO" sz="1800" i="1" dirty="0">
                <a:effectLst/>
                <a:latin typeface="Calibri" panose="020F0502020204030204" pitchFamily="34" charset="0"/>
                <a:ea typeface="Yu Mincho" panose="02020400000000000000" pitchFamily="18" charset="-128"/>
                <a:cs typeface="Arial" panose="020B0604020202020204" pitchFamily="34" charset="0"/>
              </a:rPr>
              <a:t>Hjernen vil kunne lære mer og orke mer når vi har vært i aktivitet. Vi blir gladere og får bedre humør. Følelsene og tankene våre blir påvirket positivt av bevegelse og aktivitet.</a:t>
            </a:r>
            <a:endParaRPr lang="nb-NO" sz="1800" i="1" dirty="0">
              <a:effectLst/>
              <a:latin typeface="Times New Roman" panose="02020603050405020304" pitchFamily="18" charset="0"/>
              <a:ea typeface="Yu Mincho" panose="02020400000000000000" pitchFamily="18" charset="-128"/>
            </a:endParaRPr>
          </a:p>
          <a:p>
            <a:pPr algn="l"/>
            <a:r>
              <a:rPr lang="nb-NO" sz="1800" i="1" dirty="0">
                <a:effectLst/>
                <a:latin typeface="Calibri" panose="020F0502020204030204" pitchFamily="34" charset="0"/>
                <a:ea typeface="Yu Mincho" panose="02020400000000000000" pitchFamily="18" charset="-128"/>
                <a:cs typeface="Arial" panose="020B0604020202020204" pitchFamily="34" charset="0"/>
              </a:rPr>
              <a:t>Vi kan bli slitne i hodet av for lite aktivitet og slitne i kroppen av å bruke hjernen. Balansen gjør det lettere å fungere godt, vi må derfor få nok av både aktivitet og hvile. </a:t>
            </a:r>
            <a:endParaRPr lang="nb-NO" sz="1800" i="1" dirty="0">
              <a:effectLst/>
              <a:latin typeface="Times New Roman" panose="02020603050405020304" pitchFamily="18" charset="0"/>
              <a:ea typeface="Yu Mincho" panose="02020400000000000000" pitchFamily="18" charset="-128"/>
            </a:endParaRPr>
          </a:p>
          <a:p>
            <a:endParaRPr lang="en-US" b="1" dirty="0">
              <a:cs typeface="Calibri"/>
            </a:endParaRPr>
          </a:p>
        </p:txBody>
      </p:sp>
      <p:sp>
        <p:nvSpPr>
          <p:cNvPr id="4" name="Plassholder for lysbildenummer 3"/>
          <p:cNvSpPr>
            <a:spLocks noGrp="1"/>
          </p:cNvSpPr>
          <p:nvPr>
            <p:ph type="sldNum" sz="quarter" idx="5"/>
          </p:nvPr>
        </p:nvSpPr>
        <p:spPr/>
        <p:txBody>
          <a:bodyPr/>
          <a:lstStyle/>
          <a:p>
            <a:fld id="{DF6137B2-CFEF-4632-A041-215D3C293D07}" type="slidenum">
              <a:rPr lang="nb-NO"/>
              <a:t>5</a:t>
            </a:fld>
            <a:endParaRPr lang="nb-NO"/>
          </a:p>
        </p:txBody>
      </p:sp>
    </p:spTree>
    <p:extLst>
      <p:ext uri="{BB962C8B-B14F-4D97-AF65-F5344CB8AC3E}">
        <p14:creationId xmlns:p14="http://schemas.microsoft.com/office/powerpoint/2010/main" val="287426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Finn en partner – </a:t>
            </a:r>
            <a:r>
              <a:rPr lang="nb-NO" b="1" dirty="0" err="1"/>
              <a:t>high</a:t>
            </a:r>
            <a:r>
              <a:rPr lang="nb-NO" b="1" dirty="0"/>
              <a:t> </a:t>
            </a:r>
            <a:r>
              <a:rPr lang="nb-NO" b="1" dirty="0" err="1"/>
              <a:t>five</a:t>
            </a:r>
            <a:r>
              <a:rPr lang="nb-NO" b="1" dirty="0"/>
              <a:t> i ringen</a:t>
            </a:r>
            <a:endParaRPr lang="en-US" b="1" dirty="0">
              <a:cs typeface="Calibri"/>
            </a:endParaRPr>
          </a:p>
          <a:p>
            <a:pPr marL="285750" indent="-285750">
              <a:buFont typeface="Arial"/>
              <a:buChar char="•"/>
            </a:pPr>
            <a:r>
              <a:rPr lang="nb-NO" dirty="0"/>
              <a:t>Læreren legger frem spørsmålet og gir elevene tid til å tenke (30 sekunder)</a:t>
            </a:r>
            <a:endParaRPr lang="en-US" dirty="0"/>
          </a:p>
          <a:p>
            <a:pPr marL="285750" indent="-285750">
              <a:buFont typeface="Arial"/>
              <a:buChar char="•"/>
            </a:pPr>
            <a:r>
              <a:rPr lang="nb-NO" dirty="0"/>
              <a:t>Elevene går rundt i rommet med hånden opp. På signal fra lærer stopper elevene opp ved den de står nærmest.</a:t>
            </a:r>
            <a:endParaRPr lang="en-US" dirty="0"/>
          </a:p>
          <a:p>
            <a:pPr marL="285750" indent="-285750">
              <a:buFont typeface="Arial"/>
              <a:buChar char="•"/>
            </a:pPr>
            <a:r>
              <a:rPr lang="nb-NO" dirty="0"/>
              <a:t>Elevene gjør en hilsen (for eksempel </a:t>
            </a:r>
            <a:r>
              <a:rPr lang="nb-NO" dirty="0" err="1"/>
              <a:t>high</a:t>
            </a:r>
            <a:r>
              <a:rPr lang="nb-NO" dirty="0"/>
              <a:t> </a:t>
            </a:r>
            <a:r>
              <a:rPr lang="nb-NO" dirty="0" err="1"/>
              <a:t>five</a:t>
            </a:r>
            <a:r>
              <a:rPr lang="nb-NO" dirty="0"/>
              <a:t>)</a:t>
            </a:r>
            <a:endParaRPr lang="en-US" dirty="0"/>
          </a:p>
          <a:p>
            <a:pPr marL="285750" indent="-285750">
              <a:buFont typeface="Arial"/>
              <a:buChar char="•"/>
            </a:pPr>
            <a:r>
              <a:rPr lang="nb-NO" dirty="0"/>
              <a:t>Begge forteller hverandre noe om spørsmålet eller emnet.</a:t>
            </a:r>
            <a:endParaRPr lang="en-US" dirty="0"/>
          </a:p>
          <a:p>
            <a:pPr marL="285750" indent="-285750">
              <a:buFont typeface="Arial"/>
              <a:buChar char="•"/>
            </a:pPr>
            <a:r>
              <a:rPr lang="nb-NO" dirty="0"/>
              <a:t>Elevene takker hverandre for samtalen (for eksempel ny </a:t>
            </a:r>
            <a:r>
              <a:rPr lang="nb-NO" dirty="0" err="1"/>
              <a:t>high</a:t>
            </a:r>
            <a:r>
              <a:rPr lang="nb-NO" dirty="0"/>
              <a:t> </a:t>
            </a:r>
            <a:r>
              <a:rPr lang="nb-NO" dirty="0" err="1"/>
              <a:t>five</a:t>
            </a:r>
            <a:r>
              <a:rPr lang="nb-NO" dirty="0"/>
              <a:t>)</a:t>
            </a:r>
            <a:endParaRPr lang="en-US" dirty="0"/>
          </a:p>
          <a:p>
            <a:pPr marL="285750" indent="-285750">
              <a:buFont typeface="Arial"/>
              <a:buChar char="•"/>
            </a:pPr>
            <a:r>
              <a:rPr lang="nb-NO" dirty="0"/>
              <a:t>På signal fra lærer går elevene videre helt til lærer gir nytt signal om å stoppe opp.</a:t>
            </a:r>
            <a:endParaRPr lang="en-US" dirty="0"/>
          </a:p>
          <a:p>
            <a:pPr marL="285750" indent="-285750">
              <a:buFont typeface="Arial"/>
              <a:buChar char="•"/>
            </a:pPr>
            <a:r>
              <a:rPr lang="nb-NO" dirty="0"/>
              <a:t>Lærer kan bruke musikk som signal til å bevege seg rundt. Når musikken stopper er den nærmeste personen din samtalepartner.</a:t>
            </a:r>
            <a:endParaRPr lang="en-US" dirty="0"/>
          </a:p>
          <a:p>
            <a:pPr marL="285750" indent="-285750">
              <a:buFont typeface="Arial"/>
              <a:buChar char="•"/>
            </a:pPr>
            <a:r>
              <a:rPr lang="nb-NO" dirty="0"/>
              <a:t>NB: Minn elevene på at de må bevege seg rundt i hele rommet og blande seg godt sammen. Alle skal kunne snakke med alle. Det er ikke lov å gå sammen med noen.</a:t>
            </a:r>
            <a:endParaRPr lang="en-US" dirty="0"/>
          </a:p>
          <a:p>
            <a:pPr marL="285750" indent="-285750">
              <a:buFont typeface="Arial"/>
              <a:buChar char="•"/>
            </a:pPr>
            <a:endParaRPr lang="nb-NO" dirty="0">
              <a:cs typeface="Calibri"/>
            </a:endParaRPr>
          </a:p>
          <a:p>
            <a:endParaRPr lang="nb-NO" b="1" dirty="0">
              <a:cs typeface="Calibri"/>
            </a:endParaRPr>
          </a:p>
          <a:p>
            <a:r>
              <a:rPr lang="nb-NO" b="1" dirty="0">
                <a:cs typeface="Calibri"/>
              </a:rPr>
              <a:t>Hva skjer i kroppen når vi er fysisk aktive? </a:t>
            </a:r>
            <a:endParaRPr lang="nb-NO" b="1" dirty="0">
              <a:ea typeface="Calibri"/>
              <a:cs typeface="Calibri"/>
            </a:endParaRPr>
          </a:p>
          <a:p>
            <a:r>
              <a:rPr lang="nb-NO" b="1" dirty="0">
                <a:cs typeface="Calibri"/>
              </a:rPr>
              <a:t>Hva er positivt ved å være aktiv?</a:t>
            </a:r>
            <a:endParaRPr lang="nb-NO" b="1" dirty="0">
              <a:ea typeface="Calibri"/>
              <a:cs typeface="Calibri"/>
            </a:endParaRPr>
          </a:p>
          <a:p>
            <a:r>
              <a:rPr lang="nb-NO" b="1" dirty="0">
                <a:cs typeface="Calibri"/>
              </a:rPr>
              <a:t>Hva slags aktivitet liker du?</a:t>
            </a:r>
            <a:endParaRPr lang="nb-NO" b="1" dirty="0">
              <a:ea typeface="Calibri"/>
              <a:cs typeface="Calibri"/>
            </a:endParaRPr>
          </a:p>
          <a:p>
            <a:r>
              <a:rPr lang="nb-NO" b="1" dirty="0">
                <a:cs typeface="Calibri"/>
              </a:rPr>
              <a:t>Når kan det være lurt å være i aktivitet?</a:t>
            </a:r>
            <a:endParaRPr lang="nb-NO" b="1" dirty="0">
              <a:ea typeface="Calibri"/>
              <a:cs typeface="Calibri"/>
            </a:endParaRPr>
          </a:p>
          <a:p>
            <a:endParaRPr lang="nb-NO" dirty="0">
              <a:cs typeface="Calibri"/>
            </a:endParaRPr>
          </a:p>
          <a:p>
            <a:endParaRPr lang="nb-NO" dirty="0">
              <a:cs typeface="Calibri"/>
            </a:endParaRPr>
          </a:p>
          <a:p>
            <a:endParaRPr lang="nb-NO" dirty="0">
              <a:cs typeface="Calibri"/>
            </a:endParaRPr>
          </a:p>
          <a:p>
            <a:endParaRPr lang="nb-NO" dirty="0">
              <a:cs typeface="Calibri"/>
            </a:endParaRPr>
          </a:p>
          <a:p>
            <a:endParaRPr lang="nb-NO"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DF6137B2-CFEF-4632-A041-215D3C293D07}" type="slidenum">
              <a:rPr lang="nb-NO"/>
              <a:t>6</a:t>
            </a:fld>
            <a:endParaRPr lang="nb-NO"/>
          </a:p>
        </p:txBody>
      </p:sp>
    </p:spTree>
    <p:extLst>
      <p:ext uri="{BB962C8B-B14F-4D97-AF65-F5344CB8AC3E}">
        <p14:creationId xmlns:p14="http://schemas.microsoft.com/office/powerpoint/2010/main" val="281032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800" dirty="0">
                <a:solidFill>
                  <a:srgbClr val="00756A"/>
                </a:solidFill>
                <a:effectLst/>
                <a:latin typeface="Calibri Light"/>
                <a:ea typeface="Yu Gothic Light"/>
                <a:cs typeface="Calibri Light"/>
              </a:rPr>
              <a:t>Sommerturen</a:t>
            </a:r>
          </a:p>
          <a:p>
            <a:r>
              <a:rPr lang="nb-NO" b="1" dirty="0"/>
              <a:t>Formål: </a:t>
            </a:r>
            <a:r>
              <a:rPr lang="nb-NO" dirty="0"/>
              <a:t>Fantasi, intro/ oppsummering av tema, fri bevegelse</a:t>
            </a:r>
            <a:endParaRPr lang="nb-NO" dirty="0">
              <a:ea typeface="Calibri"/>
              <a:cs typeface="Calibri"/>
            </a:endParaRPr>
          </a:p>
          <a:p>
            <a:r>
              <a:rPr lang="nb-NO" b="1" dirty="0"/>
              <a:t>Utstyr: </a:t>
            </a:r>
            <a:r>
              <a:rPr lang="nb-NO" dirty="0"/>
              <a:t>Det kan være fint med litt bakgrunnsmusikk for å få «riktig stemning»</a:t>
            </a:r>
            <a:endParaRPr lang="nb-NO" dirty="0">
              <a:ea typeface="Calibri"/>
              <a:cs typeface="Calibri"/>
            </a:endParaRPr>
          </a:p>
          <a:p>
            <a:r>
              <a:rPr lang="nb-NO" b="1" dirty="0"/>
              <a:t>Beskrivelse:</a:t>
            </a:r>
            <a:r>
              <a:rPr lang="nb-NO" dirty="0"/>
              <a:t> Forklar barna at de skal gå en deilig sommertur innenfor et avgrenset område. Du skal deretter rope ut forskjellige kommandoer, for eksempel «nå fant du en flott strand og tar deg en svømmetur». Barna skal da late som de svømmer. Du kan finne på hvilke sommeraktiviteter du vil. Ideer kan være å kaste frisbee, jogge i parken, fange en stor fisk, bli veldig solbrent, bli overrasket av en forferdelig storm, sykle, stå på skateboard og så videre. </a:t>
            </a:r>
            <a:endParaRPr lang="nb-NO" dirty="0">
              <a:ea typeface="Calibri"/>
              <a:cs typeface="Calibri"/>
            </a:endParaRPr>
          </a:p>
          <a:p>
            <a:r>
              <a:rPr lang="nb-NO" dirty="0"/>
              <a:t> </a:t>
            </a:r>
            <a:endParaRPr lang="nb-NO" dirty="0">
              <a:cs typeface="Calibri"/>
            </a:endParaRPr>
          </a:p>
          <a:p>
            <a:r>
              <a:rPr lang="nb-NO" b="1" dirty="0"/>
              <a:t>Tips:</a:t>
            </a:r>
            <a:r>
              <a:rPr lang="nb-NO" dirty="0"/>
              <a:t> Gå gjerne en vintertur også. Snøstorm, snøskred, bygge snømann, måke snø, gå på ski og skøyter er noen aktiviteter som hører med på en vintertur.</a:t>
            </a:r>
            <a:endParaRPr lang="nb-NO" dirty="0">
              <a:ea typeface="Calibri"/>
              <a:cs typeface="Calibri"/>
            </a:endParaRPr>
          </a:p>
          <a:p>
            <a:r>
              <a:rPr lang="nb-NO" dirty="0"/>
              <a:t>… eller hva med en </a:t>
            </a:r>
            <a:r>
              <a:rPr lang="nb-NO" b="1" dirty="0"/>
              <a:t>romferd? </a:t>
            </a:r>
            <a:r>
              <a:rPr lang="nb-NO" dirty="0"/>
              <a:t>Der de skyter opp i et hopp (med armene over hodet), blir vektløse, vandrer i månetempo, blåser bort av solvind, osv.</a:t>
            </a:r>
            <a:endParaRPr lang="nb-NO" dirty="0">
              <a:cs typeface="Calibri"/>
            </a:endParaRPr>
          </a:p>
          <a:p>
            <a:pPr>
              <a:lnSpc>
                <a:spcPct val="107000"/>
              </a:lnSpc>
              <a:spcAft>
                <a:spcPts val="800"/>
              </a:spcAft>
            </a:pPr>
            <a:endParaRPr lang="nb-NO" sz="1800" dirty="0">
              <a:effectLst/>
              <a:latin typeface="Calibri"/>
              <a:ea typeface="Calibri" panose="020F0502020204030204" pitchFamily="34" charset="0"/>
              <a:cs typeface="Calibri"/>
            </a:endParaRPr>
          </a:p>
          <a:p>
            <a:endParaRPr lang="nb-NO" b="0" dirty="0"/>
          </a:p>
        </p:txBody>
      </p:sp>
      <p:sp>
        <p:nvSpPr>
          <p:cNvPr id="4" name="Plassholder for lysbildenummer 3"/>
          <p:cNvSpPr>
            <a:spLocks noGrp="1"/>
          </p:cNvSpPr>
          <p:nvPr>
            <p:ph type="sldNum" sz="quarter" idx="5"/>
          </p:nvPr>
        </p:nvSpPr>
        <p:spPr/>
        <p:txBody>
          <a:bodyPr/>
          <a:lstStyle/>
          <a:p>
            <a:fld id="{20FCBB98-08E0-4F73-8093-6DA32B724590}" type="slidenum">
              <a:rPr lang="nb-NO" smtClean="0"/>
              <a:t>7</a:t>
            </a:fld>
            <a:endParaRPr lang="nb-NO"/>
          </a:p>
        </p:txBody>
      </p:sp>
    </p:spTree>
    <p:extLst>
      <p:ext uri="{BB962C8B-B14F-4D97-AF65-F5344CB8AC3E}">
        <p14:creationId xmlns:p14="http://schemas.microsoft.com/office/powerpoint/2010/main" val="224192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setter oss i ringen og oppsummerer sammen.</a:t>
            </a:r>
            <a:endParaRPr lang="en-US" dirty="0"/>
          </a:p>
          <a:p>
            <a:r>
              <a:rPr lang="nb-NO" i="1" dirty="0"/>
              <a:t>Prosess:</a:t>
            </a:r>
            <a:r>
              <a:rPr lang="nb-NO" dirty="0"/>
              <a:t> Sende en ball e.l. rundt i ringen. Alle får ordet etter tur. Elevene sier en ting hver. Det er helt fint å si det samme som de andre, eller noe annet. Vi tar et spørsmål av gangen. </a:t>
            </a:r>
            <a:endParaRPr lang="en-US" dirty="0"/>
          </a:p>
          <a:p>
            <a:pPr>
              <a:defRPr/>
            </a:pPr>
            <a:r>
              <a:rPr lang="nb-NO" dirty="0"/>
              <a:t>Vi bytter spørsmål underveis, f. eks når 5-6 elever har svart.</a:t>
            </a:r>
            <a:endParaRPr lang="en-US" dirty="0"/>
          </a:p>
          <a:p>
            <a:pPr>
              <a:defRPr/>
            </a:pPr>
            <a:endParaRPr lang="nb-NO" dirty="0"/>
          </a:p>
          <a:p>
            <a:pPr marL="285750" indent="-285750">
              <a:buFont typeface="Symbol,Sans-Serif"/>
              <a:buChar char="•"/>
              <a:defRPr/>
            </a:pPr>
            <a:r>
              <a:rPr lang="nb-NO" dirty="0"/>
              <a:t>Hva likte du i dag? </a:t>
            </a:r>
            <a:endParaRPr lang="en-US" dirty="0"/>
          </a:p>
          <a:p>
            <a:pPr marL="285750" indent="-285750">
              <a:buFont typeface="Symbol,Sans-Serif"/>
              <a:buChar char="•"/>
              <a:defRPr/>
            </a:pPr>
            <a:r>
              <a:rPr lang="nb-NO" dirty="0"/>
              <a:t>Hva lærte du? </a:t>
            </a:r>
            <a:endParaRPr lang="en-US" dirty="0"/>
          </a:p>
          <a:p>
            <a:pPr marL="285750" indent="-285750">
              <a:buFont typeface="Symbol,Sans-Serif"/>
              <a:buChar char="•"/>
              <a:defRPr/>
            </a:pPr>
            <a:r>
              <a:rPr lang="nb-NO" dirty="0"/>
              <a:t>Hvorfor er dette viktig? </a:t>
            </a:r>
            <a:endParaRPr lang="en-US" dirty="0"/>
          </a:p>
          <a:p>
            <a:pPr marL="285750" indent="-285750">
              <a:buFont typeface="Symbol,Sans-Serif"/>
              <a:buChar char="•"/>
              <a:defRPr/>
            </a:pPr>
            <a:r>
              <a:rPr lang="nb-NO" dirty="0"/>
              <a:t>Hva kan vi øve på? </a:t>
            </a:r>
            <a:endParaRPr lang="en-US" dirty="0"/>
          </a:p>
          <a:p>
            <a:pPr>
              <a:defRPr/>
            </a:pPr>
            <a:endParaRPr lang="nb-NO" dirty="0"/>
          </a:p>
          <a:p>
            <a:pPr>
              <a:defRPr/>
            </a:pPr>
            <a:r>
              <a:rPr lang="nb-NO" dirty="0"/>
              <a:t>Foto: Bildet er tatt av Bildet er tatt av </a:t>
            </a:r>
            <a:r>
              <a:rPr lang="nb-NO" dirty="0">
                <a:hlinkClick r:id="rId3"/>
              </a:rPr>
              <a:t>Alexas_Fotos</a:t>
            </a:r>
            <a:r>
              <a:rPr lang="nb-NO" dirty="0"/>
              <a:t> fra </a:t>
            </a:r>
            <a:r>
              <a:rPr lang="nb-NO" dirty="0">
                <a:hlinkClick r:id="rId4"/>
              </a:rPr>
              <a:t>Pixabay</a:t>
            </a:r>
            <a:r>
              <a:rPr lang="nb-NO" dirty="0"/>
              <a:t> </a:t>
            </a:r>
            <a:endParaRPr lang="nb-NO" dirty="0">
              <a:ea typeface="Calibri"/>
              <a:cs typeface="Calibri"/>
            </a:endParaRPr>
          </a:p>
          <a:p>
            <a:pPr marL="0" indent="0">
              <a:buNone/>
            </a:pPr>
            <a:endParaRPr lang="nb-NO" sz="1200">
              <a:ea typeface="+mn-lt"/>
              <a:cs typeface="+mn-lt"/>
            </a:endParaRPr>
          </a:p>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8</a:t>
            </a:fld>
            <a:endParaRPr lang="nb-NO"/>
          </a:p>
        </p:txBody>
      </p:sp>
    </p:spTree>
    <p:extLst>
      <p:ext uri="{BB962C8B-B14F-4D97-AF65-F5344CB8AC3E}">
        <p14:creationId xmlns:p14="http://schemas.microsoft.com/office/powerpoint/2010/main" val="1658153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p:cNvSpPr>
            <a:spLocks noGrp="1"/>
          </p:cNvSpPr>
          <p:nvPr>
            <p:ph type="title"/>
          </p:nvPr>
        </p:nvSpPr>
        <p:spPr>
          <a:xfrm>
            <a:off x="4840357" y="1570383"/>
            <a:ext cx="6897303" cy="2494232"/>
          </a:xfrm>
          <a:prstGeom prst="rect">
            <a:avLst/>
          </a:prstGeom>
        </p:spPr>
        <p:txBody>
          <a:bodyPr anchor="t"/>
          <a:lstStyle>
            <a:lvl1pPr>
              <a:defRPr sz="6000"/>
            </a:lvl1pPr>
          </a:lstStyle>
          <a:p>
            <a:r>
              <a:rPr lang="nb-NO"/>
              <a:t>Klikk for å redigere tittelstil</a:t>
            </a:r>
          </a:p>
        </p:txBody>
      </p:sp>
    </p:spTree>
    <p:extLst>
      <p:ext uri="{BB962C8B-B14F-4D97-AF65-F5344CB8AC3E}">
        <p14:creationId xmlns:p14="http://schemas.microsoft.com/office/powerpoint/2010/main" val="79475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6868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4" descr="Et bilde som inneholder silhuetter, vektorgrafikk&#10;&#10;Automatisk generert beskrivelse">
            <a:extLst>
              <a:ext uri="{FF2B5EF4-FFF2-40B4-BE49-F238E27FC236}">
                <a16:creationId xmlns:a16="http://schemas.microsoft.com/office/drawing/2014/main" id="{99FFA154-DCE0-6E14-6A4A-E98B3C10EC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6775450" y="-1577975"/>
            <a:ext cx="8707438"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698246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tekst 2"/>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506191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491D9613-025E-42C8-3BB1-BF2B1E5A2C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2751571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2" name="Bilde 2">
            <a:extLst>
              <a:ext uri="{FF2B5EF4-FFF2-40B4-BE49-F238E27FC236}">
                <a16:creationId xmlns:a16="http://schemas.microsoft.com/office/drawing/2014/main" id="{FEADF123-B057-C8CC-F318-4627C86559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85425" y="927100"/>
            <a:ext cx="3040063"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bilde 7"/>
          <p:cNvSpPr>
            <a:spLocks noGrp="1"/>
          </p:cNvSpPr>
          <p:nvPr>
            <p:ph type="pic" idx="1"/>
          </p:nvPr>
        </p:nvSpPr>
        <p:spPr>
          <a:xfrm>
            <a:off x="0" y="0"/>
            <a:ext cx="7037408" cy="6858000"/>
          </a:xfrm>
          <a:prstGeom prst="rect">
            <a:avLst/>
          </a:prstGeom>
        </p:spPr>
      </p:sp>
      <p:sp>
        <p:nvSpPr>
          <p:cNvPr id="6" name="Plassholder for tekst 2"/>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88323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437322" y="447261"/>
            <a:ext cx="6758608" cy="4726056"/>
          </a:xfrm>
          <a:prstGeom prst="rect">
            <a:avLst/>
          </a:prstGeom>
        </p:spPr>
      </p:sp>
      <p:sp>
        <p:nvSpPr>
          <p:cNvPr id="6" name="Plassholder for tekst 2"/>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p:cNvSpPr>
            <a:spLocks noGrp="1"/>
          </p:cNvSpPr>
          <p:nvPr>
            <p:ph type="pic" idx="11"/>
          </p:nvPr>
        </p:nvSpPr>
        <p:spPr>
          <a:xfrm>
            <a:off x="7494104" y="447261"/>
            <a:ext cx="3462131" cy="2256182"/>
          </a:xfrm>
          <a:prstGeom prst="rect">
            <a:avLst/>
          </a:prstGeom>
        </p:spPr>
      </p:sp>
      <p:sp>
        <p:nvSpPr>
          <p:cNvPr id="8" name="Plassholder for bilde 7"/>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239331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0" y="0"/>
            <a:ext cx="12192000" cy="6858000"/>
          </a:xfrm>
          <a:prstGeom prst="rect">
            <a:avLst/>
          </a:prstGeom>
        </p:spPr>
      </p:sp>
      <p:sp>
        <p:nvSpPr>
          <p:cNvPr id="6" name="Plassholder for tekst 2"/>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17278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4388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767032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4219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3788553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5" name="Bilde 4" descr="Et bilde som inneholder silhuetter, vektorgrafikk&#10;&#10;Automatisk generert beskrivelse">
            <a:extLst>
              <a:ext uri="{FF2B5EF4-FFF2-40B4-BE49-F238E27FC236}">
                <a16:creationId xmlns:a16="http://schemas.microsoft.com/office/drawing/2014/main" id="{E9A678A4-823C-836F-BAAF-99FC72B60A1C}"/>
              </a:ext>
            </a:extLst>
          </p:cNvPr>
          <p:cNvPicPr>
            <a:picLocks noChangeAspect="1"/>
          </p:cNvPicPr>
          <p:nvPr userDrawn="1"/>
        </p:nvPicPr>
        <p:blipFill>
          <a:blip r:embed="rId2"/>
          <a:stretch>
            <a:fillRect/>
          </a:stretch>
        </p:blipFill>
        <p:spPr>
          <a:xfrm flipH="1">
            <a:off x="6774874" y="-1577883"/>
            <a:ext cx="8708664" cy="9106004"/>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EF609B4-F000-442E-FEB9-7CE45F385D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1831975"/>
            <a:ext cx="27416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vektorgrafikk&#10;&#10;Automatisk generert beskrivelse">
            <a:extLst>
              <a:ext uri="{FF2B5EF4-FFF2-40B4-BE49-F238E27FC236}">
                <a16:creationId xmlns:a16="http://schemas.microsoft.com/office/drawing/2014/main" id="{195695A0-885F-3B7B-FB25-E6028FAB0D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1813" y="-271463"/>
            <a:ext cx="12220576" cy="863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3471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2BF6742-5C80-2033-2FC9-CC7A523497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ECA5D7B4-2D13-8EBB-9024-4766F7416C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7238" y="-947738"/>
            <a:ext cx="13496926" cy="953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502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22EF9C6B-B7DF-6732-F01F-417CF1499A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0D4AD9FB-9BA8-A986-AE03-8A9B1E478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8363" y="-1128713"/>
            <a:ext cx="8683626" cy="88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27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A7C1CA75-268F-115A-051E-7919BA011F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sport, idrett&#10;&#10;Automatisk generert beskrivelse">
            <a:extLst>
              <a:ext uri="{FF2B5EF4-FFF2-40B4-BE49-F238E27FC236}">
                <a16:creationId xmlns:a16="http://schemas.microsoft.com/office/drawing/2014/main" id="{4EB9FF26-C901-C14A-3545-41583985C8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5075" y="-100013"/>
            <a:ext cx="7564438" cy="772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06844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FA98772-1707-472E-7C16-5C97CF5DAE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92606950-D668-0CA9-A234-61993C1F53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600" y="263525"/>
            <a:ext cx="5816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06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562F8881-FE0E-BAD0-F561-26706D62C5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198280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37548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6" name="Bilde 3">
            <a:extLst>
              <a:ext uri="{FF2B5EF4-FFF2-40B4-BE49-F238E27FC236}">
                <a16:creationId xmlns:a16="http://schemas.microsoft.com/office/drawing/2014/main" id="{4BF44FF5-9772-1B26-DE4A-2514BCBDCF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e 8" descr="Et bilde som inneholder leke, vektorgrafikk&#10;&#10;Automatisk generert beskrivelse">
            <a:extLst>
              <a:ext uri="{FF2B5EF4-FFF2-40B4-BE49-F238E27FC236}">
                <a16:creationId xmlns:a16="http://schemas.microsoft.com/office/drawing/2014/main" id="{F77E550E-EC4C-2FD2-4759-0127F16B5C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5038" y="-315913"/>
            <a:ext cx="7329488"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Bilde 6">
            <a:extLst>
              <a:ext uri="{FF2B5EF4-FFF2-40B4-BE49-F238E27FC236}">
                <a16:creationId xmlns:a16="http://schemas.microsoft.com/office/drawing/2014/main" id="{31DA153D-2336-1430-E7B2-06BEA23DAA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ilde 7">
            <a:extLst>
              <a:ext uri="{FF2B5EF4-FFF2-40B4-BE49-F238E27FC236}">
                <a16:creationId xmlns:a16="http://schemas.microsoft.com/office/drawing/2014/main" id="{7E6A3F37-1FBA-6D37-1A1D-1F105E8580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1625" y="-1427163"/>
            <a:ext cx="12182475" cy="860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4"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218" name="Plassholder for tittel 1">
            <a:extLst>
              <a:ext uri="{FF2B5EF4-FFF2-40B4-BE49-F238E27FC236}">
                <a16:creationId xmlns:a16="http://schemas.microsoft.com/office/drawing/2014/main" id="{305888C2-B1AC-EC6A-7FBE-F27F9A6057F4}"/>
              </a:ext>
            </a:extLst>
          </p:cNvPr>
          <p:cNvSpPr>
            <a:spLocks noGrp="1" noChangeArrowheads="1"/>
          </p:cNvSpPr>
          <p:nvPr>
            <p:ph type="title"/>
          </p:nvPr>
        </p:nvSpPr>
        <p:spPr bwMode="auto">
          <a:xfrm>
            <a:off x="582613" y="365125"/>
            <a:ext cx="109934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9219" name="Plassholder for tekst 2">
            <a:extLst>
              <a:ext uri="{FF2B5EF4-FFF2-40B4-BE49-F238E27FC236}">
                <a16:creationId xmlns:a16="http://schemas.microsoft.com/office/drawing/2014/main" id="{D5CA50F6-058B-2604-36A2-8063DFCDB11D}"/>
              </a:ext>
            </a:extLst>
          </p:cNvPr>
          <p:cNvSpPr>
            <a:spLocks noGrp="1" noChangeArrowheads="1"/>
          </p:cNvSpPr>
          <p:nvPr>
            <p:ph type="body" idx="1"/>
          </p:nvPr>
        </p:nvSpPr>
        <p:spPr bwMode="auto">
          <a:xfrm>
            <a:off x="582613" y="1825625"/>
            <a:ext cx="10993437"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pic>
        <p:nvPicPr>
          <p:cNvPr id="9220" name="Bilde 3">
            <a:extLst>
              <a:ext uri="{FF2B5EF4-FFF2-40B4-BE49-F238E27FC236}">
                <a16:creationId xmlns:a16="http://schemas.microsoft.com/office/drawing/2014/main" id="{78C2D3AE-5CC6-E47F-0F72-D4A72E1BF8F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41" r:id="rId3"/>
    <p:sldLayoutId id="2147483730" r:id="rId4"/>
    <p:sldLayoutId id="2147483742" r:id="rId5"/>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2290" name="Bilde 1">
            <a:extLst>
              <a:ext uri="{FF2B5EF4-FFF2-40B4-BE49-F238E27FC236}">
                <a16:creationId xmlns:a16="http://schemas.microsoft.com/office/drawing/2014/main" id="{B3682CAB-3FB0-E076-BC37-A0221216712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D0D1A"/>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D0D1A"/>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D0D1A"/>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53BBEC1B-A70D-831A-9E5A-594CCDFD7BD1}"/>
              </a:ext>
            </a:extLst>
          </p:cNvPr>
          <p:cNvPicPr>
            <a:picLocks noChangeAspect="1"/>
          </p:cNvPicPr>
          <p:nvPr userDrawn="1"/>
        </p:nvPicPr>
        <p:blipFill>
          <a:blip r:embed="rId3"/>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s://iokommune.sharepoint.com/sites/OPVRobustebarn-prosjekt/_layouts/15/stream.aspx?id=%2Fsites%2FOPVRobustebarn%2Dprosjekt%2FShared%20Documents%2FGeneral%2FMusikkvideo%2FWaterloo%2Emp4&amp;referrer=StreamWebApp%2EWeb&amp;referrerScenario=AddressBarCopied%2Eview"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video" Target="https://www.youtube.com/embed/XV9LxaDfPQs?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A47DF-ED2C-5B98-1D78-FB9F94D617FF}"/>
              </a:ext>
            </a:extLst>
          </p:cNvPr>
          <p:cNvSpPr>
            <a:spLocks noGrp="1"/>
          </p:cNvSpPr>
          <p:nvPr>
            <p:ph type="ctrTitle"/>
          </p:nvPr>
        </p:nvSpPr>
        <p:spPr/>
        <p:txBody>
          <a:bodyPr lIns="91440" tIns="45720" rIns="91440" bIns="45720" anchor="b"/>
          <a:lstStyle/>
          <a:p>
            <a:r>
              <a:rPr lang="nb-NO">
                <a:solidFill>
                  <a:srgbClr val="009999"/>
                </a:solidFill>
                <a:latin typeface="Georgia"/>
                <a:cs typeface="Calibri Light"/>
              </a:rPr>
              <a:t>Aktivitet 5., 6. og 7. trinn</a:t>
            </a:r>
            <a:endParaRPr lang="nb-NO">
              <a:solidFill>
                <a:srgbClr val="000000"/>
              </a:solidFill>
              <a:latin typeface="Georgia" panose="02040502050405020303" pitchFamily="18" charset="0"/>
              <a:cs typeface="Calibri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25B4-132F-5B78-40B1-87C4F27FC6B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CB26A85-1A50-0BCA-891D-10EB0BB97230}"/>
              </a:ext>
            </a:extLst>
          </p:cNvPr>
          <p:cNvSpPr>
            <a:spLocks noGrp="1"/>
          </p:cNvSpPr>
          <p:nvPr>
            <p:ph type="title"/>
          </p:nvPr>
        </p:nvSpPr>
        <p:spPr>
          <a:xfrm>
            <a:off x="1515979" y="1003156"/>
            <a:ext cx="8429299" cy="2852737"/>
          </a:xfrm>
        </p:spPr>
        <p:txBody>
          <a:bodyPr/>
          <a:lstStyle/>
          <a:p>
            <a:br>
              <a:rPr lang="nb-NO" b="0">
                <a:latin typeface="Georgia"/>
                <a:hlinkClick r:id="rId3" invalidUrl="http://">
                  <a:extLst>
                    <a:ext uri="{A12FA001-AC4F-418D-AE19-62706E023703}">
                      <ahyp:hlinkClr xmlns:ahyp="http://schemas.microsoft.com/office/drawing/2018/hyperlinkcolor" val="tx"/>
                    </a:ext>
                  </a:extLst>
                </a:hlinkClick>
              </a:rPr>
            </a:br>
            <a:br>
              <a:rPr lang="nb-NO" b="0">
                <a:latin typeface="Georgia"/>
                <a:hlinkClick r:id="rId4" invalidUrl="http://">
                  <a:extLst>
                    <a:ext uri="{A12FA001-AC4F-418D-AE19-62706E023703}">
                      <ahyp:hlinkClr xmlns:ahyp="http://schemas.microsoft.com/office/drawing/2018/hyperlinkcolor" val="tx"/>
                    </a:ext>
                  </a:extLst>
                </a:hlinkClick>
              </a:rPr>
            </a:br>
            <a:br>
              <a:rPr lang="nb-NO" b="0">
                <a:latin typeface="Georgia"/>
                <a:hlinkClick r:id="rId5" invalidUrl="http://">
                  <a:extLst>
                    <a:ext uri="{A12FA001-AC4F-418D-AE19-62706E023703}">
                      <ahyp:hlinkClr xmlns:ahyp="http://schemas.microsoft.com/office/drawing/2018/hyperlinkcolor" val="tx"/>
                    </a:ext>
                  </a:extLst>
                </a:hlinkClick>
              </a:rPr>
            </a:br>
            <a:r>
              <a:rPr lang="nb-NO" b="0">
                <a:solidFill>
                  <a:srgbClr val="1DB4AE"/>
                </a:solidFill>
                <a:latin typeface="Georgia"/>
                <a:hlinkClick r:id="rId6">
                  <a:extLst>
                    <a:ext uri="{A12FA001-AC4F-418D-AE19-62706E023703}">
                      <ahyp:hlinkClr xmlns:ahyp="http://schemas.microsoft.com/office/drawing/2018/hyperlinkcolor" val="tx"/>
                    </a:ext>
                  </a:extLst>
                </a:hlinkClick>
              </a:rPr>
              <a:t>Inngangsmusikk</a:t>
            </a:r>
            <a:r>
              <a:rPr lang="nb-NO" b="0">
                <a:latin typeface="Georgia"/>
              </a:rPr>
              <a:t> </a:t>
            </a:r>
            <a:br>
              <a:rPr lang="nb-NO" sz="2800">
                <a:latin typeface="Georgia"/>
                <a:hlinkClick r:id="rId6">
                  <a:extLst>
                    <a:ext uri="{A12FA001-AC4F-418D-AE19-62706E023703}">
                      <ahyp:hlinkClr xmlns:ahyp="http://schemas.microsoft.com/office/drawing/2018/hyperlinkcolor" val="tx"/>
                    </a:ext>
                  </a:extLst>
                </a:hlinkClick>
              </a:rPr>
            </a:br>
            <a:endParaRPr lang="nb-NO"/>
          </a:p>
        </p:txBody>
      </p:sp>
    </p:spTree>
    <p:extLst>
      <p:ext uri="{BB962C8B-B14F-4D97-AF65-F5344CB8AC3E}">
        <p14:creationId xmlns:p14="http://schemas.microsoft.com/office/powerpoint/2010/main" val="331950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B09A3B-1095-E062-A704-DB6AFE70117F}"/>
              </a:ext>
            </a:extLst>
          </p:cNvPr>
          <p:cNvSpPr>
            <a:spLocks noGrp="1"/>
          </p:cNvSpPr>
          <p:nvPr>
            <p:ph type="title"/>
          </p:nvPr>
        </p:nvSpPr>
        <p:spPr/>
        <p:txBody>
          <a:bodyPr/>
          <a:lstStyle/>
          <a:p>
            <a:r>
              <a:rPr lang="nb-NO" sz="6000" b="0">
                <a:solidFill>
                  <a:schemeClr val="tx2"/>
                </a:solidFill>
              </a:rPr>
              <a:t>Vi beveger oss!</a:t>
            </a:r>
          </a:p>
        </p:txBody>
      </p:sp>
      <p:pic>
        <p:nvPicPr>
          <p:cNvPr id="4" name="Bilde 3">
            <a:extLst>
              <a:ext uri="{FF2B5EF4-FFF2-40B4-BE49-F238E27FC236}">
                <a16:creationId xmlns:a16="http://schemas.microsoft.com/office/drawing/2014/main" id="{CCE886C9-BA77-B01D-5CD8-00CE7A352FB4}"/>
              </a:ext>
            </a:extLst>
          </p:cNvPr>
          <p:cNvPicPr>
            <a:picLocks noChangeAspect="1"/>
          </p:cNvPicPr>
          <p:nvPr/>
        </p:nvPicPr>
        <p:blipFill>
          <a:blip r:embed="rId3">
            <a:extLst>
              <a:ext uri="{28A0092B-C50C-407E-A947-70E740481C1C}">
                <a14:useLocalDpi xmlns:a14="http://schemas.microsoft.com/office/drawing/2010/main"/>
              </a:ext>
            </a:extLst>
          </a:blip>
          <a:srcRect t="4644" b="9070"/>
          <a:stretch/>
        </p:blipFill>
        <p:spPr>
          <a:xfrm>
            <a:off x="2299343" y="1690688"/>
            <a:ext cx="7558675" cy="4348066"/>
          </a:xfrm>
          <a:prstGeom prst="rect">
            <a:avLst/>
          </a:prstGeom>
        </p:spPr>
      </p:pic>
    </p:spTree>
    <p:extLst>
      <p:ext uri="{BB962C8B-B14F-4D97-AF65-F5344CB8AC3E}">
        <p14:creationId xmlns:p14="http://schemas.microsoft.com/office/powerpoint/2010/main" val="18389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Fysisk aktivitet for folkehelse og livsmestring">
            <a:hlinkClick r:id="" action="ppaction://media"/>
            <a:extLst>
              <a:ext uri="{FF2B5EF4-FFF2-40B4-BE49-F238E27FC236}">
                <a16:creationId xmlns:a16="http://schemas.microsoft.com/office/drawing/2014/main" id="{CDEA67BE-655F-0E5C-3763-6FE8504AEC89}"/>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4F7102F-431B-DC82-4504-B890F05B4B4C}"/>
              </a:ext>
            </a:extLst>
          </p:cNvPr>
          <p:cNvSpPr>
            <a:spLocks noGrp="1"/>
          </p:cNvSpPr>
          <p:nvPr>
            <p:ph type="body" idx="10"/>
          </p:nvPr>
        </p:nvSpPr>
        <p:spPr>
          <a:xfrm>
            <a:off x="1656959" y="238178"/>
            <a:ext cx="8878079" cy="2907221"/>
          </a:xfrm>
          <a:prstGeom prst="rect">
            <a:avLst/>
          </a:prstGeom>
        </p:spPr>
        <p:txBody>
          <a:bodyPr lIns="91440" tIns="45720" rIns="91440" bIns="45720" anchor="t"/>
          <a:lstStyle/>
          <a:p>
            <a:pPr algn="ctr"/>
            <a:r>
              <a:rPr lang="nb-NO" sz="4000" dirty="0">
                <a:solidFill>
                  <a:srgbClr val="009999"/>
                </a:solidFill>
                <a:latin typeface="Georgia" panose="02040502050405020303" pitchFamily="18" charset="0"/>
                <a:ea typeface="Verdana"/>
                <a:cs typeface="Calibri"/>
              </a:rPr>
              <a:t>Hvorfor trenger vi balanse mellom hvor mye vi bruker kroppen og hvor mye vi bruker hjernen?</a:t>
            </a:r>
            <a:endParaRPr lang="nb-NO" sz="4000" dirty="0">
              <a:solidFill>
                <a:srgbClr val="009999"/>
              </a:solidFill>
              <a:latin typeface="Georgia" panose="02040502050405020303" pitchFamily="18" charset="0"/>
            </a:endParaRPr>
          </a:p>
        </p:txBody>
      </p:sp>
      <p:pic>
        <p:nvPicPr>
          <p:cNvPr id="7" name="Bilde 6" descr="Et bilde som inneholder klær, person, jeans, luftballong&#10;&#10;KI-generert innhold kan være feil.">
            <a:extLst>
              <a:ext uri="{FF2B5EF4-FFF2-40B4-BE49-F238E27FC236}">
                <a16:creationId xmlns:a16="http://schemas.microsoft.com/office/drawing/2014/main" id="{CB87BD56-4180-61DC-D29E-991721FBFD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9812" y="2143566"/>
            <a:ext cx="6332375" cy="4221583"/>
          </a:xfrm>
          <a:prstGeom prst="rect">
            <a:avLst/>
          </a:prstGeom>
        </p:spPr>
      </p:pic>
    </p:spTree>
    <p:extLst>
      <p:ext uri="{BB962C8B-B14F-4D97-AF65-F5344CB8AC3E}">
        <p14:creationId xmlns:p14="http://schemas.microsoft.com/office/powerpoint/2010/main" val="394410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itle 1">
            <a:extLst>
              <a:ext uri="{FF2B5EF4-FFF2-40B4-BE49-F238E27FC236}">
                <a16:creationId xmlns:a16="http://schemas.microsoft.com/office/drawing/2014/main" id="{82E30E8F-398F-202D-D22F-22655DFF8C48}"/>
              </a:ext>
            </a:extLst>
          </p:cNvPr>
          <p:cNvSpPr>
            <a:spLocks noGrp="1"/>
          </p:cNvSpPr>
          <p:nvPr>
            <p:ph type="title"/>
          </p:nvPr>
        </p:nvSpPr>
        <p:spPr>
          <a:xfrm>
            <a:off x="581889" y="365125"/>
            <a:ext cx="10993584" cy="1325563"/>
          </a:xfrm>
        </p:spPr>
        <p:txBody>
          <a:bodyPr lIns="91440" tIns="45720" rIns="91440" bIns="45720" anchor="t"/>
          <a:lstStyle/>
          <a:p>
            <a:pPr algn="ctr"/>
            <a:r>
              <a:rPr lang="en-US" sz="6000" b="0" dirty="0">
                <a:solidFill>
                  <a:srgbClr val="009999"/>
                </a:solidFill>
                <a:latin typeface="Georgia"/>
              </a:rPr>
              <a:t>High-five </a:t>
            </a:r>
            <a:r>
              <a:rPr lang="en-US" sz="6000" b="0" dirty="0" err="1">
                <a:solidFill>
                  <a:srgbClr val="009999"/>
                </a:solidFill>
                <a:latin typeface="Georgia"/>
              </a:rPr>
              <a:t>i</a:t>
            </a:r>
            <a:r>
              <a:rPr lang="en-US" sz="6000" b="0" dirty="0">
                <a:solidFill>
                  <a:srgbClr val="009999"/>
                </a:solidFill>
                <a:latin typeface="Georgia"/>
              </a:rPr>
              <a:t> </a:t>
            </a:r>
            <a:r>
              <a:rPr lang="en-US" sz="6000" b="0" dirty="0" err="1">
                <a:solidFill>
                  <a:srgbClr val="009999"/>
                </a:solidFill>
                <a:latin typeface="Georgia"/>
              </a:rPr>
              <a:t>ringen</a:t>
            </a:r>
            <a:endParaRPr lang="en-US" sz="6000" b="0" dirty="0">
              <a:solidFill>
                <a:srgbClr val="009999"/>
              </a:solidFill>
            </a:endParaRPr>
          </a:p>
        </p:txBody>
      </p:sp>
      <p:pic>
        <p:nvPicPr>
          <p:cNvPr id="7" name="Bilde 6">
            <a:extLst>
              <a:ext uri="{FF2B5EF4-FFF2-40B4-BE49-F238E27FC236}">
                <a16:creationId xmlns:a16="http://schemas.microsoft.com/office/drawing/2014/main" id="{7A6B1A79-3A44-C79D-A8F3-71FA4B90D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9336" y="1690688"/>
            <a:ext cx="6493328" cy="43288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E68402-D3F9-BF42-BB7C-499A0F2AFA6A}"/>
              </a:ext>
            </a:extLst>
          </p:cNvPr>
          <p:cNvSpPr>
            <a:spLocks noGrp="1"/>
          </p:cNvSpPr>
          <p:nvPr>
            <p:ph type="title"/>
          </p:nvPr>
        </p:nvSpPr>
        <p:spPr>
          <a:xfrm>
            <a:off x="1415335" y="446775"/>
            <a:ext cx="9352419" cy="2852737"/>
          </a:xfrm>
        </p:spPr>
        <p:txBody>
          <a:bodyPr/>
          <a:lstStyle/>
          <a:p>
            <a:r>
              <a:rPr lang="nb-NO" b="0">
                <a:solidFill>
                  <a:schemeClr val="tx2"/>
                </a:solidFill>
                <a:latin typeface="Georgia"/>
              </a:rPr>
              <a:t>Vi leker!</a:t>
            </a:r>
          </a:p>
        </p:txBody>
      </p:sp>
      <p:sp>
        <p:nvSpPr>
          <p:cNvPr id="3" name="Plassholder for tekst 2">
            <a:extLst>
              <a:ext uri="{FF2B5EF4-FFF2-40B4-BE49-F238E27FC236}">
                <a16:creationId xmlns:a16="http://schemas.microsoft.com/office/drawing/2014/main" id="{C3E231A1-3E85-5F4F-B68B-D77B4FB5CA97}"/>
              </a:ext>
            </a:extLst>
          </p:cNvPr>
          <p:cNvSpPr>
            <a:spLocks noGrp="1"/>
          </p:cNvSpPr>
          <p:nvPr>
            <p:ph type="body" idx="1"/>
          </p:nvPr>
        </p:nvSpPr>
        <p:spPr>
          <a:xfrm>
            <a:off x="1500002" y="3556310"/>
            <a:ext cx="9352418" cy="1500187"/>
          </a:xfrm>
        </p:spPr>
        <p:txBody>
          <a:bodyPr vert="horz" lIns="91440" tIns="45720" rIns="91440" bIns="45720" rtlCol="0" anchor="t">
            <a:normAutofit/>
          </a:bodyPr>
          <a:lstStyle/>
          <a:p>
            <a:r>
              <a:rPr lang="nb-NO" sz="4000">
                <a:solidFill>
                  <a:schemeClr val="tx2"/>
                </a:solidFill>
                <a:latin typeface="Georgia"/>
                <a:ea typeface="Verdana"/>
                <a:cs typeface="Calibri"/>
              </a:rPr>
              <a:t>Sommerturen</a:t>
            </a:r>
            <a:endParaRPr lang="nb-NO" sz="4000">
              <a:solidFill>
                <a:schemeClr val="tx2"/>
              </a:solidFill>
              <a:latin typeface="Georgia"/>
            </a:endParaRPr>
          </a:p>
        </p:txBody>
      </p:sp>
    </p:spTree>
    <p:extLst>
      <p:ext uri="{BB962C8B-B14F-4D97-AF65-F5344CB8AC3E}">
        <p14:creationId xmlns:p14="http://schemas.microsoft.com/office/powerpoint/2010/main" val="2065359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p:txBody>
          <a:bodyPr>
            <a:normAutofit fontScale="90000"/>
          </a:bodyPr>
          <a:lstStyle/>
          <a:p>
            <a:br>
              <a:rPr lang="nb-NO"/>
            </a:br>
            <a:r>
              <a:rPr lang="nb-NO" sz="6000" b="0">
                <a:solidFill>
                  <a:schemeClr val="accent1"/>
                </a:solidFill>
                <a:latin typeface="Georgia"/>
              </a:rPr>
              <a:t>Vi oppsummer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5564908" y="2122488"/>
            <a:ext cx="5437911" cy="3806248"/>
          </a:xfrm>
        </p:spPr>
        <p:txBody>
          <a:bodyPr vert="horz" lIns="91440" tIns="45720" rIns="91440" bIns="45720" rtlCol="0" anchor="t">
            <a:normAutofit/>
          </a:bodyPr>
          <a:lstStyle/>
          <a:p>
            <a:pPr marL="0" indent="0">
              <a:buNone/>
            </a:pPr>
            <a:endParaRPr lang="nb-NO" sz="2400">
              <a:ea typeface="+mn-lt"/>
              <a:cs typeface="+mn-lt"/>
            </a:endParaRPr>
          </a:p>
          <a:p>
            <a:pPr lvl="2"/>
            <a:r>
              <a:rPr lang="nb-NO" sz="3200">
                <a:solidFill>
                  <a:srgbClr val="009999"/>
                </a:solidFill>
                <a:ea typeface="+mn-lt"/>
                <a:cs typeface="+mn-lt"/>
              </a:rPr>
              <a:t>Hva likte du i dag? </a:t>
            </a:r>
          </a:p>
          <a:p>
            <a:pPr lvl="2"/>
            <a:r>
              <a:rPr lang="nb-NO" sz="3200">
                <a:solidFill>
                  <a:srgbClr val="009999"/>
                </a:solidFill>
                <a:ea typeface="+mn-lt"/>
                <a:cs typeface="+mn-lt"/>
              </a:rPr>
              <a:t>Hva lærte du? </a:t>
            </a:r>
          </a:p>
          <a:p>
            <a:pPr lvl="2"/>
            <a:r>
              <a:rPr lang="nb-NO" sz="3200">
                <a:solidFill>
                  <a:srgbClr val="009999"/>
                </a:solidFill>
                <a:latin typeface="Calibri"/>
                <a:ea typeface="+mn-lt"/>
                <a:cs typeface="+mn-lt"/>
              </a:rPr>
              <a:t>Hva kan vi øve på?</a:t>
            </a:r>
          </a:p>
          <a:p>
            <a:pPr lvl="2"/>
            <a:r>
              <a:rPr lang="nb-NO" sz="3200">
                <a:solidFill>
                  <a:srgbClr val="009999"/>
                </a:solidFill>
                <a:ea typeface="+mn-lt"/>
                <a:cs typeface="+mn-lt"/>
              </a:rPr>
              <a:t>Hvorfor er dette viktig?</a:t>
            </a:r>
          </a:p>
          <a:p>
            <a:pPr marL="914400" lvl="2" indent="0">
              <a:buNone/>
            </a:pPr>
            <a:endParaRPr lang="nb-NO" sz="3200">
              <a:solidFill>
                <a:srgbClr val="009999"/>
              </a:solidFill>
              <a:ea typeface="+mn-lt"/>
              <a:cs typeface="+mn-lt"/>
            </a:endParaRPr>
          </a:p>
          <a:p>
            <a:pPr marL="914400" lvl="2" indent="0">
              <a:buNone/>
            </a:pPr>
            <a:endParaRPr lang="nb-NO" sz="3200">
              <a:solidFill>
                <a:srgbClr val="009999"/>
              </a:solidFill>
              <a:ea typeface="+mn-lt"/>
              <a:cs typeface="+mn-lt"/>
            </a:endParaRP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72614E21-DF98-7D46-8731-84A07EA55BD9}"/>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4FEF2B0-D82C-E345-8053-2BD3103A92A3}"/>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FE984D20-11AA-8B42-8B34-786EBEA6639B}"/>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5B92D138-C25D-5A46-B7FC-BA2332ABBCB7}"/>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B0D46C2-F3AF-FF4B-BB9F-1F0E4EAD2805}"/>
    </a:ext>
  </a:extLst>
</a:theme>
</file>

<file path=ppt/theme/theme6.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1C4714-EBEE-46B1-A94C-B950790E17DE}">
  <ds:schemaRefs>
    <ds:schemaRef ds:uri="http://schemas.microsoft.com/sharepoint/v3/contenttype/forms"/>
  </ds:schemaRefs>
</ds:datastoreItem>
</file>

<file path=customXml/itemProps2.xml><?xml version="1.0" encoding="utf-8"?>
<ds:datastoreItem xmlns:ds="http://schemas.openxmlformats.org/officeDocument/2006/customXml" ds:itemID="{0B9ED5F0-CFFA-4AC8-9C41-9301FDC4AE56}">
  <ds:schemaRefs>
    <ds:schemaRef ds:uri="http://purl.org/dc/elements/1.1/"/>
    <ds:schemaRef ds:uri="http://schemas.microsoft.com/office/2006/documentManagement/types"/>
    <ds:schemaRef ds:uri="http://schemas.openxmlformats.org/package/2006/metadata/core-properties"/>
    <ds:schemaRef ds:uri="http://purl.org/dc/terms/"/>
    <ds:schemaRef ds:uri="http://purl.org/dc/dcmitype/"/>
    <ds:schemaRef ds:uri="b8da453c-6e37-4915-9292-e90fa68e84a7"/>
    <ds:schemaRef ds:uri="http://www.w3.org/XML/1998/namespace"/>
    <ds:schemaRef ds:uri="http://schemas.microsoft.com/office/2006/metadata/properties"/>
    <ds:schemaRef ds:uri="http://schemas.microsoft.com/office/infopath/2007/PartnerControls"/>
    <ds:schemaRef ds:uri="ee598b89-8811-470d-ad8e-f3a66432fe16"/>
  </ds:schemaRefs>
</ds:datastoreItem>
</file>

<file path=customXml/itemProps3.xml><?xml version="1.0" encoding="utf-8"?>
<ds:datastoreItem xmlns:ds="http://schemas.openxmlformats.org/officeDocument/2006/customXml" ds:itemID="{17D9D886-E18A-4476-9B8B-2C10ECD5D695}"/>
</file>

<file path=docProps/app.xml><?xml version="1.0" encoding="utf-8"?>
<Properties xmlns="http://schemas.openxmlformats.org/officeDocument/2006/extended-properties" xmlns:vt="http://schemas.openxmlformats.org/officeDocument/2006/docPropsVTypes">
  <Template>4_Office-tema</Template>
  <TotalTime>119</TotalTime>
  <Words>960</Words>
  <Application>Microsoft Office PowerPoint</Application>
  <PresentationFormat>Widescreen</PresentationFormat>
  <Paragraphs>93</Paragraphs>
  <Slides>9</Slides>
  <Notes>7</Notes>
  <HiddenSlides>0</HiddenSlides>
  <MMClips>1</MMClips>
  <ScaleCrop>false</ScaleCrop>
  <HeadingPairs>
    <vt:vector size="6" baseType="variant">
      <vt:variant>
        <vt:lpstr>Brukte skrifter</vt:lpstr>
      </vt:variant>
      <vt:variant>
        <vt:i4>7</vt:i4>
      </vt:variant>
      <vt:variant>
        <vt:lpstr>Tema</vt:lpstr>
      </vt:variant>
      <vt:variant>
        <vt:i4>6</vt:i4>
      </vt:variant>
      <vt:variant>
        <vt:lpstr>Lysbildetitler</vt:lpstr>
      </vt:variant>
      <vt:variant>
        <vt:i4>9</vt:i4>
      </vt:variant>
    </vt:vector>
  </HeadingPairs>
  <TitlesOfParts>
    <vt:vector size="22" baseType="lpstr">
      <vt:lpstr>Arial</vt:lpstr>
      <vt:lpstr>Calibri</vt:lpstr>
      <vt:lpstr>Calibri Light</vt:lpstr>
      <vt:lpstr>Georgia</vt:lpstr>
      <vt:lpstr>Symbol</vt:lpstr>
      <vt:lpstr>Symbol,Sans-Serif</vt:lpstr>
      <vt:lpstr>Times New Roman</vt:lpstr>
      <vt:lpstr>4_Office-tema</vt:lpstr>
      <vt:lpstr>Egendefinert utforming</vt:lpstr>
      <vt:lpstr>5_Office-tema</vt:lpstr>
      <vt:lpstr>3_Office-tema</vt:lpstr>
      <vt:lpstr>6_Office-tema</vt:lpstr>
      <vt:lpstr>3_Office-tema</vt:lpstr>
      <vt:lpstr>Aktivitet 5., 6. og 7. trinn</vt:lpstr>
      <vt:lpstr>   Inngangsmusikk  </vt:lpstr>
      <vt:lpstr>Vi beveger oss!</vt:lpstr>
      <vt:lpstr>PowerPoint-presentasjon</vt:lpstr>
      <vt:lpstr>PowerPoint-presentasjon</vt:lpstr>
      <vt:lpstr>High-five i ringen</vt:lpstr>
      <vt:lpstr>Vi leker!</vt:lpstr>
      <vt:lpstr> Vi oppsummer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Anne-Kristin Imenes</dc:creator>
  <cp:lastModifiedBy>Renate Dybdal Hansen</cp:lastModifiedBy>
  <cp:revision>16</cp:revision>
  <dcterms:created xsi:type="dcterms:W3CDTF">2023-01-27T13:13:49Z</dcterms:created>
  <dcterms:modified xsi:type="dcterms:W3CDTF">2026-01-19T12:41:53Z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