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18"/>
  </p:notesMasterIdLst>
  <p:sldIdLst>
    <p:sldId id="261" r:id="rId9"/>
    <p:sldId id="312" r:id="rId10"/>
    <p:sldId id="272" r:id="rId11"/>
    <p:sldId id="313" r:id="rId12"/>
    <p:sldId id="290" r:id="rId13"/>
    <p:sldId id="291" r:id="rId14"/>
    <p:sldId id="287" r:id="rId15"/>
    <p:sldId id="284" r:id="rId16"/>
    <p:sldId id="270" r:id="rId17"/>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9C4D2A-8DAF-4736-823A-4E5D10C2B8BD}" v="1" dt="2026-03-04T10:39:56.8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603" autoAdjust="0"/>
  </p:normalViewPr>
  <p:slideViewPr>
    <p:cSldViewPr snapToGrid="0">
      <p:cViewPr varScale="1">
        <p:scale>
          <a:sx n="58" d="100"/>
          <a:sy n="58" d="100"/>
        </p:scale>
        <p:origin x="161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Dybdal Hansen" userId="8f533bdc-1f06-46c5-8376-6b62126245f7" providerId="ADAL" clId="{AD18D0CB-5EBB-4FE2-9456-A51AD340C137}"/>
    <pc:docChg chg="custSel modSld">
      <pc:chgData name="Renate Dybdal Hansen" userId="8f533bdc-1f06-46c5-8376-6b62126245f7" providerId="ADAL" clId="{AD18D0CB-5EBB-4FE2-9456-A51AD340C137}" dt="2026-03-04T10:40:01.183" v="39" actId="20577"/>
      <pc:docMkLst>
        <pc:docMk/>
      </pc:docMkLst>
      <pc:sldChg chg="addSp delSp modSp mod modAnim modNotesTx">
        <pc:chgData name="Renate Dybdal Hansen" userId="8f533bdc-1f06-46c5-8376-6b62126245f7" providerId="ADAL" clId="{AD18D0CB-5EBB-4FE2-9456-A51AD340C137}" dt="2026-03-04T10:40:01.183" v="39" actId="20577"/>
        <pc:sldMkLst>
          <pc:docMk/>
          <pc:sldMk cId="2593751219" sldId="313"/>
        </pc:sldMkLst>
        <pc:spChg chg="del">
          <ac:chgData name="Renate Dybdal Hansen" userId="8f533bdc-1f06-46c5-8376-6b62126245f7" providerId="ADAL" clId="{AD18D0CB-5EBB-4FE2-9456-A51AD340C137}" dt="2026-03-04T10:39:39.990" v="0" actId="478"/>
          <ac:spMkLst>
            <pc:docMk/>
            <pc:sldMk cId="2593751219" sldId="313"/>
            <ac:spMk id="5" creationId="{AD144FC5-C91B-18FB-BF31-02BBE8C37976}"/>
          </ac:spMkLst>
        </pc:spChg>
        <pc:picChg chg="add mod">
          <ac:chgData name="Renate Dybdal Hansen" userId="8f533bdc-1f06-46c5-8376-6b62126245f7" providerId="ADAL" clId="{AD18D0CB-5EBB-4FE2-9456-A51AD340C137}" dt="2026-03-04T10:39:56.801" v="2"/>
          <ac:picMkLst>
            <pc:docMk/>
            <pc:sldMk cId="2593751219" sldId="313"/>
            <ac:picMk id="2" creationId="{5CAE6786-3EDD-B28F-1CE0-8BD85D355058}"/>
          </ac:picMkLst>
        </pc:picChg>
        <pc:picChg chg="del">
          <ac:chgData name="Renate Dybdal Hansen" userId="8f533bdc-1f06-46c5-8376-6b62126245f7" providerId="ADAL" clId="{AD18D0CB-5EBB-4FE2-9456-A51AD340C137}" dt="2026-03-04T10:39:41.982" v="1" actId="478"/>
          <ac:picMkLst>
            <pc:docMk/>
            <pc:sldMk cId="2593751219" sldId="313"/>
            <ac:picMk id="4" creationId="{CADE0179-3DEA-278E-D65C-631EF3BDF30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A0E4B5-B5E6-4427-B489-AD5D27D9B061}" type="datetimeFigureOut">
              <a:t>05.03.2026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88DDE-4F28-41E1-9152-C5B6FD9BECAE}" type="slidenum">
              <a:t>‹#›</a:t>
            </a:fld>
            <a:endParaRPr lang="nb-NO"/>
          </a:p>
        </p:txBody>
      </p:sp>
    </p:spTree>
    <p:extLst>
      <p:ext uri="{BB962C8B-B14F-4D97-AF65-F5344CB8AC3E}">
        <p14:creationId xmlns:p14="http://schemas.microsoft.com/office/powerpoint/2010/main" val="1469437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v:/s/OPVOppvekst543/EbFE13SeTMlDrJvwhQi7cSYBq_n67x3tG-WneLKhqwUVwA?e=lNjt4F&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mcssw3utx7o"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lay.mediaflow.com/ovp/11/50GB9O6MX8"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og-bevegels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6m0cjIwpTC8"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44052-FD8E-FD4E-CBD7-14043BAECD8D}"/>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58AF1B88-C323-FCEE-93A9-DD0756CEFE7A}"/>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08F6274-CA98-B6E1-14C6-D28FA98D4624}"/>
              </a:ext>
            </a:extLst>
          </p:cNvPr>
          <p:cNvSpPr>
            <a:spLocks noGrp="1"/>
          </p:cNvSpPr>
          <p:nvPr>
            <p:ph type="body" idx="1"/>
          </p:nvPr>
        </p:nvSpPr>
        <p:spPr/>
        <p:txBody>
          <a:bodyPr/>
          <a:lstStyle/>
          <a:p>
            <a:r>
              <a:rPr lang="nb-NO" b="1"/>
              <a:t>Sett på inngangsmusikk:</a:t>
            </a:r>
            <a:r>
              <a:rPr lang="nb-NO"/>
              <a:t>  </a:t>
            </a:r>
            <a:endParaRPr lang="nb-NO" dirty="0"/>
          </a:p>
          <a:p>
            <a:r>
              <a:rPr lang="nb-NO"/>
              <a:t>For Indre Østfold kommune: </a:t>
            </a:r>
            <a:r>
              <a:rPr lang="nb-NO" u="sng">
                <a:hlinkClick r:id="rId3"/>
              </a:rPr>
              <a:t>Waterloo.mp4</a:t>
            </a:r>
            <a:r>
              <a:rPr lang="nb-NO"/>
              <a:t> </a:t>
            </a:r>
            <a:endParaRPr lang="nb-NO" dirty="0"/>
          </a:p>
          <a:p>
            <a:r>
              <a:rPr lang="nb-NO"/>
              <a:t>For eksterne kommuner: </a:t>
            </a:r>
            <a:r>
              <a:rPr lang="en-US" u="sng">
                <a:hlinkClick r:id="rId4"/>
              </a:rPr>
              <a:t>ABBA - Waterloo (Official Lyric Video) (youtube.com)</a:t>
            </a:r>
            <a:r>
              <a:rPr lang="en-US"/>
              <a:t> </a:t>
            </a:r>
            <a:endParaRPr lang="nb-NO"/>
          </a:p>
          <a:p>
            <a:endParaRPr lang="nb-NO" dirty="0"/>
          </a:p>
          <a:p>
            <a:pPr marL="285750" indent="-285750">
              <a:buFont typeface="Symbol"/>
              <a:buChar char="•"/>
            </a:pPr>
            <a:r>
              <a:rPr lang="nb-NO"/>
              <a:t>Vi rydder klasserom</a:t>
            </a:r>
            <a:endParaRPr lang="nb-NO" dirty="0"/>
          </a:p>
          <a:p>
            <a:pPr marL="285750" indent="-285750">
              <a:buFont typeface="Symbol"/>
              <a:buChar char="•"/>
            </a:pPr>
            <a:r>
              <a:rPr lang="nb-NO"/>
              <a:t>Vi samles i ringen</a:t>
            </a:r>
            <a:endParaRPr lang="nb-NO" dirty="0"/>
          </a:p>
          <a:p>
            <a:endParaRPr lang="nb-NO" sz="1200" dirty="0">
              <a:latin typeface="+mn-lt"/>
              <a:cs typeface="Calibri"/>
            </a:endParaRPr>
          </a:p>
        </p:txBody>
      </p:sp>
      <p:sp>
        <p:nvSpPr>
          <p:cNvPr id="4" name="Plassholder for lysbildenummer 3">
            <a:extLst>
              <a:ext uri="{FF2B5EF4-FFF2-40B4-BE49-F238E27FC236}">
                <a16:creationId xmlns:a16="http://schemas.microsoft.com/office/drawing/2014/main" id="{72D5C4BB-310E-5F59-E33D-28C9909A189B}"/>
              </a:ext>
            </a:extLst>
          </p:cNvPr>
          <p:cNvSpPr>
            <a:spLocks noGrp="1"/>
          </p:cNvSpPr>
          <p:nvPr>
            <p:ph type="sldNum" sz="quarter" idx="5"/>
          </p:nvPr>
        </p:nvSpPr>
        <p:spPr/>
        <p:txBody>
          <a:bodyPr/>
          <a:lstStyle/>
          <a:p>
            <a:fld id="{4A0C53AA-2C1F-4D28-B074-E50D1CC28151}" type="slidenum">
              <a:rPr lang="nb-NO" smtClean="0"/>
              <a:t>2</a:t>
            </a:fld>
            <a:endParaRPr lang="nb-NO"/>
          </a:p>
        </p:txBody>
      </p:sp>
    </p:spTree>
    <p:extLst>
      <p:ext uri="{BB962C8B-B14F-4D97-AF65-F5344CB8AC3E}">
        <p14:creationId xmlns:p14="http://schemas.microsoft.com/office/powerpoint/2010/main" val="3126875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Øvelsen heter «Dragen som lukter på </a:t>
            </a:r>
            <a:r>
              <a:rPr lang="nb-NO"/>
              <a:t>blomstene» </a:t>
            </a:r>
            <a:r>
              <a:rPr lang="nb-NO" sz="1200" b="0" i="0" kern="1200">
                <a:solidFill>
                  <a:schemeClr val="tx1"/>
                </a:solidFill>
                <a:effectLst/>
                <a:latin typeface="+mn-lt"/>
                <a:ea typeface="+mn-ea"/>
                <a:cs typeface="+mn-cs"/>
                <a:hlinkClick r:id="rId3"/>
              </a:rPr>
              <a:t>https://play.mediaflow.com/ovp/11/50GB9O6MX8</a:t>
            </a:r>
            <a:r>
              <a:rPr lang="nb-NO" sz="1200" b="0" i="0" kern="1200">
                <a:solidFill>
                  <a:schemeClr val="tx1"/>
                </a:solidFill>
                <a:effectLst/>
                <a:latin typeface="+mn-lt"/>
                <a:ea typeface="+mn-ea"/>
                <a:cs typeface="+mn-cs"/>
              </a:rPr>
              <a:t> – trykk på «play-knappen» for å starte filmen</a:t>
            </a:r>
            <a:endParaRPr lang="nb-NO"/>
          </a:p>
          <a:p>
            <a:endParaRPr lang="nb-NO" dirty="0"/>
          </a:p>
          <a:p>
            <a:r>
              <a:rPr lang="nb-NO" dirty="0"/>
              <a:t>Når du skal gjennomføre pusteøvelsen med elevene, velger du selv om du vil vise filmen eller om du modellerer selv.</a:t>
            </a:r>
          </a:p>
          <a:p>
            <a:endParaRPr lang="nb-NO" dirty="0"/>
          </a:p>
          <a:p>
            <a:r>
              <a:rPr lang="nb-NO" dirty="0"/>
              <a:t>Dersom du ønsker å benytte en annen øvelse, finner du flere eksempler på </a:t>
            </a:r>
            <a:r>
              <a:rPr lang="nb-NO" u="sng" dirty="0">
                <a:hlinkClick r:id="rId4"/>
              </a:rPr>
              <a:t>https://www.io.kommune.no/tjenester/skole-og-utdanning/robuste-barn/pust-og-bevegelse/</a:t>
            </a:r>
            <a:endParaRPr lang="nb-NO" dirty="0"/>
          </a:p>
          <a:p>
            <a:endParaRPr lang="nb-NO" dirty="0">
              <a:ea typeface="Calibri"/>
              <a:cs typeface="Calibri"/>
            </a:endParaRPr>
          </a:p>
          <a:p>
            <a:endParaRPr lang="nb-NO" dirty="0">
              <a:ea typeface="Calibri"/>
              <a:cs typeface="Calibri"/>
            </a:endParaRPr>
          </a:p>
        </p:txBody>
      </p:sp>
      <p:sp>
        <p:nvSpPr>
          <p:cNvPr id="4" name="Plassholder for lysbildenummer 3"/>
          <p:cNvSpPr>
            <a:spLocks noGrp="1"/>
          </p:cNvSpPr>
          <p:nvPr>
            <p:ph type="sldNum" sz="quarter" idx="5"/>
          </p:nvPr>
        </p:nvSpPr>
        <p:spPr/>
        <p:txBody>
          <a:bodyPr/>
          <a:lstStyle/>
          <a:p>
            <a:fld id="{5BC31685-9D4F-4ECC-918D-9DA8C0B050E0}" type="slidenum">
              <a:rPr lang="nb-NO" smtClean="0"/>
              <a:t>3</a:t>
            </a:fld>
            <a:endParaRPr lang="nb-NO"/>
          </a:p>
        </p:txBody>
      </p:sp>
    </p:spTree>
    <p:extLst>
      <p:ext uri="{BB962C8B-B14F-4D97-AF65-F5344CB8AC3E}">
        <p14:creationId xmlns:p14="http://schemas.microsoft.com/office/powerpoint/2010/main" val="3707932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cs typeface="Calibri"/>
              </a:rPr>
              <a:t>Film: Hvordan få venner</a:t>
            </a:r>
            <a:r>
              <a:rPr lang="nb-NO">
                <a:cs typeface="Calibri"/>
              </a:rPr>
              <a:t>? </a:t>
            </a:r>
            <a:endParaRPr lang="nb-NO" dirty="0">
              <a:cs typeface="Calibri"/>
            </a:endParaRPr>
          </a:p>
          <a:p>
            <a:r>
              <a:rPr lang="nb-NO" dirty="0">
                <a:cs typeface="Calibri"/>
                <a:hlinkClick r:id="rId3"/>
              </a:rPr>
              <a:t>https://www.youtube.com/watch?v=6m0cjIwpTC8</a:t>
            </a:r>
            <a:r>
              <a:rPr lang="nb-NO" dirty="0">
                <a:cs typeface="Calibri"/>
              </a:rPr>
              <a:t> </a:t>
            </a:r>
          </a:p>
          <a:p>
            <a:r>
              <a:rPr lang="nb-NO" dirty="0">
                <a:cs typeface="Calibri"/>
              </a:rPr>
              <a:t>Varighet: 1:56</a:t>
            </a:r>
          </a:p>
          <a:p>
            <a:endParaRPr lang="nb-NO" dirty="0">
              <a:cs typeface="Calibri"/>
            </a:endParaRPr>
          </a:p>
          <a:p>
            <a:endParaRPr lang="nb-NO" dirty="0">
              <a:cs typeface="Calibri"/>
            </a:endParaRPr>
          </a:p>
          <a:p>
            <a:endParaRPr lang="nb-NO" dirty="0">
              <a:cs typeface="Calibri"/>
            </a:endParaRPr>
          </a:p>
          <a:p>
            <a:endParaRPr lang="nb-NO" dirty="0">
              <a:cs typeface="Calibri"/>
            </a:endParaRPr>
          </a:p>
          <a:p>
            <a:endParaRPr lang="nb-NO" dirty="0"/>
          </a:p>
        </p:txBody>
      </p:sp>
      <p:sp>
        <p:nvSpPr>
          <p:cNvPr id="4" name="Plassholder for lysbildenummer 3"/>
          <p:cNvSpPr>
            <a:spLocks noGrp="1"/>
          </p:cNvSpPr>
          <p:nvPr>
            <p:ph type="sldNum" sz="quarter" idx="5"/>
          </p:nvPr>
        </p:nvSpPr>
        <p:spPr/>
        <p:txBody>
          <a:bodyPr/>
          <a:lstStyle/>
          <a:p>
            <a:fld id="{66488DDE-4F28-41E1-9152-C5B6FD9BECAE}" type="slidenum">
              <a:rPr lang="nb-NO" smtClean="0"/>
              <a:t>4</a:t>
            </a:fld>
            <a:endParaRPr lang="nb-NO"/>
          </a:p>
        </p:txBody>
      </p:sp>
    </p:spTree>
    <p:extLst>
      <p:ext uri="{BB962C8B-B14F-4D97-AF65-F5344CB8AC3E}">
        <p14:creationId xmlns:p14="http://schemas.microsoft.com/office/powerpoint/2010/main" val="2105772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1" dirty="0">
                <a:ea typeface="Calibri"/>
                <a:cs typeface="Calibri"/>
              </a:rPr>
              <a:t>Hvordan kan man få nye venner?</a:t>
            </a:r>
          </a:p>
          <a:p>
            <a:endParaRPr lang="nb-NO" b="1" dirty="0">
              <a:ea typeface="Calibri"/>
              <a:cs typeface="Calibri"/>
            </a:endParaRPr>
          </a:p>
          <a:p>
            <a:r>
              <a:rPr lang="nb-NO" dirty="0">
                <a:ea typeface="Calibri"/>
                <a:cs typeface="Calibri"/>
              </a:rPr>
              <a:t>La elevene komme med innspill, lærer kommer med forslag ved behov.</a:t>
            </a:r>
          </a:p>
          <a:p>
            <a:r>
              <a:rPr lang="nb-NO" i="1" dirty="0">
                <a:ea typeface="Calibri"/>
                <a:cs typeface="Calibri"/>
              </a:rPr>
              <a:t>For eksempel:</a:t>
            </a:r>
          </a:p>
          <a:p>
            <a:r>
              <a:rPr lang="nb-NO" i="1" dirty="0"/>
              <a:t>Ta kontakt med noen du ikke kjenner så godt, si "hei" og invitere til aktivitet. Bli bedre kjent, still spørsmål, lytt og vær interessert i det de forteller. Inviter med hjem, til aktivitet på fritiden og prøv nye ting. Vær ærlig og vennlig. Vær vennlig tilbake. Meld deg på en aktivitet, der kan du møte likesinnede. Tør å ta kontakt med noen som kanskje ikke er så lik deg selv, kanskje kan du få en ny venn?</a:t>
            </a:r>
          </a:p>
          <a:p>
            <a:endParaRPr lang="nb-NO" dirty="0">
              <a:ea typeface="Calibri"/>
              <a:cs typeface="Calibri"/>
            </a:endParaRPr>
          </a:p>
        </p:txBody>
      </p:sp>
      <p:sp>
        <p:nvSpPr>
          <p:cNvPr id="4" name="Slide Number Placeholder 3"/>
          <p:cNvSpPr>
            <a:spLocks noGrp="1"/>
          </p:cNvSpPr>
          <p:nvPr>
            <p:ph type="sldNum" sz="quarter" idx="5"/>
          </p:nvPr>
        </p:nvSpPr>
        <p:spPr/>
        <p:txBody>
          <a:bodyPr/>
          <a:lstStyle/>
          <a:p>
            <a:fld id="{66488DDE-4F28-41E1-9152-C5B6FD9BECAE}" type="slidenum">
              <a:rPr lang="en-US"/>
              <a:t>5</a:t>
            </a:fld>
            <a:endParaRPr lang="en-US"/>
          </a:p>
        </p:txBody>
      </p:sp>
    </p:spTree>
    <p:extLst>
      <p:ext uri="{BB962C8B-B14F-4D97-AF65-F5344CB8AC3E}">
        <p14:creationId xmlns:p14="http://schemas.microsoft.com/office/powerpoint/2010/main" val="1348844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Bef>
                <a:spcPts val="200"/>
              </a:spcBef>
            </a:pPr>
            <a:r>
              <a:rPr lang="nb-NO" sz="1800" b="1" dirty="0">
                <a:solidFill>
                  <a:srgbClr val="00756A"/>
                </a:solidFill>
                <a:effectLst/>
                <a:latin typeface="Calibri Light"/>
                <a:ea typeface="Yu Gothic Light"/>
                <a:cs typeface="Calibri Light"/>
              </a:rPr>
              <a:t>Par på tid – i ringen</a:t>
            </a:r>
          </a:p>
          <a:p>
            <a:pPr marL="342900" indent="-342900">
              <a:lnSpc>
                <a:spcPct val="115000"/>
              </a:lnSpc>
              <a:buFont typeface="+mj-lt"/>
              <a:buAutoNum type="arabicParenR"/>
            </a:pPr>
            <a:endParaRPr lang="nb-NO" sz="1800" dirty="0">
              <a:effectLst/>
              <a:latin typeface="Calibri" panose="020F0502020204030204" pitchFamily="34" charset="0"/>
              <a:ea typeface="Calibri" panose="020F0502020204030204" pitchFamily="34" charset="0"/>
              <a:cs typeface="Calibri"/>
            </a:endParaRPr>
          </a:p>
          <a:p>
            <a:pPr marL="342900" lvl="0" indent="-342900">
              <a:lnSpc>
                <a:spcPct val="115000"/>
              </a:lnSpc>
              <a:buFont typeface="+mj-lt"/>
              <a:buAutoNum type="arabicParenR"/>
            </a:pPr>
            <a:r>
              <a:rPr lang="nb-NO" sz="1800" dirty="0">
                <a:solidFill>
                  <a:srgbClr val="000000"/>
                </a:solidFill>
                <a:effectLst/>
                <a:latin typeface="Calibri"/>
                <a:ea typeface="Calibri" panose="020F0502020204030204" pitchFamily="34" charset="0"/>
                <a:cs typeface="Calibri"/>
              </a:rPr>
              <a:t>Lærer deler elevene inn i par. Inndelingen må være forberedt på forhånd for å ta hensyn til elevenes ulike behov og forutsetninger.</a:t>
            </a:r>
            <a:endParaRPr lang="nb-NO" sz="1800" dirty="0">
              <a:effectLst/>
              <a:latin typeface="Calibri"/>
              <a:ea typeface="Calibri" panose="020F0502020204030204" pitchFamily="34" charset="0"/>
              <a:cs typeface="Calibri"/>
            </a:endParaRPr>
          </a:p>
          <a:p>
            <a:pPr marL="342900" lvl="0" indent="-342900">
              <a:lnSpc>
                <a:spcPct val="115000"/>
              </a:lnSpc>
              <a:buFont typeface="+mj-lt"/>
              <a:buAutoNum type="arabicParenR"/>
            </a:pPr>
            <a:r>
              <a:rPr lang="nb-NO" sz="1800" dirty="0">
                <a:solidFill>
                  <a:srgbClr val="000000"/>
                </a:solidFill>
                <a:effectLst/>
                <a:latin typeface="Calibri"/>
                <a:ea typeface="Calibri" panose="020F0502020204030204" pitchFamily="34" charset="0"/>
                <a:cs typeface="Calibri"/>
              </a:rPr>
              <a:t>Paret finner nye plasser og sitter ved siden av hverandre i ringen.</a:t>
            </a:r>
          </a:p>
          <a:p>
            <a:pPr marL="342900" indent="-342900">
              <a:lnSpc>
                <a:spcPct val="115000"/>
              </a:lnSpc>
              <a:buFont typeface="+mj-lt"/>
              <a:buAutoNum type="arabicParenR"/>
              <a:defRPr/>
            </a:pPr>
            <a:r>
              <a:rPr lang="nb-NO" sz="1800" dirty="0">
                <a:effectLst/>
                <a:latin typeface="Calibri"/>
                <a:ea typeface="Yu Mincho"/>
                <a:cs typeface="Calibri"/>
              </a:rPr>
              <a:t>Læreren gir elevene et spørsmål eller en ting å tenke på.</a:t>
            </a:r>
            <a:r>
              <a:rPr lang="nb-NO" sz="1800" dirty="0">
                <a:latin typeface="Calibri"/>
                <a:ea typeface="Yu Mincho"/>
                <a:cs typeface="Calibri"/>
              </a:rPr>
              <a:t> </a:t>
            </a:r>
            <a:endParaRPr lang="nb-NO" sz="1800" dirty="0">
              <a:solidFill>
                <a:srgbClr val="000000"/>
              </a:solidFill>
              <a:latin typeface="Calibri"/>
              <a:ea typeface="Calibri" panose="020F0502020204030204" pitchFamily="34" charset="0"/>
              <a:cs typeface="Calibri"/>
            </a:endParaRPr>
          </a:p>
          <a:p>
            <a:pPr marL="342900" lvl="0" indent="-342900">
              <a:lnSpc>
                <a:spcPct val="115000"/>
              </a:lnSpc>
              <a:buFont typeface="+mj-lt"/>
              <a:buAutoNum type="arabicParenR"/>
            </a:pPr>
            <a:r>
              <a:rPr lang="nb-NO" sz="1800" dirty="0">
                <a:solidFill>
                  <a:srgbClr val="000000"/>
                </a:solidFill>
                <a:effectLst/>
                <a:latin typeface="Calibri"/>
                <a:ea typeface="Calibri" panose="020F0502020204030204" pitchFamily="34" charset="0"/>
                <a:cs typeface="Calibri"/>
              </a:rPr>
              <a:t>En av elevene får begynne å snakke på tid (30-60 sekunder). Lærer tar tiden.</a:t>
            </a:r>
            <a:endParaRPr lang="nb-NO" sz="1800" dirty="0">
              <a:effectLst/>
              <a:latin typeface="Calibri"/>
              <a:ea typeface="Calibri" panose="020F0502020204030204" pitchFamily="34" charset="0"/>
              <a:cs typeface="Calibri"/>
            </a:endParaRPr>
          </a:p>
          <a:p>
            <a:pPr marL="342900" indent="-342900">
              <a:lnSpc>
                <a:spcPct val="115000"/>
              </a:lnSpc>
              <a:buFont typeface="+mj-lt"/>
              <a:buAutoNum type="arabicParenR"/>
            </a:pPr>
            <a:r>
              <a:rPr lang="nb-NO" sz="1800" dirty="0">
                <a:solidFill>
                  <a:srgbClr val="000000"/>
                </a:solidFill>
                <a:effectLst/>
                <a:latin typeface="Calibri"/>
                <a:ea typeface="Calibri" panose="020F0502020204030204" pitchFamily="34" charset="0"/>
                <a:cs typeface="Calibri"/>
              </a:rPr>
              <a:t>Elevene bytter rolle.</a:t>
            </a:r>
            <a:r>
              <a:rPr lang="nb-NO" sz="1800" dirty="0">
                <a:solidFill>
                  <a:srgbClr val="000000"/>
                </a:solidFill>
                <a:latin typeface="Calibri"/>
                <a:ea typeface="Calibri" panose="020F0502020204030204" pitchFamily="34" charset="0"/>
                <a:cs typeface="Calibri"/>
              </a:rPr>
              <a:t> </a:t>
            </a:r>
            <a:endParaRPr lang="nb-NO" sz="1800" dirty="0">
              <a:effectLst/>
              <a:latin typeface="Calibri"/>
              <a:ea typeface="Calibri" panose="020F0502020204030204" pitchFamily="34" charset="0"/>
              <a:cs typeface="Arial" panose="020B0604020202020204" pitchFamily="34" charset="0"/>
            </a:endParaRPr>
          </a:p>
          <a:p>
            <a:pPr marL="342900" lvl="0" indent="-342900">
              <a:lnSpc>
                <a:spcPct val="115000"/>
              </a:lnSpc>
              <a:buFont typeface="+mj-lt"/>
              <a:buAutoNum type="arabicParenR"/>
            </a:pPr>
            <a:r>
              <a:rPr lang="nb-NO" sz="1800" dirty="0">
                <a:solidFill>
                  <a:srgbClr val="000000"/>
                </a:solidFill>
                <a:effectLst/>
                <a:latin typeface="Calibri"/>
                <a:ea typeface="Calibri" panose="020F0502020204030204" pitchFamily="34" charset="0"/>
                <a:cs typeface="Calibri"/>
              </a:rPr>
              <a:t>Neste rolle formidler sine ideer om innholdet, på tid (30-60 sekunder).</a:t>
            </a:r>
            <a:endParaRPr lang="nb-NO" sz="1800" dirty="0">
              <a:effectLst/>
              <a:latin typeface="Calibri"/>
              <a:ea typeface="Calibri" panose="020F0502020204030204" pitchFamily="34" charset="0"/>
              <a:cs typeface="Calibri"/>
            </a:endParaRPr>
          </a:p>
          <a:p>
            <a:pPr marL="342900" lvl="0" indent="-342900">
              <a:lnSpc>
                <a:spcPct val="115000"/>
              </a:lnSpc>
              <a:buFont typeface="+mj-lt"/>
              <a:buAutoNum type="arabicParenR"/>
            </a:pPr>
            <a:r>
              <a:rPr lang="nb-NO" sz="1800" dirty="0">
                <a:solidFill>
                  <a:srgbClr val="000000"/>
                </a:solidFill>
                <a:effectLst/>
                <a:latin typeface="Calibri"/>
                <a:ea typeface="Calibri" panose="020F0502020204030204" pitchFamily="34" charset="0"/>
                <a:cs typeface="Calibri"/>
              </a:rPr>
              <a:t>I ringen: Elevene legger sammen frem hva de har snakket om, to og to</a:t>
            </a:r>
            <a:endParaRPr lang="nb-NO" sz="1800" dirty="0">
              <a:effectLst/>
              <a:latin typeface="Calibri"/>
              <a:ea typeface="Calibri" panose="020F0502020204030204" pitchFamily="34" charset="0"/>
              <a:cs typeface="Calibri"/>
            </a:endParaRPr>
          </a:p>
          <a:p>
            <a:pPr marL="342900" lvl="0" indent="-342900">
              <a:lnSpc>
                <a:spcPct val="115000"/>
              </a:lnSpc>
              <a:spcAft>
                <a:spcPts val="800"/>
              </a:spcAft>
              <a:buFont typeface="+mj-lt"/>
              <a:buAutoNum type="arabicParenR"/>
            </a:pPr>
            <a:r>
              <a:rPr lang="nb-NO" sz="1800" dirty="0">
                <a:solidFill>
                  <a:srgbClr val="000000"/>
                </a:solidFill>
                <a:effectLst/>
                <a:latin typeface="Calibri"/>
                <a:ea typeface="Calibri" panose="020F0502020204030204" pitchFamily="34" charset="0"/>
                <a:cs typeface="Calibri"/>
              </a:rPr>
              <a:t>Lærer takker for alle innspill, gjengir og utvider på en positiv måte.</a:t>
            </a:r>
          </a:p>
          <a:p>
            <a:pPr marL="342900" lvl="0" indent="-342900">
              <a:lnSpc>
                <a:spcPct val="115000"/>
              </a:lnSpc>
              <a:spcAft>
                <a:spcPts val="800"/>
              </a:spcAft>
              <a:buFont typeface="+mj-lt"/>
              <a:buAutoNum type="arabicParenR"/>
            </a:pPr>
            <a:endParaRPr lang="nb-N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nSpc>
                <a:spcPct val="115000"/>
              </a:lnSpc>
              <a:spcAft>
                <a:spcPts val="800"/>
              </a:spcAft>
              <a:buFont typeface="+mj-lt"/>
              <a:buNone/>
            </a:pPr>
            <a:endParaRPr lang="nb-NO" sz="1800" dirty="0">
              <a:effectLst/>
              <a:latin typeface="Calibri" panose="020F0502020204030204" pitchFamily="34" charset="0"/>
              <a:ea typeface="Calibri" panose="020F0502020204030204" pitchFamily="34" charset="0"/>
              <a:cs typeface="Arial" panose="020B0604020202020204" pitchFamily="34" charset="0"/>
            </a:endParaRPr>
          </a:p>
          <a:p>
            <a:pPr algn="l"/>
            <a:r>
              <a:rPr lang="nb-NO" sz="1800" b="1" dirty="0">
                <a:effectLst/>
                <a:latin typeface="Calibri" panose="020F0502020204030204" pitchFamily="34" charset="0"/>
                <a:ea typeface="Calibri" panose="020F0502020204030204" pitchFamily="34" charset="0"/>
              </a:rPr>
              <a:t>Spørsmål til CL- aktiviteten:</a:t>
            </a:r>
            <a:r>
              <a:rPr lang="nb-NO" sz="1800" dirty="0">
                <a:effectLst/>
                <a:latin typeface="Calibri" panose="020F0502020204030204" pitchFamily="34" charset="0"/>
                <a:ea typeface="Calibri" panose="020F0502020204030204" pitchFamily="34" charset="0"/>
              </a:rPr>
              <a:t> </a:t>
            </a:r>
            <a:endParaRPr lang="nb-NO" sz="1800" dirty="0">
              <a:effectLst/>
              <a:latin typeface="Times New Roman" panose="02020603050405020304" pitchFamily="18" charset="0"/>
              <a:ea typeface="Yu Mincho" panose="02020400000000000000" pitchFamily="18" charset="-128"/>
            </a:endParaRPr>
          </a:p>
          <a:p>
            <a:pPr marL="342900" lvl="0" indent="-342900" algn="l">
              <a:buFont typeface="Symbol" panose="05050102010706020507" pitchFamily="18" charset="2"/>
              <a:buChar char=""/>
            </a:pPr>
            <a:r>
              <a:rPr lang="nb-NO" sz="1800" dirty="0">
                <a:effectLst/>
                <a:latin typeface="Calibri" panose="020F0502020204030204" pitchFamily="34" charset="0"/>
                <a:ea typeface="Calibri" panose="020F0502020204030204" pitchFamily="34" charset="0"/>
                <a:cs typeface="Calibri" panose="020F0502020204030204" pitchFamily="34" charset="0"/>
              </a:rPr>
              <a:t>Hva kan være bra med å bli kjent med nye mennesker og hvorfor er dette viktig? </a:t>
            </a:r>
            <a:endParaRPr lang="nb-NO" sz="18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buFont typeface="Symbol" panose="05050102010706020507" pitchFamily="18" charset="2"/>
              <a:buChar char=""/>
            </a:pPr>
            <a:r>
              <a:rPr lang="nb-NO" sz="1800" dirty="0">
                <a:effectLst/>
                <a:latin typeface="Calibri" panose="020F0502020204030204" pitchFamily="34" charset="0"/>
                <a:ea typeface="Calibri" panose="020F0502020204030204" pitchFamily="34" charset="0"/>
                <a:cs typeface="Calibri" panose="020F0502020204030204" pitchFamily="34" charset="0"/>
              </a:rPr>
              <a:t>Hva kan være skummelt med å kontakte noen du ikke kjenner så godt? </a:t>
            </a:r>
            <a:endParaRPr lang="nb-NO" sz="18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buFont typeface="Symbol" panose="05050102010706020507" pitchFamily="18" charset="2"/>
              <a:buChar char=""/>
            </a:pPr>
            <a:r>
              <a:rPr lang="nb-NO" sz="1800" dirty="0">
                <a:effectLst/>
                <a:latin typeface="Calibri" panose="020F0502020204030204" pitchFamily="34" charset="0"/>
                <a:ea typeface="Calibri" panose="020F0502020204030204" pitchFamily="34" charset="0"/>
                <a:cs typeface="Calibri" panose="020F0502020204030204" pitchFamily="34" charset="0"/>
              </a:rPr>
              <a:t>Hva kan man gjøre dersom man synes det er skummelt å ta kontakt med noen du ikke kjenner så godt?</a:t>
            </a:r>
            <a:endParaRPr lang="nb-NO" sz="1800" dirty="0">
              <a:effectLst/>
              <a:latin typeface="Calibri" panose="020F0502020204030204" pitchFamily="34" charset="0"/>
              <a:ea typeface="Yu Mincho" panose="02020400000000000000" pitchFamily="18" charset="-128"/>
              <a:cs typeface="Arial" panose="020B0604020202020204" pitchFamily="34" charset="0"/>
            </a:endParaRP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a:p>
            <a:endParaRPr lang="en-US" b="1" dirty="0">
              <a:cs typeface="Calibri"/>
            </a:endParaRPr>
          </a:p>
          <a:p>
            <a:pPr marL="171450" indent="-171450">
              <a:buFont typeface="Arial" panose="020B0604020202020204" pitchFamily="34" charset="0"/>
              <a:buChar char="•"/>
            </a:pPr>
            <a:endParaRPr lang="en-US" b="1" dirty="0">
              <a:cs typeface="Calibri"/>
            </a:endParaRPr>
          </a:p>
          <a:p>
            <a:endParaRPr lang="en-US" dirty="0">
              <a:cs typeface="Calibri"/>
            </a:endParaRPr>
          </a:p>
        </p:txBody>
      </p:sp>
      <p:sp>
        <p:nvSpPr>
          <p:cNvPr id="4" name="Plassholder for lysbildenummer 3"/>
          <p:cNvSpPr>
            <a:spLocks noGrp="1"/>
          </p:cNvSpPr>
          <p:nvPr>
            <p:ph type="sldNum" sz="quarter" idx="5"/>
          </p:nvPr>
        </p:nvSpPr>
        <p:spPr/>
        <p:txBody>
          <a:bodyPr/>
          <a:lstStyle/>
          <a:p>
            <a:fld id="{66488DDE-4F28-41E1-9152-C5B6FD9BECAE}" type="slidenum">
              <a:rPr lang="nb-NO"/>
              <a:t>6</a:t>
            </a:fld>
            <a:endParaRPr lang="nb-NO"/>
          </a:p>
        </p:txBody>
      </p:sp>
    </p:spTree>
    <p:extLst>
      <p:ext uri="{BB962C8B-B14F-4D97-AF65-F5344CB8AC3E}">
        <p14:creationId xmlns:p14="http://schemas.microsoft.com/office/powerpoint/2010/main" val="196389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Memory med elever</a:t>
            </a:r>
            <a:endParaRPr lang="en-US"/>
          </a:p>
          <a:p>
            <a:r>
              <a:rPr lang="nb-NO" b="1"/>
              <a:t>Formål: </a:t>
            </a:r>
            <a:r>
              <a:rPr lang="nb-NO"/>
              <a:t>Oppmerksomhet, bevegelse, kaoskontroll</a:t>
            </a:r>
            <a:endParaRPr lang="en-US"/>
          </a:p>
          <a:p>
            <a:r>
              <a:rPr lang="nb-NO" b="1"/>
              <a:t>Beskrivelse:</a:t>
            </a:r>
            <a:r>
              <a:rPr lang="nb-NO"/>
              <a:t> Den voksne deler elevene inn i par. En elev (som har lyst) skal være «gjetter» og gå på gangen. Alle par finner hver sin korte lyd eller bevegelse som er felles for paret, deretter blander alle elevene seg i klasserommet slik at parene ikke står ved siden av hverandre. Eleven på gangen kommer inn i klasserommet og sier et navn. Den navngitte eleven viser sin lyd eller bevegelse. Så må «</a:t>
            </a:r>
            <a:r>
              <a:rPr lang="nb-NO" err="1"/>
              <a:t>gjetteren</a:t>
            </a:r>
            <a:r>
              <a:rPr lang="nb-NO"/>
              <a:t>» fortsette å si navn, til helt til «</a:t>
            </a:r>
            <a:r>
              <a:rPr lang="nb-NO" err="1"/>
              <a:t>gjetteren</a:t>
            </a:r>
            <a:r>
              <a:rPr lang="nb-NO"/>
              <a:t>» klarer å finne parene med samme lyd eller bevegelse. Denne leken skaper god stemning!</a:t>
            </a:r>
            <a:endParaRPr lang="en-US"/>
          </a:p>
          <a:p>
            <a:endParaRPr lang="en-US"/>
          </a:p>
          <a:p>
            <a:r>
              <a:rPr lang="nb-NO" b="1"/>
              <a:t>Tips:</a:t>
            </a:r>
            <a:r>
              <a:rPr lang="nb-NO"/>
              <a:t> </a:t>
            </a:r>
            <a:endParaRPr lang="en-US"/>
          </a:p>
          <a:p>
            <a:pPr marL="171450" indent="-171450">
              <a:buFont typeface="Arial,Sans-Serif"/>
              <a:buChar char="•"/>
            </a:pPr>
            <a:r>
              <a:rPr lang="nb-NO"/>
              <a:t>Velg kun ett alternativ, altså enten lyd eller bevegelse, dersom du tenker det vil bli mest vellykket i din klasse. Elevene kan </a:t>
            </a:r>
            <a:r>
              <a:rPr lang="nb-NO" err="1"/>
              <a:t>f.eks</a:t>
            </a:r>
            <a:r>
              <a:rPr lang="nb-NO"/>
              <a:t> velge dyrelyder eller ordklasser.</a:t>
            </a:r>
            <a:endParaRPr lang="en-US"/>
          </a:p>
          <a:p>
            <a:pPr marL="171450" indent="-171450">
              <a:buFont typeface="Arial,Sans-Serif"/>
              <a:buChar char="•"/>
            </a:pPr>
            <a:r>
              <a:rPr lang="nb-NO"/>
              <a:t>Gruppene bør ikke være større enn 6-7 par. Er det oddetall kan en gruppe være på tre personer.</a:t>
            </a:r>
            <a:endParaRPr lang="en-US"/>
          </a:p>
          <a:p>
            <a:pPr marL="171450" indent="-171450">
              <a:buFont typeface="Arial,Sans-Serif"/>
              <a:buChar char="•"/>
            </a:pPr>
            <a:r>
              <a:rPr lang="nb-NO"/>
              <a:t>For at leken skal gå fortere, kan dere velge to «</a:t>
            </a:r>
            <a:r>
              <a:rPr lang="nb-NO" err="1"/>
              <a:t>gjettere</a:t>
            </a:r>
            <a:r>
              <a:rPr lang="nb-NO"/>
              <a:t>» som samarbeider.</a:t>
            </a:r>
            <a:endParaRPr lang="en-US"/>
          </a:p>
        </p:txBody>
      </p:sp>
      <p:sp>
        <p:nvSpPr>
          <p:cNvPr id="4" name="Plassholder for lysbildenummer 3"/>
          <p:cNvSpPr>
            <a:spLocks noGrp="1"/>
          </p:cNvSpPr>
          <p:nvPr>
            <p:ph type="sldNum" sz="quarter" idx="5"/>
          </p:nvPr>
        </p:nvSpPr>
        <p:spPr/>
        <p:txBody>
          <a:bodyPr/>
          <a:lstStyle/>
          <a:p>
            <a:fld id="{F0285C39-32DF-421D-8EE2-4FB98AEC09A1}" type="slidenum">
              <a:rPr lang="nb-NO" smtClean="0"/>
              <a:t>7</a:t>
            </a:fld>
            <a:endParaRPr lang="nb-NO"/>
          </a:p>
        </p:txBody>
      </p:sp>
    </p:spTree>
    <p:extLst>
      <p:ext uri="{BB962C8B-B14F-4D97-AF65-F5344CB8AC3E}">
        <p14:creationId xmlns:p14="http://schemas.microsoft.com/office/powerpoint/2010/main" val="2451259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Foto: Bildet er tatt av </a:t>
            </a:r>
            <a:r>
              <a:rPr lang="nb-NO" sz="1200" b="0" i="0" kern="1200">
                <a:solidFill>
                  <a:schemeClr val="tx1"/>
                </a:solidFill>
                <a:effectLst/>
                <a:latin typeface="+mn-lt"/>
                <a:ea typeface="+mn-ea"/>
                <a:cs typeface="+mn-cs"/>
              </a:rPr>
              <a:t>Bildet er tatt av </a:t>
            </a:r>
            <a:r>
              <a:rPr lang="nb-NO" sz="1200" b="0" i="0" u="sng" kern="1200" err="1">
                <a:solidFill>
                  <a:schemeClr val="tx1"/>
                </a:solidFill>
                <a:effectLst/>
                <a:latin typeface="+mn-lt"/>
                <a:ea typeface="+mn-ea"/>
                <a:cs typeface="+mn-cs"/>
                <a:hlinkClick r:id="rId3"/>
              </a:rPr>
              <a:t>Alexas_Fotos</a:t>
            </a:r>
            <a:r>
              <a:rPr lang="nb-NO" sz="1200" b="0" i="0" kern="1200">
                <a:solidFill>
                  <a:schemeClr val="tx1"/>
                </a:solidFill>
                <a:effectLst/>
                <a:latin typeface="+mn-lt"/>
                <a:ea typeface="+mn-ea"/>
                <a:cs typeface="+mn-cs"/>
              </a:rPr>
              <a:t> fra </a:t>
            </a:r>
            <a:r>
              <a:rPr lang="nb-NO" sz="1200" b="0" i="0" u="sng" kern="1200" err="1">
                <a:solidFill>
                  <a:schemeClr val="tx1"/>
                </a:solidFill>
                <a:effectLst/>
                <a:latin typeface="+mn-lt"/>
                <a:ea typeface="+mn-ea"/>
                <a:cs typeface="+mn-cs"/>
                <a:hlinkClick r:id="rId4"/>
              </a:rPr>
              <a:t>Pixabay</a:t>
            </a:r>
            <a:r>
              <a:rPr lang="nb-NO" sz="1200" b="0" i="0" kern="1200">
                <a:solidFill>
                  <a:schemeClr val="tx1"/>
                </a:solidFill>
                <a:effectLst/>
                <a:latin typeface="+mn-lt"/>
                <a:ea typeface="+mn-ea"/>
                <a:cs typeface="+mn-cs"/>
              </a:rPr>
              <a:t> </a:t>
            </a:r>
          </a:p>
          <a:p>
            <a:pPr marL="0" indent="0">
              <a:buNone/>
            </a:pPr>
            <a:endParaRPr lang="nb-NO" sz="1200">
              <a:ea typeface="+mn-lt"/>
              <a:cs typeface="+mn-lt"/>
            </a:endParaRPr>
          </a:p>
          <a:p>
            <a:r>
              <a:rPr lang="nb-NO">
                <a:cs typeface="Calibri" panose="020F0502020204030204"/>
              </a:rPr>
              <a:t>Vi setter oss i ringen og oppsummerer sammen.</a:t>
            </a:r>
          </a:p>
          <a:p>
            <a:r>
              <a:rPr lang="nb-NO">
                <a:cs typeface="Calibri" panose="020F0502020204030204"/>
              </a:rPr>
              <a:t>Prosess: Sende en ball e.l. rundt i ringen. Alle får ordet etter tur. Elevene sier en ting hver. Det er helt fint å si det samme som de andre, eller noe annet. Vi tar et spørsmål av </a:t>
            </a:r>
            <a:r>
              <a:rPr lang="nb-NO" err="1">
                <a:cs typeface="Calibri" panose="020F0502020204030204"/>
              </a:rPr>
              <a:t>gangen</a:t>
            </a:r>
            <a:r>
              <a:rPr lang="nb-NO">
                <a:cs typeface="Calibri" panose="020F0502020204030204"/>
              </a:rPr>
              <a:t>. Vi bytter spørsmål underveis, f. eks når 5-6 elever har svart. </a:t>
            </a:r>
          </a:p>
        </p:txBody>
      </p:sp>
      <p:sp>
        <p:nvSpPr>
          <p:cNvPr id="4" name="Plassholder for lysbildenummer 3"/>
          <p:cNvSpPr>
            <a:spLocks noGrp="1"/>
          </p:cNvSpPr>
          <p:nvPr>
            <p:ph type="sldNum" sz="quarter" idx="5"/>
          </p:nvPr>
        </p:nvSpPr>
        <p:spPr/>
        <p:txBody>
          <a:bodyPr/>
          <a:lstStyle/>
          <a:p>
            <a:fld id="{737E9971-35A5-C144-955B-B463B8C9BB68}" type="slidenum">
              <a:rPr lang="nb-NO" smtClean="0"/>
              <a:t>8</a:t>
            </a:fld>
            <a:endParaRPr lang="nb-NO"/>
          </a:p>
        </p:txBody>
      </p:sp>
    </p:spTree>
    <p:extLst>
      <p:ext uri="{BB962C8B-B14F-4D97-AF65-F5344CB8AC3E}">
        <p14:creationId xmlns:p14="http://schemas.microsoft.com/office/powerpoint/2010/main" val="165815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79475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68689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698246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506191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2751571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590727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4184310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1041955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2">
            <a:extLst>
              <a:ext uri="{FF2B5EF4-FFF2-40B4-BE49-F238E27FC236}">
                <a16:creationId xmlns:a16="http://schemas.microsoft.com/office/drawing/2014/main" id="{FEADF123-B057-C8CC-F318-4627C8655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5425" y="927100"/>
            <a:ext cx="30400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ilde 7"/>
          <p:cNvSpPr>
            <a:spLocks noGrp="1"/>
          </p:cNvSpPr>
          <p:nvPr>
            <p:ph type="pic" idx="1"/>
          </p:nvPr>
        </p:nvSpPr>
        <p:spPr>
          <a:xfrm>
            <a:off x="0" y="0"/>
            <a:ext cx="7037408" cy="6858000"/>
          </a:xfrm>
          <a:prstGeom prst="rect">
            <a:avLst/>
          </a:prstGeom>
        </p:spPr>
      </p:sp>
      <p:sp>
        <p:nvSpPr>
          <p:cNvPr id="6" name="Plassholder for tekst 2"/>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883232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437322" y="447261"/>
            <a:ext cx="6758608" cy="4726056"/>
          </a:xfrm>
          <a:prstGeom prst="rect">
            <a:avLst/>
          </a:prstGeom>
        </p:spPr>
      </p:sp>
      <p:sp>
        <p:nvSpPr>
          <p:cNvPr id="6" name="Plassholder for tekst 2"/>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p:cNvSpPr>
            <a:spLocks noGrp="1"/>
          </p:cNvSpPr>
          <p:nvPr>
            <p:ph type="pic" idx="11"/>
          </p:nvPr>
        </p:nvSpPr>
        <p:spPr>
          <a:xfrm>
            <a:off x="7494104" y="447261"/>
            <a:ext cx="3462131" cy="2256182"/>
          </a:xfrm>
          <a:prstGeom prst="rect">
            <a:avLst/>
          </a:prstGeom>
        </p:spPr>
      </p:sp>
      <p:sp>
        <p:nvSpPr>
          <p:cNvPr id="8" name="Plassholder for bilde 7"/>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2393315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0" y="0"/>
            <a:ext cx="12192000" cy="6858000"/>
          </a:xfrm>
          <a:prstGeom prst="rect">
            <a:avLst/>
          </a:prstGeom>
        </p:spPr>
      </p:sp>
      <p:sp>
        <p:nvSpPr>
          <p:cNvPr id="6" name="Plassholder for tekst 2"/>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172784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3788553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4388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767032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42194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34715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1502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27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06844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06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579438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4375483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6"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e 6">
            <a:extLst>
              <a:ext uri="{FF2B5EF4-FFF2-40B4-BE49-F238E27FC236}">
                <a16:creationId xmlns:a16="http://schemas.microsoft.com/office/drawing/2014/main" id="{31DA153D-2336-1430-E7B2-06BEA23DA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e 7">
            <a:extLst>
              <a:ext uri="{FF2B5EF4-FFF2-40B4-BE49-F238E27FC236}">
                <a16:creationId xmlns:a16="http://schemas.microsoft.com/office/drawing/2014/main" id="{7E6A3F37-1FBA-6D37-1A1D-1F105E858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427163"/>
            <a:ext cx="12182475" cy="860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6" r:id="rId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41" r:id="rId3"/>
    <p:sldLayoutId id="2147483730" r:id="rId4"/>
    <p:sldLayoutId id="2147483742" r:id="rId5"/>
    <p:sldLayoutId id="2147483744" r:id="rId6"/>
    <p:sldLayoutId id="2147483745" r:id="rId7"/>
    <p:sldLayoutId id="2147483747" r:id="rId8"/>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2290" name="Bilde 1">
            <a:extLst>
              <a:ext uri="{FF2B5EF4-FFF2-40B4-BE49-F238E27FC236}">
                <a16:creationId xmlns:a16="http://schemas.microsoft.com/office/drawing/2014/main" id="{B3682CAB-3FB0-E076-BC37-A022121671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1" r:id="rId2"/>
    <p:sldLayoutId id="2147483732" r:id="rId3"/>
    <p:sldLayoutId id="2147483733" r:id="rId4"/>
    <p:sldLayoutId id="2147483734" r:id="rId5"/>
    <p:sldLayoutId id="2147483735" r:id="rId6"/>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D0D1A"/>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D0D1A"/>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D0D1A"/>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hyperlink" Target="https://iokommune.sharepoint.com/:v:/s/OPVOppvekst543/EbFE13SeTMlDrJvwhQi7cSYBq_n67x3tG-WneLKhqwUVwA?e=IJ66u9&amp;nav=eyJyZWZlcnJhbEluZm8iOnsicmVmZXJyYWxBcHAiOiJTdHJlYW1XZWJBcHAiLCJyZWZlcnJhbFZpZXciOiJTaGFyZURpYWxvZy1MaW5rIiwicmVmZXJyYWxBcHBQbGF0Zm9ybSI6IldlYiIsInJlZmVycmFsTW9kZSI6InZpZXcifX0%3D" TargetMode="Externa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video" Target="https://www.youtube.com/embed/6m0cjIwpTC8?feature=oembed" TargetMode="Externa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EA47DF-ED2C-5B98-1D78-FB9F94D617FF}"/>
              </a:ext>
            </a:extLst>
          </p:cNvPr>
          <p:cNvSpPr>
            <a:spLocks noGrp="1"/>
          </p:cNvSpPr>
          <p:nvPr>
            <p:ph type="ctrTitle"/>
          </p:nvPr>
        </p:nvSpPr>
        <p:spPr/>
        <p:txBody>
          <a:bodyPr lIns="91440" tIns="45720" rIns="91440" bIns="45720" anchor="b"/>
          <a:lstStyle/>
          <a:p>
            <a:r>
              <a:rPr lang="nb-NO">
                <a:solidFill>
                  <a:srgbClr val="009999"/>
                </a:solidFill>
                <a:latin typeface="Georgia"/>
                <a:cs typeface="Calibri Light"/>
              </a:rPr>
              <a:t>Vennskap 7. trinn</a:t>
            </a:r>
            <a:endParaRPr lang="nb-NO">
              <a:solidFill>
                <a:srgbClr val="009999"/>
              </a:solidFill>
              <a:latin typeface="Georgia" panose="02040502050405020303" pitchFamily="18" charset="0"/>
              <a:cs typeface="Calibri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325B4-132F-5B78-40B1-87C4F27FC6B1}"/>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6CB26A85-1A50-0BCA-891D-10EB0BB97230}"/>
              </a:ext>
            </a:extLst>
          </p:cNvPr>
          <p:cNvSpPr>
            <a:spLocks noGrp="1"/>
          </p:cNvSpPr>
          <p:nvPr>
            <p:ph type="title"/>
          </p:nvPr>
        </p:nvSpPr>
        <p:spPr>
          <a:xfrm>
            <a:off x="1515979" y="1003156"/>
            <a:ext cx="8429299" cy="2852737"/>
          </a:xfrm>
        </p:spPr>
        <p:txBody>
          <a:bodyPr/>
          <a:lstStyle/>
          <a:p>
            <a:br>
              <a:rPr lang="nb-NO" b="0">
                <a:latin typeface="Georgia"/>
                <a:hlinkClick r:id="rId3" invalidUrl="http://">
                  <a:extLst>
                    <a:ext uri="{A12FA001-AC4F-418D-AE19-62706E023703}">
                      <ahyp:hlinkClr xmlns:ahyp="http://schemas.microsoft.com/office/drawing/2018/hyperlinkcolor" val="tx"/>
                    </a:ext>
                  </a:extLst>
                </a:hlinkClick>
              </a:rPr>
            </a:br>
            <a:br>
              <a:rPr lang="nb-NO" b="0">
                <a:latin typeface="Georgia"/>
                <a:hlinkClick r:id="rId4" invalidUrl="http://">
                  <a:extLst>
                    <a:ext uri="{A12FA001-AC4F-418D-AE19-62706E023703}">
                      <ahyp:hlinkClr xmlns:ahyp="http://schemas.microsoft.com/office/drawing/2018/hyperlinkcolor" val="tx"/>
                    </a:ext>
                  </a:extLst>
                </a:hlinkClick>
              </a:rPr>
            </a:br>
            <a:br>
              <a:rPr lang="nb-NO" b="0">
                <a:latin typeface="Georgia"/>
                <a:hlinkClick r:id="rId5" invalidUrl="http://">
                  <a:extLst>
                    <a:ext uri="{A12FA001-AC4F-418D-AE19-62706E023703}">
                      <ahyp:hlinkClr xmlns:ahyp="http://schemas.microsoft.com/office/drawing/2018/hyperlinkcolor" val="tx"/>
                    </a:ext>
                  </a:extLst>
                </a:hlinkClick>
              </a:rPr>
            </a:br>
            <a:r>
              <a:rPr lang="nb-NO" b="0" dirty="0">
                <a:solidFill>
                  <a:srgbClr val="1DB4AE"/>
                </a:solidFill>
                <a:latin typeface="Georgia"/>
                <a:hlinkClick r:id="rId6">
                  <a:extLst>
                    <a:ext uri="{A12FA001-AC4F-418D-AE19-62706E023703}">
                      <ahyp:hlinkClr xmlns:ahyp="http://schemas.microsoft.com/office/drawing/2018/hyperlinkcolor" val="tx"/>
                    </a:ext>
                  </a:extLst>
                </a:hlinkClick>
              </a:rPr>
              <a:t>Inngangsmusikk</a:t>
            </a:r>
            <a:r>
              <a:rPr lang="nb-NO" b="0">
                <a:latin typeface="Georgia"/>
              </a:rPr>
              <a:t> </a:t>
            </a:r>
            <a:br>
              <a:rPr lang="nb-NO" sz="2800" dirty="0">
                <a:latin typeface="Georgia"/>
                <a:hlinkClick r:id="rId6">
                  <a:extLst>
                    <a:ext uri="{A12FA001-AC4F-418D-AE19-62706E023703}">
                      <ahyp:hlinkClr xmlns:ahyp="http://schemas.microsoft.com/office/drawing/2018/hyperlinkcolor" val="tx"/>
                    </a:ext>
                  </a:extLst>
                </a:hlinkClick>
              </a:rPr>
            </a:br>
            <a:endParaRPr lang="nb-NO"/>
          </a:p>
        </p:txBody>
      </p:sp>
    </p:spTree>
    <p:extLst>
      <p:ext uri="{BB962C8B-B14F-4D97-AF65-F5344CB8AC3E}">
        <p14:creationId xmlns:p14="http://schemas.microsoft.com/office/powerpoint/2010/main" val="3319504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usteøvelse - Dragen som lukter på blomstene-6bwjnxlzfn">
            <a:hlinkClick r:id="" action="ppaction://media"/>
            <a:extLst>
              <a:ext uri="{FF2B5EF4-FFF2-40B4-BE49-F238E27FC236}">
                <a16:creationId xmlns:a16="http://schemas.microsoft.com/office/drawing/2014/main" id="{82EE7E3F-F098-5ACA-4777-D1B7F6E250A8}"/>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953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edia på Internett 1" title="Hvordan få seg venner?">
            <a:hlinkClick r:id="" action="ppaction://media"/>
            <a:extLst>
              <a:ext uri="{FF2B5EF4-FFF2-40B4-BE49-F238E27FC236}">
                <a16:creationId xmlns:a16="http://schemas.microsoft.com/office/drawing/2014/main" id="{5CAE6786-3EDD-B28F-1CE0-8BD85D355058}"/>
              </a:ext>
            </a:extLst>
          </p:cNvPr>
          <p:cNvPicPr>
            <a:picLocks noRot="1" noChangeAspect="1"/>
          </p:cNvPicPr>
          <p:nvPr>
            <a:videoFile r:link="rId1"/>
          </p:nvPr>
        </p:nvPicPr>
        <p:blipFill>
          <a:blip r:embed="rId4"/>
          <a:stretch>
            <a:fillRect/>
          </a:stretch>
        </p:blipFill>
        <p:spPr>
          <a:xfrm>
            <a:off x="22225" y="0"/>
            <a:ext cx="12147550" cy="6858000"/>
          </a:xfrm>
          <a:prstGeom prst="rect">
            <a:avLst/>
          </a:prstGeom>
        </p:spPr>
      </p:pic>
    </p:spTree>
    <p:extLst>
      <p:ext uri="{BB962C8B-B14F-4D97-AF65-F5344CB8AC3E}">
        <p14:creationId xmlns:p14="http://schemas.microsoft.com/office/powerpoint/2010/main" val="259375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8DC6A2-00B2-E59B-2FAD-527D055D59C5}"/>
              </a:ext>
            </a:extLst>
          </p:cNvPr>
          <p:cNvSpPr>
            <a:spLocks noGrp="1"/>
          </p:cNvSpPr>
          <p:nvPr>
            <p:ph type="title"/>
          </p:nvPr>
        </p:nvSpPr>
        <p:spPr/>
        <p:txBody>
          <a:bodyPr/>
          <a:lstStyle/>
          <a:p>
            <a:pPr algn="ctr"/>
            <a:r>
              <a:rPr lang="nb-NO" sz="6000" b="0">
                <a:solidFill>
                  <a:srgbClr val="009999"/>
                </a:solidFill>
                <a:latin typeface="Georgia"/>
              </a:rPr>
              <a:t>Hvordan kan man få nye venner?</a:t>
            </a:r>
            <a:endParaRPr lang="nb-NO" sz="6000" b="0">
              <a:solidFill>
                <a:srgbClr val="009999"/>
              </a:solidFill>
            </a:endParaRPr>
          </a:p>
        </p:txBody>
      </p:sp>
      <p:pic>
        <p:nvPicPr>
          <p:cNvPr id="3" name="Content Placeholder 2">
            <a:extLst>
              <a:ext uri="{FF2B5EF4-FFF2-40B4-BE49-F238E27FC236}">
                <a16:creationId xmlns:a16="http://schemas.microsoft.com/office/drawing/2014/main" id="{73260190-923E-D283-5397-BD986E3AE8C6}"/>
              </a:ext>
            </a:extLst>
          </p:cNvPr>
          <p:cNvPicPr>
            <a:picLocks noGrp="1" noChangeAspect="1"/>
          </p:cNvPicPr>
          <p:nvPr>
            <p:ph idx="1"/>
          </p:nvPr>
        </p:nvPicPr>
        <p:blipFill>
          <a:blip r:embed="rId3"/>
          <a:stretch>
            <a:fillRect/>
          </a:stretch>
        </p:blipFill>
        <p:spPr>
          <a:xfrm>
            <a:off x="1603874" y="1966736"/>
            <a:ext cx="8988543" cy="4568414"/>
          </a:xfrm>
        </p:spPr>
      </p:pic>
    </p:spTree>
    <p:extLst>
      <p:ext uri="{BB962C8B-B14F-4D97-AF65-F5344CB8AC3E}">
        <p14:creationId xmlns:p14="http://schemas.microsoft.com/office/powerpoint/2010/main" val="1090722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8A2547-70F4-6582-A916-14E7F51E10FF}"/>
              </a:ext>
            </a:extLst>
          </p:cNvPr>
          <p:cNvSpPr>
            <a:spLocks noGrp="1"/>
          </p:cNvSpPr>
          <p:nvPr>
            <p:ph type="title"/>
          </p:nvPr>
        </p:nvSpPr>
        <p:spPr>
          <a:xfrm>
            <a:off x="582613" y="365125"/>
            <a:ext cx="10993437" cy="1988608"/>
          </a:xfrm>
        </p:spPr>
        <p:txBody>
          <a:bodyPr/>
          <a:lstStyle/>
          <a:p>
            <a:pPr algn="ctr"/>
            <a:r>
              <a:rPr lang="nb-NO" sz="6000" b="0">
                <a:solidFill>
                  <a:srgbClr val="009999"/>
                </a:solidFill>
                <a:latin typeface="Georgia"/>
              </a:rPr>
              <a:t>CL : Par på tid - i ringen</a:t>
            </a:r>
            <a:br>
              <a:rPr lang="nb-NO" sz="6000" b="0">
                <a:solidFill>
                  <a:srgbClr val="009999"/>
                </a:solidFill>
                <a:latin typeface="Georgia"/>
              </a:rPr>
            </a:br>
            <a:endParaRPr lang="nb-NO" sz="6000" b="0">
              <a:solidFill>
                <a:srgbClr val="009999"/>
              </a:solidFill>
            </a:endParaRPr>
          </a:p>
        </p:txBody>
      </p:sp>
      <p:pic>
        <p:nvPicPr>
          <p:cNvPr id="4" name="Content Placeholder 3">
            <a:extLst>
              <a:ext uri="{FF2B5EF4-FFF2-40B4-BE49-F238E27FC236}">
                <a16:creationId xmlns:a16="http://schemas.microsoft.com/office/drawing/2014/main" id="{481F4555-4C5C-6D1E-33E6-1D66184957EF}"/>
              </a:ext>
            </a:extLst>
          </p:cNvPr>
          <p:cNvPicPr>
            <a:picLocks noGrp="1" noChangeAspect="1"/>
          </p:cNvPicPr>
          <p:nvPr>
            <p:ph idx="1"/>
          </p:nvPr>
        </p:nvPicPr>
        <p:blipFill>
          <a:blip r:embed="rId3"/>
          <a:stretch>
            <a:fillRect/>
          </a:stretch>
        </p:blipFill>
        <p:spPr>
          <a:xfrm>
            <a:off x="1708550" y="1685040"/>
            <a:ext cx="8774899" cy="4379233"/>
          </a:xfrm>
        </p:spPr>
      </p:pic>
    </p:spTree>
    <p:extLst>
      <p:ext uri="{BB962C8B-B14F-4D97-AF65-F5344CB8AC3E}">
        <p14:creationId xmlns:p14="http://schemas.microsoft.com/office/powerpoint/2010/main" val="3045846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1C362D-509D-9070-9E40-C36F63E413C3}"/>
              </a:ext>
            </a:extLst>
          </p:cNvPr>
          <p:cNvSpPr>
            <a:spLocks noGrp="1"/>
          </p:cNvSpPr>
          <p:nvPr>
            <p:ph type="title"/>
          </p:nvPr>
        </p:nvSpPr>
        <p:spPr>
          <a:xfrm>
            <a:off x="4840357" y="1656647"/>
            <a:ext cx="6897303" cy="4061364"/>
          </a:xfrm>
        </p:spPr>
        <p:txBody>
          <a:bodyPr lIns="91440" tIns="45720" rIns="91440" bIns="45720" anchor="t"/>
          <a:lstStyle/>
          <a:p>
            <a:br>
              <a:rPr lang="nb-NO">
                <a:latin typeface="Georgia"/>
                <a:cs typeface="Calibri Light"/>
              </a:rPr>
            </a:br>
            <a:r>
              <a:rPr lang="nb-NO">
                <a:solidFill>
                  <a:srgbClr val="009999"/>
                </a:solidFill>
                <a:latin typeface="Georgia"/>
                <a:cs typeface="Calibri Light"/>
              </a:rPr>
              <a:t>Vi leker!</a:t>
            </a:r>
            <a:br>
              <a:rPr lang="nb-NO">
                <a:solidFill>
                  <a:srgbClr val="009999"/>
                </a:solidFill>
                <a:latin typeface="Georgia"/>
                <a:cs typeface="Calibri Light"/>
              </a:rPr>
            </a:br>
            <a:br>
              <a:rPr lang="nb-NO">
                <a:latin typeface="Georgia"/>
                <a:cs typeface="Calibri Light"/>
              </a:rPr>
            </a:br>
            <a:r>
              <a:rPr lang="nb-NO" sz="4000">
                <a:solidFill>
                  <a:srgbClr val="009999"/>
                </a:solidFill>
                <a:latin typeface="Georgia"/>
                <a:cs typeface="Calibri Light"/>
              </a:rPr>
              <a:t>Memory med elever</a:t>
            </a:r>
            <a:br>
              <a:rPr lang="nb-NO">
                <a:latin typeface="Georgia"/>
                <a:cs typeface="Calibri Light"/>
              </a:rPr>
            </a:br>
            <a:endParaRPr lang="nb-NO" sz="4000">
              <a:solidFill>
                <a:srgbClr val="009999"/>
              </a:solidFill>
              <a:latin typeface="Georgia"/>
              <a:cs typeface="Calibri Light"/>
            </a:endParaRPr>
          </a:p>
        </p:txBody>
      </p:sp>
    </p:spTree>
    <p:extLst>
      <p:ext uri="{BB962C8B-B14F-4D97-AF65-F5344CB8AC3E}">
        <p14:creationId xmlns:p14="http://schemas.microsoft.com/office/powerpoint/2010/main" val="2649150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264695" y="365125"/>
            <a:ext cx="11310778" cy="1325563"/>
          </a:xfrm>
        </p:spPr>
        <p:txBody>
          <a:bodyPr lIns="91440" tIns="45720" rIns="91440" bIns="45720" anchor="t"/>
          <a:lstStyle/>
          <a:p>
            <a:br>
              <a:rPr lang="nb-NO"/>
            </a:br>
            <a:r>
              <a:rPr lang="nb-NO">
                <a:solidFill>
                  <a:srgbClr val="1DB4AE"/>
                </a:solidFill>
                <a:latin typeface="Georgia"/>
              </a:rPr>
              <a:t> </a:t>
            </a:r>
            <a:r>
              <a:rPr lang="nb-NO" sz="6000" b="0">
                <a:solidFill>
                  <a:srgbClr val="1DB4AE"/>
                </a:solidFill>
                <a:latin typeface="Georgia"/>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5253926" y="2122488"/>
            <a:ext cx="5748894" cy="3806248"/>
          </a:xfrm>
        </p:spPr>
        <p:txBody>
          <a:bodyPr lIns="91440" tIns="45720" rIns="91440" bIns="45720" anchor="t"/>
          <a:lstStyle/>
          <a:p>
            <a:pPr marL="0" indent="0">
              <a:buNone/>
            </a:pPr>
            <a:endParaRPr lang="nb-NO" sz="2400">
              <a:ea typeface="+mn-lt"/>
              <a:cs typeface="+mn-lt"/>
            </a:endParaRPr>
          </a:p>
          <a:p>
            <a:pPr lvl="2"/>
            <a:r>
              <a:rPr lang="nb-NO" sz="4000">
                <a:solidFill>
                  <a:srgbClr val="1DB4AE"/>
                </a:solidFill>
                <a:latin typeface="Georgia"/>
                <a:ea typeface="+mn-lt"/>
                <a:cs typeface="+mn-lt"/>
              </a:rPr>
              <a:t>Hva likte du i dag? </a:t>
            </a:r>
          </a:p>
          <a:p>
            <a:pPr lvl="2"/>
            <a:r>
              <a:rPr lang="nb-NO" sz="4000">
                <a:solidFill>
                  <a:srgbClr val="1DB4AE"/>
                </a:solidFill>
                <a:latin typeface="Georgia"/>
                <a:ea typeface="+mn-lt"/>
                <a:cs typeface="+mn-lt"/>
              </a:rPr>
              <a:t>Hva lærte du? </a:t>
            </a:r>
          </a:p>
          <a:p>
            <a:pPr lvl="2"/>
            <a:r>
              <a:rPr lang="nb-NO" sz="4000">
                <a:solidFill>
                  <a:srgbClr val="1DB4AE"/>
                </a:solidFill>
                <a:latin typeface="Georgia"/>
                <a:ea typeface="+mn-lt"/>
                <a:cs typeface="+mn-lt"/>
              </a:rPr>
              <a:t>Hvorfor er dette viktig? </a:t>
            </a:r>
          </a:p>
          <a:p>
            <a:pPr lvl="2"/>
            <a:r>
              <a:rPr lang="nb-NO" sz="4000">
                <a:solidFill>
                  <a:srgbClr val="1DB4AE"/>
                </a:solidFill>
                <a:latin typeface="Georgia"/>
                <a:ea typeface="+mn-lt"/>
                <a:cs typeface="+mn-lt"/>
              </a:rPr>
              <a:t>Hva kan vi øve på?</a:t>
            </a:r>
          </a:p>
          <a:p>
            <a:pPr lvl="2"/>
            <a:endParaRPr lang="nb-NO" sz="4000">
              <a:solidFill>
                <a:srgbClr val="1DB4AE"/>
              </a:solidFill>
              <a:latin typeface="Georgia"/>
              <a:ea typeface="+mn-lt"/>
              <a:cs typeface="+mn-lt"/>
            </a:endParaRP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072626" y="230476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4FEF2B0-D82C-E345-8053-2BD3103A92A3}"/>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B0D46C2-F3AF-FF4B-BB9F-1F0E4EAD2805}"/>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6" ma:contentTypeDescription="Create a new document." ma:contentTypeScope="" ma:versionID="783647a80f22e87b0efb0416de826df2">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47bc7a35b7bf179a766a3910708f1c6e"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9ED5F0-CFFA-4AC8-9C41-9301FDC4AE56}">
  <ds:schemaRefs>
    <ds:schemaRef ds:uri="http://schemas.microsoft.com/office/2006/documentManagement/types"/>
    <ds:schemaRef ds:uri="http://purl.org/dc/elements/1.1/"/>
    <ds:schemaRef ds:uri="http://purl.org/dc/dcmitype/"/>
    <ds:schemaRef ds:uri="http://schemas.microsoft.com/office/infopath/2007/PartnerControls"/>
    <ds:schemaRef ds:uri="ee598b89-8811-470d-ad8e-f3a66432fe16"/>
    <ds:schemaRef ds:uri="http://schemas.microsoft.com/office/2006/metadata/properties"/>
    <ds:schemaRef ds:uri="b8da453c-6e37-4915-9292-e90fa68e84a7"/>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4D1C4714-EBEE-46B1-A94C-B950790E17DE}">
  <ds:schemaRefs>
    <ds:schemaRef ds:uri="http://schemas.microsoft.com/sharepoint/v3/contenttype/forms"/>
  </ds:schemaRefs>
</ds:datastoreItem>
</file>

<file path=customXml/itemProps3.xml><?xml version="1.0" encoding="utf-8"?>
<ds:datastoreItem xmlns:ds="http://schemas.openxmlformats.org/officeDocument/2006/customXml" ds:itemID="{BA60FF48-189B-49CE-9855-3812ABED86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98b89-8811-470d-ad8e-f3a66432fe16"/>
    <ds:schemaRef ds:uri="b8da453c-6e37-4915-9292-e90fa68e84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4_Office-tema</Template>
  <TotalTime>6</TotalTime>
  <Words>783</Words>
  <Application>Microsoft Office PowerPoint</Application>
  <PresentationFormat>Widescreen</PresentationFormat>
  <Paragraphs>75</Paragraphs>
  <Slides>9</Slides>
  <Notes>7</Notes>
  <HiddenSlides>0</HiddenSlides>
  <MMClips>2</MMClips>
  <ScaleCrop>false</ScaleCrop>
  <HeadingPairs>
    <vt:vector size="6" baseType="variant">
      <vt:variant>
        <vt:lpstr>Brukte skrifter</vt:lpstr>
      </vt:variant>
      <vt:variant>
        <vt:i4>7</vt:i4>
      </vt:variant>
      <vt:variant>
        <vt:lpstr>Tema</vt:lpstr>
      </vt:variant>
      <vt:variant>
        <vt:i4>5</vt:i4>
      </vt:variant>
      <vt:variant>
        <vt:lpstr>Lysbildetitler</vt:lpstr>
      </vt:variant>
      <vt:variant>
        <vt:i4>9</vt:i4>
      </vt:variant>
    </vt:vector>
  </HeadingPairs>
  <TitlesOfParts>
    <vt:vector size="21" baseType="lpstr">
      <vt:lpstr>Arial</vt:lpstr>
      <vt:lpstr>Arial,Sans-Serif</vt:lpstr>
      <vt:lpstr>Calibri</vt:lpstr>
      <vt:lpstr>Calibri Light</vt:lpstr>
      <vt:lpstr>Georgia</vt:lpstr>
      <vt:lpstr>Symbol</vt:lpstr>
      <vt:lpstr>Times New Roman</vt:lpstr>
      <vt:lpstr>4_Office-tema</vt:lpstr>
      <vt:lpstr>Egendefinert utforming</vt:lpstr>
      <vt:lpstr>5_Office-tema</vt:lpstr>
      <vt:lpstr>3_Office-tema</vt:lpstr>
      <vt:lpstr>6_Office-tema</vt:lpstr>
      <vt:lpstr>Vennskap 7. trinn</vt:lpstr>
      <vt:lpstr>   Inngangsmusikk  </vt:lpstr>
      <vt:lpstr>PowerPoint-presentasjon</vt:lpstr>
      <vt:lpstr>PowerPoint-presentasjon</vt:lpstr>
      <vt:lpstr>Hvordan kan man få nye venner?</vt:lpstr>
      <vt:lpstr>CL : Par på tid - i ringen </vt:lpstr>
      <vt:lpstr> Vi leker!  Memory med elever </vt:lpstr>
      <vt:lpstr>  Vi oppsummer sammen i ringen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Anne-Kristin Imenes</dc:creator>
  <cp:lastModifiedBy>Renate Dybdal Hansen</cp:lastModifiedBy>
  <cp:revision>2</cp:revision>
  <dcterms:created xsi:type="dcterms:W3CDTF">2023-01-27T13:13:49Z</dcterms:created>
  <dcterms:modified xsi:type="dcterms:W3CDTF">2026-03-05T09:33:37Z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