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83" r:id="rId2"/>
    <p:sldMasterId id="2147483659" r:id="rId3"/>
    <p:sldMasterId id="2147483675" r:id="rId4"/>
  </p:sldMasterIdLst>
  <p:notesMasterIdLst>
    <p:notesMasterId r:id="rId15"/>
  </p:notesMasterIdLst>
  <p:sldIdLst>
    <p:sldId id="261" r:id="rId5"/>
    <p:sldId id="270" r:id="rId6"/>
    <p:sldId id="263" r:id="rId7"/>
    <p:sldId id="271" r:id="rId8"/>
    <p:sldId id="274" r:id="rId9"/>
    <p:sldId id="275" r:id="rId10"/>
    <p:sldId id="272" r:id="rId11"/>
    <p:sldId id="273" r:id="rId12"/>
    <p:sldId id="266" r:id="rId13"/>
    <p:sldId id="269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45" autoAdjust="0"/>
    <p:restoredTop sz="92746"/>
  </p:normalViewPr>
  <p:slideViewPr>
    <p:cSldViewPr snapToGrid="0" snapToObjects="1">
      <p:cViewPr varScale="1">
        <p:scale>
          <a:sx n="98" d="100"/>
          <a:sy n="98" d="100"/>
        </p:scale>
        <p:origin x="224" y="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45A35-E8F4-7845-A31C-99CB718ACF84}" type="datetimeFigureOut">
              <a:rPr lang="nn-NO" smtClean="0"/>
              <a:pPr/>
              <a:t>06.03.2023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3333A-43C8-324E-BB41-2EFDBCB1DED4}" type="slidenum">
              <a:rPr lang="nn-NO" smtClean="0"/>
              <a:pPr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tenposten.no/meninger/kronikk/i/VbvPar/jaevla-snitch-hvorfor-gikk-du-til-politiet-jonas-andreassen?#xtor=RSS-3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 </a:t>
            </a:r>
            <a:r>
              <a:rPr lang="nb-NO" sz="1200" dirty="0">
                <a:solidFill>
                  <a:srgbClr val="0000FF"/>
                </a:solidFill>
                <a:hlinkClick r:id="rId3"/>
              </a:rPr>
              <a:t>https://www.aftenposten.no/meninger/kronikk/i/VbvPar/jaevla-snitch-hvorfor-gikk-du-til-politiet-jonas-andreassen?#xtor=RSS-3</a:t>
            </a:r>
            <a:r>
              <a:rPr lang="nb-NO" sz="1200" dirty="0">
                <a:solidFill>
                  <a:srgbClr val="0000FF"/>
                </a:solidFill>
              </a:rPr>
              <a:t> </a:t>
            </a:r>
            <a:endParaRPr lang="nn-NO" sz="1200" dirty="0">
              <a:solidFill>
                <a:srgbClr val="0000FF"/>
              </a:solidFill>
            </a:endParaRP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3333A-43C8-324E-BB41-2EFDBCB1DED4}" type="slidenum">
              <a:rPr lang="nn-NO" smtClean="0"/>
              <a:pPr/>
              <a:t>3</a:t>
            </a:fld>
            <a:endParaRPr lang="nn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6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484CEFE-D93D-C846-BF6F-83D4E3CCC5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0536746" y="457199"/>
            <a:ext cx="18311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918FFFA-6865-214E-B419-20498D0BF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714"/>
          <a:stretch/>
        </p:blipFill>
        <p:spPr>
          <a:xfrm>
            <a:off x="0" y="543509"/>
            <a:ext cx="2440230" cy="59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30B979D4-8382-334D-A42B-2BF8B885DE87}" type="datetimeFigureOut">
              <a:rPr lang="nb-NO" smtClean="0"/>
              <a:pPr/>
              <a:t>06.03.2023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9887073C-68FD-324A-B272-C4EED60C0C5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6314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C10410-8B93-714B-B64B-77D37DA30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89613" y="-328014"/>
            <a:ext cx="2203486" cy="9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5E962AB4-2ECE-934B-8DBC-D5B43090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877" y="1570383"/>
            <a:ext cx="485978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1297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F280C95-EDD3-AC44-A390-E39288CC2A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26580" y="3422693"/>
            <a:ext cx="4260916" cy="180671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D67082C-AE15-AE47-B28B-BFD75C2936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04549" y="1301203"/>
            <a:ext cx="2602780" cy="302131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FC5FD50-5997-A44F-B459-AC997A6852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07" y="668214"/>
            <a:ext cx="3292966" cy="6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F190DB9-3DA8-2C48-9575-54E897811B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12" name="Bilde 11" descr="Et bilde som inneholder leke&#10;&#10;Automatisk generert beskrivelse">
            <a:extLst>
              <a:ext uri="{FF2B5EF4-FFF2-40B4-BE49-F238E27FC236}">
                <a16:creationId xmlns:a16="http://schemas.microsoft.com/office/drawing/2014/main" id="{A6757651-22FD-404B-A857-343EA2432E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03567" y="693552"/>
            <a:ext cx="4364894" cy="62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F190DB9-3DA8-2C48-9575-54E897811B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41F83F8-31A0-884E-AA26-6F9520CFFF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3389" y="589076"/>
            <a:ext cx="2119073" cy="626892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23DBCDD-2F35-C34E-A3BD-EBA68BFB91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5164234" y="797168"/>
            <a:ext cx="3327402" cy="60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9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8" name="Bilde 7" descr="Et bilde som inneholder leke&#10;&#10;Automatisk generert beskrivelse">
            <a:extLst>
              <a:ext uri="{FF2B5EF4-FFF2-40B4-BE49-F238E27FC236}">
                <a16:creationId xmlns:a16="http://schemas.microsoft.com/office/drawing/2014/main" id="{2482A4D4-A2F6-AE4B-8C17-BE2813B56E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03567" y="693552"/>
            <a:ext cx="4364894" cy="62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5E3D581-0210-FF47-A867-14394D59A7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8528" y="589076"/>
            <a:ext cx="2119073" cy="626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08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4283CD0B-DEB7-304A-BCE2-E76073FC3E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03190670-AC69-EA42-B559-7C0C96D5E9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1694" y="1440994"/>
            <a:ext cx="6095997" cy="5332506"/>
          </a:xfrm>
          <a:prstGeom prst="rect">
            <a:avLst/>
          </a:prstGeom>
        </p:spPr>
      </p:pic>
      <p:pic>
        <p:nvPicPr>
          <p:cNvPr id="14" name="Bilde 13" descr="Et bilde som inneholder skjorte&#10;&#10;Automatisk generert beskrivelse">
            <a:extLst>
              <a:ext uri="{FF2B5EF4-FFF2-40B4-BE49-F238E27FC236}">
                <a16:creationId xmlns:a16="http://schemas.microsoft.com/office/drawing/2014/main" id="{6F1B4479-31E9-6A42-A685-E2B56040207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19600" y="433754"/>
            <a:ext cx="1778639" cy="642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86" r:id="rId4"/>
    <p:sldLayoutId id="214748368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C7C5DC6-A5BE-7E4F-98D3-9A09E4A80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  <p:sldLayoutId id="214748368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DF29554-A70E-354F-8E4C-3CDA6C4F061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DZ_NahfINo&amp;list=RDoDZ_NahfINo&amp;start_radio=1&amp;t=4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tenposten.no/meninger/kronikk/i/VbvPar/jaevla-snitch-hvorfor-gikk-du-til-politiet-jonas-andreassen?#xtor=RSS-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DF1D6C-452C-5F4C-9BC4-A330BA9D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 klassen</a:t>
            </a:r>
            <a:r>
              <a:rPr lang="nb-NO" dirty="0"/>
              <a:t>:</a:t>
            </a:r>
            <a:br>
              <a:rPr lang="nb-NO" dirty="0"/>
            </a:br>
            <a:r>
              <a:rPr lang="nb-NO" dirty="0"/>
              <a:t>Engstelse</a:t>
            </a:r>
          </a:p>
        </p:txBody>
      </p:sp>
      <p:sp>
        <p:nvSpPr>
          <p:cNvPr id="3" name="Undertittel 2"/>
          <p:cNvSpPr txBox="1">
            <a:spLocks/>
          </p:cNvSpPr>
          <p:nvPr/>
        </p:nvSpPr>
        <p:spPr>
          <a:xfrm>
            <a:off x="6877877" y="3651602"/>
            <a:ext cx="3983593" cy="1459793"/>
          </a:xfrm>
          <a:prstGeom prst="rect">
            <a:avLst/>
          </a:prstGeom>
        </p:spPr>
        <p:txBody>
          <a:bodyPr vert="horz" lIns="71323" tIns="35662" rIns="71323" bIns="35662" rtlCol="0" anchor="b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Å SKAPE GOD HELSE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SEG SELV OG ANDRE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ROBUST UNGDOM </a:t>
            </a:r>
          </a:p>
        </p:txBody>
      </p:sp>
    </p:spTree>
    <p:extLst>
      <p:ext uri="{BB962C8B-B14F-4D97-AF65-F5344CB8AC3E}">
        <p14:creationId xmlns:p14="http://schemas.microsoft.com/office/powerpoint/2010/main" val="131993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32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rcRect b="6644"/>
          <a:stretch>
            <a:fillRect/>
          </a:stretch>
        </p:blipFill>
        <p:spPr>
          <a:xfrm>
            <a:off x="6" y="0"/>
            <a:ext cx="12249996" cy="6861684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6" y="998175"/>
            <a:ext cx="6017172" cy="5859826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36" tIns="45719" rIns="91436" bIns="45719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</a:pPr>
            <a:endParaRPr lang="en-US" sz="1500" cap="all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4641" y="1650557"/>
            <a:ext cx="4977634" cy="1342754"/>
          </a:xfr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en-US" sz="2800"/>
              <a:t>Nærværstrening</a:t>
            </a:r>
            <a:endParaRPr lang="en-US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25522" y="2821021"/>
            <a:ext cx="4741237" cy="3810000"/>
          </a:xfrm>
        </p:spPr>
        <p:txBody>
          <a:bodyPr vert="horz" lIns="91436" tIns="45719" rIns="91436" bIns="45719" rtlCol="0" anchor="ctr">
            <a:normAutofit lnSpcReduction="10000"/>
          </a:bodyPr>
          <a:lstStyle/>
          <a:p>
            <a:pPr marL="457200" lvl="0" indent="-457200">
              <a:buFont typeface="Arial"/>
              <a:buChar char="•"/>
            </a:pPr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Finn en behagelig stilling. Plant bena i gulvet. Lukk gjerne øynene</a:t>
            </a:r>
          </a:p>
          <a:p>
            <a:pPr marL="457200" lvl="0" indent="-457200">
              <a:buFont typeface="Arial"/>
              <a:buChar char="•"/>
            </a:pPr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Øv på å puste ut langsomt. Jo lengre du klarer å puste ut, jo roligere blir pusten. Det virker beroligende på kroppen</a:t>
            </a:r>
          </a:p>
          <a:p>
            <a:pPr marL="457200" lvl="0" indent="-457200">
              <a:buFont typeface="Arial"/>
              <a:buChar char="•"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Spill </a:t>
            </a:r>
            <a:r>
              <a:rPr lang="en-US" sz="2200" dirty="0" err="1">
                <a:solidFill>
                  <a:schemeClr val="tx1">
                    <a:lumMod val="75000"/>
                  </a:schemeClr>
                </a:solidFill>
              </a:rPr>
              <a:t>svak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</a:schemeClr>
                </a:solidFill>
              </a:rPr>
              <a:t>musikk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</a:schemeClr>
                </a:solidFill>
              </a:rPr>
              <a:t>fra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</a:schemeClr>
                </a:solidFill>
              </a:rPr>
              <a:t>Youtube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, for </a:t>
            </a:r>
            <a:r>
              <a:rPr lang="en-US" sz="2200" dirty="0" err="1">
                <a:solidFill>
                  <a:schemeClr val="tx1">
                    <a:lumMod val="75000"/>
                  </a:schemeClr>
                </a:solidFill>
              </a:rPr>
              <a:t>eksempel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nb-NO" sz="2200" dirty="0" err="1">
                <a:solidFill>
                  <a:schemeClr val="tx1">
                    <a:lumMod val="75000"/>
                  </a:schemeClr>
                </a:solidFill>
              </a:rPr>
              <a:t>Pat</a:t>
            </a:r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nb-NO" sz="2200" dirty="0" err="1">
                <a:solidFill>
                  <a:schemeClr val="tx1">
                    <a:lumMod val="75000"/>
                  </a:schemeClr>
                </a:solidFill>
              </a:rPr>
              <a:t>Metheny</a:t>
            </a:r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 - Tell her </a:t>
            </a:r>
            <a:r>
              <a:rPr lang="nb-NO" sz="2200" dirty="0" err="1">
                <a:solidFill>
                  <a:schemeClr val="tx1">
                    <a:lumMod val="75000"/>
                  </a:schemeClr>
                </a:solidFill>
              </a:rPr>
              <a:t>you</a:t>
            </a:r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nb-NO" sz="2200" dirty="0" err="1">
                <a:solidFill>
                  <a:schemeClr val="tx1">
                    <a:lumMod val="75000"/>
                  </a:schemeClr>
                </a:solidFill>
              </a:rPr>
              <a:t>saw</a:t>
            </a:r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nb-NO" sz="2200" dirty="0" err="1">
                <a:solidFill>
                  <a:schemeClr val="tx1">
                    <a:lumMod val="75000"/>
                  </a:schemeClr>
                </a:solidFill>
              </a:rPr>
              <a:t>me</a:t>
            </a:r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nb-NO" sz="2200" u="sng" dirty="0">
                <a:solidFill>
                  <a:schemeClr val="tx1">
                    <a:lumMod val="75000"/>
                  </a:schemeClr>
                </a:solidFill>
                <a:hlinkClick r:id="rId3"/>
              </a:rPr>
              <a:t>https://www.youtube.com/watch?v=oDZ_NahfINo&amp;list=RDoDZ_NahfINo&amp;start_radio=1&amp;t=43</a:t>
            </a:r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11222098" y="0"/>
            <a:ext cx="1216046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54598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E68402-D3F9-BF42-BB7C-499A0F2A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Lærer leser høyt: ”Jævla </a:t>
            </a:r>
            <a:r>
              <a:rPr lang="nb-NO" dirty="0" err="1"/>
              <a:t>snitch</a:t>
            </a:r>
            <a:r>
              <a:rPr lang="nb-NO" dirty="0"/>
              <a:t>! Hvorfor gikk du til politiet?” (10 min)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3E231A1-3E85-5F4F-B68B-D77B4FB5C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60" y="4374694"/>
            <a:ext cx="9352418" cy="1500187"/>
          </a:xfrm>
        </p:spPr>
        <p:txBody>
          <a:bodyPr>
            <a:normAutofit lnSpcReduction="10000"/>
          </a:bodyPr>
          <a:lstStyle/>
          <a:p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Av </a:t>
            </a:r>
            <a:r>
              <a:rPr lang="nb-NO" sz="2300">
                <a:solidFill>
                  <a:schemeClr val="tx1">
                    <a:lumMod val="75000"/>
                  </a:schemeClr>
                </a:solidFill>
              </a:rPr>
              <a:t>Jonas Andreassen </a:t>
            </a:r>
            <a:r>
              <a:rPr lang="nb-NO" sz="2400" dirty="0">
                <a:solidFill>
                  <a:srgbClr val="0000FF"/>
                </a:solidFill>
                <a:hlinkClick r:id="rId3"/>
              </a:rPr>
              <a:t>https://www.aftenposten.no/meninger/kronikk/i/VbvPar/jaevla-snitch-hvorfor-gikk-du-til-politiet-jonas-andreassen?#xtor=RSS-3</a:t>
            </a:r>
            <a:r>
              <a:rPr lang="nb-NO" sz="2400" dirty="0">
                <a:solidFill>
                  <a:srgbClr val="0000FF"/>
                </a:solidFill>
              </a:rPr>
              <a:t>  </a:t>
            </a:r>
            <a:endParaRPr lang="nn-NO" sz="2400" dirty="0">
              <a:solidFill>
                <a:srgbClr val="0000FF"/>
              </a:solidFill>
            </a:endParaRPr>
          </a:p>
          <a:p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endParaRPr lang="nb-NO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3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800" dirty="0"/>
              <a:t>Timen LIVET (25 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690690"/>
            <a:ext cx="10993584" cy="4824761"/>
          </a:xfrm>
        </p:spPr>
        <p:txBody>
          <a:bodyPr>
            <a:normAutofit lnSpcReduction="10000"/>
          </a:bodyPr>
          <a:lstStyle/>
          <a:p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Timen LIVET skal handle om ting elevene ønsker å prate om, for eksempel knyttet til dagens tema. Elevene inviteres til å foreslå. Hvis elevene ikke har forslag, kan læreren foreslå</a:t>
            </a:r>
          </a:p>
          <a:p>
            <a:pPr>
              <a:buNone/>
            </a:pPr>
            <a:endParaRPr lang="nb-NO" sz="18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nb-NO" sz="1800" b="1" dirty="0">
                <a:solidFill>
                  <a:schemeClr val="tx1">
                    <a:lumMod val="75000"/>
                  </a:schemeClr>
                </a:solidFill>
              </a:rPr>
              <a:t>Oppvarmingsrunde:</a:t>
            </a:r>
            <a:endParaRPr lang="nb-NO" sz="1800" dirty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Min favorittchips (ufarlig oppvarmingsøvelse, alle skal kunne si noe)</a:t>
            </a:r>
          </a:p>
          <a:p>
            <a:r>
              <a:rPr lang="nb-NO" sz="1800" b="1" dirty="0">
                <a:solidFill>
                  <a:schemeClr val="tx1">
                    <a:lumMod val="75000"/>
                  </a:schemeClr>
                </a:solidFill>
              </a:rPr>
              <a:t>Forslag til</a:t>
            </a:r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nb-NO" sz="1800" b="1" dirty="0">
                <a:solidFill>
                  <a:schemeClr val="tx1">
                    <a:lumMod val="75000"/>
                  </a:schemeClr>
                </a:solidFill>
              </a:rPr>
              <a:t>temaspørsmål:</a:t>
            </a:r>
            <a:endParaRPr lang="nb-NO" sz="1800" dirty="0">
              <a:solidFill>
                <a:schemeClr val="tx1">
                  <a:lumMod val="75000"/>
                </a:schemeClr>
              </a:solidFill>
            </a:endParaRPr>
          </a:p>
          <a:p>
            <a:pPr marL="687665" lvl="1"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Hva er mange ungdommer redde for i dag?</a:t>
            </a:r>
          </a:p>
          <a:p>
            <a:pPr marL="687665" lvl="1"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Er gutter og jenter redde for forskjellige ting?</a:t>
            </a:r>
          </a:p>
          <a:p>
            <a:pPr marL="687665" lvl="1"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Hva tror du voksne er mest redde for?</a:t>
            </a:r>
          </a:p>
          <a:p>
            <a:pPr marL="687665" lvl="1"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Hva bør man gjøre når man blir utsatt for noe kriminelt? </a:t>
            </a:r>
          </a:p>
          <a:p>
            <a:pPr marL="687665" lvl="1"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Hvordan kan voksne gjøre det trygt for barn og unge å snakke ut?</a:t>
            </a:r>
          </a:p>
          <a:p>
            <a:pPr marL="687665" lvl="1"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Hvorfor er det så vanskelig å stå opp imot urett?</a:t>
            </a:r>
          </a:p>
          <a:p>
            <a:pPr marL="687665" lvl="1"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Om en gang jeg var redd...</a:t>
            </a:r>
          </a:p>
          <a:p>
            <a:pPr marL="687665" lvl="1"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Hva er fordeler med å være redd? </a:t>
            </a:r>
          </a:p>
          <a:p>
            <a:pPr marL="687665" lvl="1"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Hva er ulemper med å være redd?</a:t>
            </a:r>
          </a:p>
          <a:p>
            <a:pPr marL="687665" lvl="1"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Noe jeg er stolt over å ha klart, selv om jeg var redd...</a:t>
            </a:r>
          </a:p>
          <a:p>
            <a:pPr marL="687665" lvl="1"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Hva er å være modig?</a:t>
            </a:r>
          </a:p>
          <a:p>
            <a:endParaRPr lang="nb-NO" sz="1800" dirty="0">
              <a:solidFill>
                <a:schemeClr val="tx1">
                  <a:lumMod val="75000"/>
                </a:schemeClr>
              </a:solidFill>
            </a:endParaRPr>
          </a:p>
          <a:p>
            <a:endParaRPr lang="nn-N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0E2F1C-BE7D-7C4D-B1B3-8DD918A9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Våg å være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B4104B-8133-604B-9230-945B68284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Les diktet ”Våg å være” av Hans Olav Mørk. Diktet kan leses fra ark, eller direkte fra presentasjonen. Dere kan velge mellom to fremgangsmåter:</a:t>
            </a:r>
          </a:p>
          <a:p>
            <a:pPr lvl="0"/>
            <a:r>
              <a:rPr lang="nb-NO" dirty="0"/>
              <a:t>La alle i ringen lese høyt </a:t>
            </a:r>
            <a:r>
              <a:rPr lang="nb-NO" dirty="0" err="1"/>
              <a:t>èn</a:t>
            </a:r>
            <a:r>
              <a:rPr lang="nb-NO" dirty="0"/>
              <a:t> setning hver etter tur (det er 25 setninger). </a:t>
            </a:r>
          </a:p>
          <a:p>
            <a:pPr lvl="0"/>
            <a:r>
              <a:rPr lang="nb-NO" dirty="0"/>
              <a:t>Velg tre elever som har lyst til å lese høyt. De kan lese ett vers hver.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b="1" dirty="0"/>
              <a:t>Spørsmål til alle i ringen:</a:t>
            </a:r>
            <a:endParaRPr lang="nb-NO" dirty="0"/>
          </a:p>
          <a:p>
            <a:r>
              <a:rPr lang="nb-NO" dirty="0"/>
              <a:t>Hvilken strofe i diktet likte du best? Hvorfor?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6913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23E7F8-ACD4-EA44-B70E-DE7EAB55C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8538" y="986426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/>
              <a:t>Våg å være ærlig. </a:t>
            </a:r>
            <a:br>
              <a:rPr lang="nb-NO" sz="2400" dirty="0"/>
            </a:br>
            <a:r>
              <a:rPr lang="nb-NO" sz="2400" dirty="0"/>
              <a:t>Våg å være fri.</a:t>
            </a:r>
            <a:br>
              <a:rPr lang="nb-NO" sz="2400" dirty="0"/>
            </a:br>
            <a:r>
              <a:rPr lang="nb-NO" sz="2400" dirty="0"/>
              <a:t>Våg å føle det du gjør. </a:t>
            </a:r>
          </a:p>
          <a:p>
            <a:pPr marL="0" indent="0">
              <a:buNone/>
            </a:pPr>
            <a:r>
              <a:rPr lang="nb-NO" sz="2400" dirty="0"/>
              <a:t>Si det du vil si.</a:t>
            </a:r>
            <a:br>
              <a:rPr lang="nb-NO" sz="2400" dirty="0"/>
            </a:br>
            <a:r>
              <a:rPr lang="nb-NO" sz="2400" dirty="0"/>
              <a:t>Kanskje de som holder munn,</a:t>
            </a:r>
            <a:br>
              <a:rPr lang="nb-NO" sz="2400" dirty="0"/>
            </a:br>
            <a:r>
              <a:rPr lang="nb-NO" sz="2400" dirty="0"/>
              <a:t>er reddere enn deg.</a:t>
            </a:r>
            <a:br>
              <a:rPr lang="nb-NO" sz="2400" dirty="0"/>
            </a:br>
            <a:r>
              <a:rPr lang="nb-NO" sz="2400" dirty="0"/>
              <a:t>Der hvor alt er gått i lås,</a:t>
            </a:r>
            <a:br>
              <a:rPr lang="nb-NO" sz="2400" dirty="0"/>
            </a:br>
            <a:r>
              <a:rPr lang="nb-NO" sz="2400" dirty="0"/>
              <a:t>må noen åpne vei.</a:t>
            </a:r>
            <a:br>
              <a:rPr lang="nb-NO" sz="2400" dirty="0"/>
            </a:br>
            <a:endParaRPr lang="nb-NO" sz="2400" dirty="0"/>
          </a:p>
          <a:p>
            <a:pPr marL="0" indent="0">
              <a:buNone/>
            </a:pPr>
            <a:br>
              <a:rPr lang="nb-NO" sz="2400" dirty="0"/>
            </a:br>
            <a:r>
              <a:rPr lang="nb-NO" sz="2400" dirty="0"/>
              <a:t>Våg å være sårbar.</a:t>
            </a:r>
            <a:br>
              <a:rPr lang="nb-NO" sz="2400" dirty="0"/>
            </a:br>
            <a:r>
              <a:rPr lang="nb-NO" sz="2400" dirty="0"/>
              <a:t>Ingen er av stein.</a:t>
            </a:r>
            <a:br>
              <a:rPr lang="nb-NO" sz="2400" dirty="0"/>
            </a:br>
            <a:r>
              <a:rPr lang="nb-NO" sz="2400" dirty="0"/>
              <a:t>Våg å vise hvor du står.</a:t>
            </a:r>
            <a:br>
              <a:rPr lang="nb-NO" sz="2400" dirty="0"/>
            </a:br>
            <a:r>
              <a:rPr lang="nb-NO" sz="2400" dirty="0"/>
              <a:t>Stå på egne bein.</a:t>
            </a:r>
            <a:br>
              <a:rPr lang="nb-NO" sz="2400" dirty="0"/>
            </a:br>
            <a:br>
              <a:rPr lang="nb-NO" sz="2400" dirty="0"/>
            </a:br>
            <a:endParaRPr lang="nb-NO" sz="2400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F08E686-A66B-6A4C-B694-BC07A3628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3829" y="986426"/>
            <a:ext cx="5181600" cy="50323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sz="3400" dirty="0"/>
              <a:t>Sterk er den som ser seg om</a:t>
            </a:r>
            <a:br>
              <a:rPr lang="nb-NO" sz="3400" dirty="0"/>
            </a:br>
            <a:r>
              <a:rPr lang="nb-NO" sz="3400" dirty="0"/>
              <a:t>og velger veien selv.</a:t>
            </a:r>
            <a:br>
              <a:rPr lang="nb-NO" sz="3400" dirty="0"/>
            </a:br>
            <a:r>
              <a:rPr lang="nb-NO" sz="3400" dirty="0"/>
              <a:t>Kanskje de som gjør deg vondt,</a:t>
            </a:r>
            <a:br>
              <a:rPr lang="nb-NO" sz="3400" dirty="0"/>
            </a:br>
            <a:r>
              <a:rPr lang="nb-NO" sz="3400" dirty="0"/>
              <a:t>er svakest likevel.</a:t>
            </a:r>
            <a:br>
              <a:rPr lang="nb-NO" sz="3400"/>
            </a:br>
            <a:endParaRPr lang="nb-NO" sz="3400"/>
          </a:p>
          <a:p>
            <a:pPr marL="0" indent="0">
              <a:buNone/>
            </a:pPr>
            <a:endParaRPr lang="nb-NO" sz="3400" dirty="0"/>
          </a:p>
          <a:p>
            <a:pPr marL="0" indent="0">
              <a:buNone/>
            </a:pPr>
            <a:r>
              <a:rPr lang="nb-NO" sz="3400" dirty="0"/>
              <a:t>Våg å være nykter.</a:t>
            </a:r>
            <a:br>
              <a:rPr lang="nb-NO" sz="3400" dirty="0"/>
            </a:br>
            <a:r>
              <a:rPr lang="nb-NO" sz="3400" dirty="0"/>
              <a:t>Våg å leve nå.</a:t>
            </a:r>
            <a:br>
              <a:rPr lang="nb-NO" sz="3400" dirty="0"/>
            </a:br>
            <a:r>
              <a:rPr lang="nb-NO" sz="3400" dirty="0"/>
              <a:t>Syng, om det er det du vil,</a:t>
            </a:r>
          </a:p>
          <a:p>
            <a:pPr marL="0" indent="0">
              <a:buNone/>
            </a:pPr>
            <a:r>
              <a:rPr lang="nb-NO" sz="3400" dirty="0"/>
              <a:t>gråt litt, om du må.</a:t>
            </a:r>
          </a:p>
          <a:p>
            <a:pPr marL="0" indent="0">
              <a:buNone/>
            </a:pPr>
            <a:r>
              <a:rPr lang="nb-NO" sz="3400" dirty="0"/>
              <a:t>Tiden er for kort til flukt.</a:t>
            </a:r>
            <a:br>
              <a:rPr lang="nb-NO" sz="3400" dirty="0"/>
            </a:br>
            <a:r>
              <a:rPr lang="nb-NO" sz="3400" dirty="0"/>
              <a:t>Bruk den mens du kan.</a:t>
            </a:r>
            <a:br>
              <a:rPr lang="nb-NO" sz="3400" dirty="0"/>
            </a:br>
            <a:r>
              <a:rPr lang="nb-NO" sz="3400" dirty="0"/>
              <a:t>Noen trenger alt du er,</a:t>
            </a:r>
            <a:br>
              <a:rPr lang="nb-NO" sz="3400" dirty="0"/>
            </a:br>
            <a:r>
              <a:rPr lang="nb-NO" sz="3400" dirty="0"/>
              <a:t>og at du er sann.</a:t>
            </a:r>
          </a:p>
          <a:p>
            <a:pPr marL="0" indent="0">
              <a:buNone/>
            </a:pPr>
            <a:r>
              <a:rPr lang="nb-NO" dirty="0"/>
              <a:t> </a:t>
            </a:r>
          </a:p>
          <a:p>
            <a:pPr marL="0" indent="0">
              <a:buNone/>
            </a:pPr>
            <a:r>
              <a:rPr lang="nb-NO" dirty="0"/>
              <a:t>© Hans-Olav Mørk </a:t>
            </a:r>
          </a:p>
          <a:p>
            <a:pPr marL="0" indent="0">
              <a:buNone/>
            </a:pPr>
            <a:r>
              <a:rPr lang="nb-NO" dirty="0"/>
              <a:t>Gjengitt med tillatelse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3819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800" dirty="0"/>
              <a:t>Takknemlighetsøvelse (5 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2195187"/>
            <a:ext cx="5150990" cy="4351338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Alle som ønsker deler én ting de er takknemlige for i dag</a:t>
            </a:r>
          </a:p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Lærer starter med å gi et lite eksempel</a:t>
            </a:r>
          </a:p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Del noe du er takknemlig for, for eksempel noe andre har gjort eller sagt som du ble takknemlig for</a:t>
            </a:r>
          </a:p>
          <a:p>
            <a:pPr marL="514350" indent="-514350">
              <a:buFont typeface="Arial"/>
              <a:buChar char="•"/>
            </a:pPr>
            <a:endParaRPr lang="nn-NO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493" y="2301370"/>
            <a:ext cx="4598307" cy="2758984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0057965" y="2301370"/>
            <a:ext cx="1295836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nn-NO" sz="10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Pixabay.com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3869" cy="1325563"/>
          </a:xfrm>
        </p:spPr>
        <p:txBody>
          <a:bodyPr>
            <a:normAutofit/>
          </a:bodyPr>
          <a:lstStyle/>
          <a:p>
            <a:r>
              <a:rPr lang="nb-NO" sz="3800" dirty="0"/>
              <a:t>Krøll – og kast (se </a:t>
            </a:r>
            <a:r>
              <a:rPr lang="nb-NO" sz="3800" dirty="0" err="1"/>
              <a:t>www.linktillivet.no</a:t>
            </a:r>
            <a:r>
              <a:rPr lang="nb-NO" sz="3800" dirty="0"/>
              <a:t>) (10 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905977" cy="4656455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Finn frem papir og blyant/penn</a:t>
            </a:r>
          </a:p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Svar anonymt på spørsmålet: </a:t>
            </a:r>
          </a:p>
          <a:p>
            <a:pPr marL="914400" lvl="1" indent="-457200">
              <a:buFont typeface="Lucida Grande"/>
              <a:buChar char="-"/>
            </a:pPr>
            <a:r>
              <a:rPr lang="nb-NO" sz="2100" b="1" dirty="0">
                <a:solidFill>
                  <a:schemeClr val="tx1">
                    <a:lumMod val="75000"/>
                  </a:schemeClr>
                </a:solidFill>
              </a:rPr>
              <a:t>”Tre ting jeg har lært i dag”</a:t>
            </a:r>
            <a:endParaRPr lang="nb-NO" sz="2100" dirty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Du får tre minutter på å svare</a:t>
            </a:r>
            <a:endParaRPr lang="nb-NO" sz="2300" b="1" dirty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Krøll arket</a:t>
            </a:r>
          </a:p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Hvem vil være dagens skyteskive? Den frivillige stiller seg opp med ryggen til klassen</a:t>
            </a:r>
          </a:p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Alle kaster sitt krøllete ark på likt. Tell til tre. ”Skyteskiven” velger seg tre krøllete ark og leser opp.  Det er bra å komme med positive kommentarer til det som leses opp</a:t>
            </a:r>
          </a:p>
          <a:p>
            <a:pPr>
              <a:buNone/>
            </a:pPr>
            <a:endParaRPr lang="nn-NO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7184566" y="2385239"/>
            <a:ext cx="4316217" cy="31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kstSylinder 5"/>
          <p:cNvSpPr txBox="1"/>
          <p:nvPr/>
        </p:nvSpPr>
        <p:spPr>
          <a:xfrm>
            <a:off x="9645333" y="1826817"/>
            <a:ext cx="1295836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nn-NO" sz="1000" dirty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Pixabay.com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La klassen velge leker selv fra lekeheftet. Lag ønskeliste på tavlen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La noen av elevene ta ansvar for lekene. Gi dem forberedelsestid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Er det noen leker som ikke har vært lekt på en stund?</a:t>
            </a:r>
          </a:p>
          <a:p>
            <a:pPr marL="457200" indent="-457200">
              <a:buFont typeface="Arial"/>
              <a:buChar char="•"/>
            </a:pPr>
            <a:endParaRPr lang="nb-NO" sz="23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Leker (15 min)</a:t>
            </a:r>
          </a:p>
        </p:txBody>
      </p:sp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788</Words>
  <Application>Microsoft Macintosh PowerPoint</Application>
  <PresentationFormat>Widescreen</PresentationFormat>
  <Paragraphs>67</Paragraphs>
  <Slides>10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Georgia</vt:lpstr>
      <vt:lpstr>Lucida Grande</vt:lpstr>
      <vt:lpstr>4_Office-tema</vt:lpstr>
      <vt:lpstr>5_Office-tema</vt:lpstr>
      <vt:lpstr>3_Office-tema</vt:lpstr>
      <vt:lpstr>6_Office-tema</vt:lpstr>
      <vt:lpstr>I klassen: Engstelse</vt:lpstr>
      <vt:lpstr>Nærværstrening</vt:lpstr>
      <vt:lpstr>Lærer leser høyt: ”Jævla snitch! Hvorfor gikk du til politiet?” (10 min)</vt:lpstr>
      <vt:lpstr>Timen LIVET (25 min)</vt:lpstr>
      <vt:lpstr>Våg å være</vt:lpstr>
      <vt:lpstr>PowerPoint-presentasjon</vt:lpstr>
      <vt:lpstr>Takknemlighetsøvelse (5 min)</vt:lpstr>
      <vt:lpstr>Krøll – og kast (se www.linktillivet.no) (10 min)</vt:lpstr>
      <vt:lpstr>Leker (15 min)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lastModifiedBy>Anne-Kristin Imenes</cp:lastModifiedBy>
  <cp:revision>37</cp:revision>
  <dcterms:created xsi:type="dcterms:W3CDTF">2020-06-13T16:37:59Z</dcterms:created>
  <dcterms:modified xsi:type="dcterms:W3CDTF">2023-03-06T11:32:16Z</dcterms:modified>
</cp:coreProperties>
</file>