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90" r:id="rId5"/>
    <p:sldMasterId id="2147483683" r:id="rId6"/>
    <p:sldMasterId id="2147483659" r:id="rId7"/>
    <p:sldMasterId id="2147483675" r:id="rId8"/>
  </p:sldMasterIdLst>
  <p:notesMasterIdLst>
    <p:notesMasterId r:id="rId20"/>
  </p:notesMasterIdLst>
  <p:sldIdLst>
    <p:sldId id="261" r:id="rId9"/>
    <p:sldId id="312" r:id="rId10"/>
    <p:sldId id="272" r:id="rId11"/>
    <p:sldId id="299" r:id="rId12"/>
    <p:sldId id="305" r:id="rId13"/>
    <p:sldId id="306" r:id="rId14"/>
    <p:sldId id="264" r:id="rId15"/>
    <p:sldId id="291" r:id="rId16"/>
    <p:sldId id="298" r:id="rId17"/>
    <p:sldId id="284" r:id="rId18"/>
    <p:sldId id="270" r:id="rId19"/>
  </p:sldIdLst>
  <p:sldSz cx="12192000" cy="6858000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39583C-8A85-4799-A24E-F7BE19F35A3F}" v="8" dt="2026-01-19T12:00:02.1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627" autoAdjust="0"/>
  </p:normalViewPr>
  <p:slideViewPr>
    <p:cSldViewPr snapToGrid="0">
      <p:cViewPr varScale="1">
        <p:scale>
          <a:sx n="56" d="100"/>
          <a:sy n="56" d="100"/>
        </p:scale>
        <p:origin x="16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e Dybdal Hansen" userId="8f533bdc-1f06-46c5-8376-6b62126245f7" providerId="ADAL" clId="{AD18D0CB-5EBB-4FE2-9456-A51AD340C137}"/>
    <pc:docChg chg="custSel modSld">
      <pc:chgData name="Renate Dybdal Hansen" userId="8f533bdc-1f06-46c5-8376-6b62126245f7" providerId="ADAL" clId="{AD18D0CB-5EBB-4FE2-9456-A51AD340C137}" dt="2026-01-19T11:59:37.107" v="88"/>
      <pc:docMkLst>
        <pc:docMk/>
      </pc:docMkLst>
      <pc:sldChg chg="addSp delSp modSp mod modAnim modNotesTx">
        <pc:chgData name="Renate Dybdal Hansen" userId="8f533bdc-1f06-46c5-8376-6b62126245f7" providerId="ADAL" clId="{AD18D0CB-5EBB-4FE2-9456-A51AD340C137}" dt="2026-01-19T11:59:37.107" v="88"/>
        <pc:sldMkLst>
          <pc:docMk/>
          <pc:sldMk cId="0" sldId="264"/>
        </pc:sldMkLst>
        <pc:spChg chg="add del mod">
          <ac:chgData name="Renate Dybdal Hansen" userId="8f533bdc-1f06-46c5-8376-6b62126245f7" providerId="ADAL" clId="{AD18D0CB-5EBB-4FE2-9456-A51AD340C137}" dt="2026-01-19T11:58:59.900" v="87" actId="478"/>
          <ac:spMkLst>
            <pc:docMk/>
            <pc:sldMk cId="0" sldId="264"/>
            <ac:spMk id="3" creationId="{EDB1FE35-29FC-5181-37B1-4A7AEA93638F}"/>
          </ac:spMkLst>
        </pc:spChg>
        <pc:spChg chg="del">
          <ac:chgData name="Renate Dybdal Hansen" userId="8f533bdc-1f06-46c5-8376-6b62126245f7" providerId="ADAL" clId="{AD18D0CB-5EBB-4FE2-9456-A51AD340C137}" dt="2026-01-19T11:58:57.177" v="85" actId="478"/>
          <ac:spMkLst>
            <pc:docMk/>
            <pc:sldMk cId="0" sldId="264"/>
            <ac:spMk id="18434" creationId="{6BEFDB57-C805-204D-A8D6-5BBA0E4BE6C1}"/>
          </ac:spMkLst>
        </pc:spChg>
        <pc:picChg chg="del">
          <ac:chgData name="Renate Dybdal Hansen" userId="8f533bdc-1f06-46c5-8376-6b62126245f7" providerId="ADAL" clId="{AD18D0CB-5EBB-4FE2-9456-A51AD340C137}" dt="2026-01-19T11:58:58.205" v="86" actId="478"/>
          <ac:picMkLst>
            <pc:docMk/>
            <pc:sldMk cId="0" sldId="264"/>
            <ac:picMk id="2" creationId="{F95823C5-C03F-3137-EFCD-19B28F089AD6}"/>
          </ac:picMkLst>
        </pc:picChg>
        <pc:picChg chg="add mod">
          <ac:chgData name="Renate Dybdal Hansen" userId="8f533bdc-1f06-46c5-8376-6b62126245f7" providerId="ADAL" clId="{AD18D0CB-5EBB-4FE2-9456-A51AD340C137}" dt="2026-01-19T11:59:37.107" v="88"/>
          <ac:picMkLst>
            <pc:docMk/>
            <pc:sldMk cId="0" sldId="264"/>
            <ac:picMk id="4" creationId="{F65DCFBF-2D2B-66F7-0820-EC1746E7FC06}"/>
          </ac:picMkLst>
        </pc:picChg>
      </pc:sldChg>
      <pc:sldChg chg="addSp delSp modSp mod modAnim">
        <pc:chgData name="Renate Dybdal Hansen" userId="8f533bdc-1f06-46c5-8376-6b62126245f7" providerId="ADAL" clId="{AD18D0CB-5EBB-4FE2-9456-A51AD340C137}" dt="2026-01-19T11:56:49.663" v="1"/>
        <pc:sldMkLst>
          <pc:docMk/>
          <pc:sldMk cId="0" sldId="272"/>
        </pc:sldMkLst>
        <pc:spChg chg="del">
          <ac:chgData name="Renate Dybdal Hansen" userId="8f533bdc-1f06-46c5-8376-6b62126245f7" providerId="ADAL" clId="{AD18D0CB-5EBB-4FE2-9456-A51AD340C137}" dt="2026-01-19T11:56:39.633" v="0" actId="478"/>
          <ac:spMkLst>
            <pc:docMk/>
            <pc:sldMk cId="0" sldId="272"/>
            <ac:spMk id="2" creationId="{55D8B4F8-2CFD-C780-A59E-085F9ED6B7C7}"/>
          </ac:spMkLst>
        </pc:spChg>
        <pc:picChg chg="add mod">
          <ac:chgData name="Renate Dybdal Hansen" userId="8f533bdc-1f06-46c5-8376-6b62126245f7" providerId="ADAL" clId="{AD18D0CB-5EBB-4FE2-9456-A51AD340C137}" dt="2026-01-19T11:56:49.663" v="1"/>
          <ac:picMkLst>
            <pc:docMk/>
            <pc:sldMk cId="0" sldId="272"/>
            <ac:picMk id="3" creationId="{A17DFA3F-AB3B-5373-4296-5EC8937F0B68}"/>
          </ac:picMkLst>
        </pc:picChg>
      </pc:sldChg>
      <pc:sldChg chg="addSp delSp modSp mod modAnim modNotesTx">
        <pc:chgData name="Renate Dybdal Hansen" userId="8f533bdc-1f06-46c5-8376-6b62126245f7" providerId="ADAL" clId="{AD18D0CB-5EBB-4FE2-9456-A51AD340C137}" dt="2026-01-19T11:58:01.075" v="28"/>
        <pc:sldMkLst>
          <pc:docMk/>
          <pc:sldMk cId="163405038" sldId="299"/>
        </pc:sldMkLst>
        <pc:spChg chg="del">
          <ac:chgData name="Renate Dybdal Hansen" userId="8f533bdc-1f06-46c5-8376-6b62126245f7" providerId="ADAL" clId="{AD18D0CB-5EBB-4FE2-9456-A51AD340C137}" dt="2026-01-19T11:57:39.060" v="24" actId="478"/>
          <ac:spMkLst>
            <pc:docMk/>
            <pc:sldMk cId="163405038" sldId="299"/>
            <ac:spMk id="3" creationId="{D2CF9BB4-A1DF-D7C4-53CC-7128E7CF573B}"/>
          </ac:spMkLst>
        </pc:spChg>
        <pc:spChg chg="add del mod">
          <ac:chgData name="Renate Dybdal Hansen" userId="8f533bdc-1f06-46c5-8376-6b62126245f7" providerId="ADAL" clId="{AD18D0CB-5EBB-4FE2-9456-A51AD340C137}" dt="2026-01-19T11:57:41.717" v="26" actId="478"/>
          <ac:spMkLst>
            <pc:docMk/>
            <pc:sldMk cId="163405038" sldId="299"/>
            <ac:spMk id="5" creationId="{A2DD3072-A72C-2F63-3426-16EAA77E9B61}"/>
          </ac:spMkLst>
        </pc:spChg>
        <pc:spChg chg="add del mod">
          <ac:chgData name="Renate Dybdal Hansen" userId="8f533bdc-1f06-46c5-8376-6b62126245f7" providerId="ADAL" clId="{AD18D0CB-5EBB-4FE2-9456-A51AD340C137}" dt="2026-01-19T11:57:43.286" v="27" actId="478"/>
          <ac:spMkLst>
            <pc:docMk/>
            <pc:sldMk cId="163405038" sldId="299"/>
            <ac:spMk id="7" creationId="{24B9F6D7-9486-A2B2-B6C1-CA538E03A6EC}"/>
          </ac:spMkLst>
        </pc:spChg>
        <pc:picChg chg="del">
          <ac:chgData name="Renate Dybdal Hansen" userId="8f533bdc-1f06-46c5-8376-6b62126245f7" providerId="ADAL" clId="{AD18D0CB-5EBB-4FE2-9456-A51AD340C137}" dt="2026-01-19T11:57:39.982" v="25" actId="478"/>
          <ac:picMkLst>
            <pc:docMk/>
            <pc:sldMk cId="163405038" sldId="299"/>
            <ac:picMk id="4" creationId="{38E28DB2-3DD9-18D9-0EB8-AFE326511BB1}"/>
          </ac:picMkLst>
        </pc:picChg>
        <pc:picChg chg="add mod">
          <ac:chgData name="Renate Dybdal Hansen" userId="8f533bdc-1f06-46c5-8376-6b62126245f7" providerId="ADAL" clId="{AD18D0CB-5EBB-4FE2-9456-A51AD340C137}" dt="2026-01-19T11:58:01.075" v="28"/>
          <ac:picMkLst>
            <pc:docMk/>
            <pc:sldMk cId="163405038" sldId="299"/>
            <ac:picMk id="8" creationId="{20D39F89-43EB-D0D8-EE46-2FC1D921656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EAC3A-D735-4F10-91F9-D0954056D5FB}" type="datetimeFigureOut">
              <a:t>19.01.2026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4D808-4243-443F-918C-60B19361169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186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o/users/alexas_fotos-686414/?utm_source=link-attribution&amp;utm_medium=referral&amp;utm_campaign=image&amp;utm_content=3599680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no/?utm_source=link-attribution&amp;utm_medium=referral&amp;utm_campaign=image&amp;utm_content=3599680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okommune.sharepoint.com/:v:/s/OPVOppvekst543/EbFE13SeTMlDrJvwhQi7cSYBq_n67x3tG-WneLKhqwUVwA?e=lNjt4F&amp;nav=eyJyZWZlcnJhbEluZm8iOnsicmVmZXJyYWxBcHAiOiJTdHJlYW1XZWJBcHAiLCJyZWZlcnJhbFZpZXciOiJTaGFyZURpYWxvZy1MaW5rIiwicmVmZXJyYWxBcHBQbGF0Zm9ybSI6IldlYiIsInJlZmVycmFsTW9kZSI6InZpZXcifX0%3D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mcssw3utx7o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mediaflow.com/ovp/11/05GBKOUMR8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io.kommune.no/tjenester/skole-og-utdanning/robuste-barn/pust-og-bevegelse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UhNuIewxoc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zEEUVZ4AL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4D808-4243-443F-918C-60B19361169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0446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Foto: Bildet er tatt av 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Bildet er tatt av </a:t>
            </a:r>
            <a:r>
              <a:rPr lang="nb-NO" sz="1200" b="0" i="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Alexas_Fotos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fra </a:t>
            </a:r>
            <a:r>
              <a:rPr lang="nb-NO" sz="1200" b="0" i="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indent="0">
              <a:buNone/>
            </a:pPr>
            <a:endParaRPr lang="nb-NO" sz="1200">
              <a:ea typeface="+mn-lt"/>
              <a:cs typeface="+mn-lt"/>
            </a:endParaRPr>
          </a:p>
          <a:p>
            <a:r>
              <a:rPr lang="nb-NO">
                <a:cs typeface="Calibri" panose="020F0502020204030204"/>
              </a:rPr>
              <a:t>Vi setter oss i ringen og oppsummerer sammen.</a:t>
            </a:r>
          </a:p>
          <a:p>
            <a:r>
              <a:rPr lang="nb-NO">
                <a:cs typeface="Calibri" panose="020F0502020204030204"/>
              </a:rPr>
              <a:t>Prosess: Sende en ball e.l. rundt i ringen. Alle får ordet etter tur. Elevene sier en ting hver. Det er helt fint å si det samme som de andre, eller noe annet. Vi tar et spørsmål av </a:t>
            </a:r>
            <a:r>
              <a:rPr lang="nb-NO" err="1">
                <a:cs typeface="Calibri" panose="020F0502020204030204"/>
              </a:rPr>
              <a:t>gangen</a:t>
            </a:r>
            <a:r>
              <a:rPr lang="nb-NO">
                <a:cs typeface="Calibri" panose="020F0502020204030204"/>
              </a:rPr>
              <a:t>. Vi bytter spørsmål underveis, f. eks når 5-6 elever har svart.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E9971-35A5-C144-955B-B463B8C9BB68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8153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4D808-4243-443F-918C-60B19361169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4068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44052-FD8E-FD4E-CBD7-14043BAEC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58AF1B88-C323-FCEE-93A9-DD0756CEFE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08F6274-CA98-B6E1-14C6-D28FA98D46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>
                <a:solidFill>
                  <a:schemeClr val="tx2"/>
                </a:solidFill>
              </a:rPr>
              <a:t>Sett på inngangsmusikk:</a:t>
            </a:r>
            <a:r>
              <a:rPr lang="nb-NO">
                <a:solidFill>
                  <a:schemeClr val="tx2"/>
                </a:solidFill>
              </a:rPr>
              <a:t>  </a:t>
            </a:r>
          </a:p>
          <a:p>
            <a:r>
              <a:rPr lang="nb-NO">
                <a:solidFill>
                  <a:schemeClr val="tx2"/>
                </a:solidFill>
              </a:rPr>
              <a:t>For Indre Østfold kommune: </a:t>
            </a:r>
            <a:r>
              <a:rPr lang="nb-NO" u="sng">
                <a:solidFill>
                  <a:schemeClr val="tx2"/>
                </a:solidFill>
                <a:hlinkClick r:id="rId3"/>
              </a:rPr>
              <a:t>Waterloo.mp4</a:t>
            </a:r>
            <a:r>
              <a:rPr lang="nb-NO">
                <a:solidFill>
                  <a:schemeClr val="tx2"/>
                </a:solidFill>
              </a:rPr>
              <a:t> </a:t>
            </a:r>
          </a:p>
          <a:p>
            <a:r>
              <a:rPr lang="nb-NO">
                <a:solidFill>
                  <a:schemeClr val="tx2"/>
                </a:solidFill>
              </a:rPr>
              <a:t>For eksterne kommuner: </a:t>
            </a:r>
            <a:r>
              <a:rPr lang="en-US" u="sng">
                <a:solidFill>
                  <a:schemeClr val="tx2"/>
                </a:solidFill>
                <a:hlinkClick r:id="rId4"/>
              </a:rPr>
              <a:t>ABBA - Waterloo (Official Lyric Video) (youtube.com)</a:t>
            </a:r>
            <a:r>
              <a:rPr lang="en-US">
                <a:solidFill>
                  <a:schemeClr val="tx2"/>
                </a:solidFill>
              </a:rPr>
              <a:t> </a:t>
            </a:r>
            <a:endParaRPr lang="nb-NO">
              <a:solidFill>
                <a:schemeClr val="tx2"/>
              </a:solidFill>
            </a:endParaRPr>
          </a:p>
          <a:p>
            <a:endParaRPr lang="nb-NO">
              <a:solidFill>
                <a:schemeClr val="tx2"/>
              </a:solidFill>
            </a:endParaRPr>
          </a:p>
          <a:p>
            <a:pPr marL="285750" indent="-285750">
              <a:buFont typeface="Symbol"/>
              <a:buChar char="•"/>
            </a:pPr>
            <a:r>
              <a:rPr lang="nb-NO">
                <a:solidFill>
                  <a:schemeClr val="tx2"/>
                </a:solidFill>
              </a:rPr>
              <a:t>Vi rydder klasserom</a:t>
            </a:r>
          </a:p>
          <a:p>
            <a:pPr marL="285750" indent="-285750">
              <a:buFont typeface="Symbol"/>
              <a:buChar char="•"/>
            </a:pPr>
            <a:r>
              <a:rPr lang="nb-NO">
                <a:solidFill>
                  <a:schemeClr val="tx2"/>
                </a:solidFill>
              </a:rPr>
              <a:t>Vi samles i ringen</a:t>
            </a:r>
          </a:p>
          <a:p>
            <a:endParaRPr lang="nb-NO">
              <a:solidFill>
                <a:srgbClr val="44546A"/>
              </a:solidFill>
              <a:cs typeface="Calibri"/>
            </a:endParaRPr>
          </a:p>
          <a:p>
            <a:endParaRPr lang="nb-NO">
              <a:cs typeface="Calibri" panose="020F0502020204030204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2D5C4BB-310E-5F59-E33D-28C9909A18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0C53AA-2C1F-4D28-B074-E50D1CC2815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6875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Øvelsen heter «Sprayboksen» 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https://play.mediaflow.com/ovp/11/05GBKOUMR8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trykk på «play-knappen» for å se filmen</a:t>
            </a:r>
          </a:p>
          <a:p>
            <a:endParaRPr lang="nb-NO" dirty="0"/>
          </a:p>
          <a:p>
            <a:r>
              <a:rPr lang="nb-NO" dirty="0"/>
              <a:t>Når du skal gjennomføre pusteøvelsen med elevene, velger du selv om du vil vise filmen eller om du modellerer selv.</a:t>
            </a:r>
          </a:p>
          <a:p>
            <a:endParaRPr lang="nb-NO" dirty="0"/>
          </a:p>
          <a:p>
            <a:r>
              <a:rPr lang="nb-NO" dirty="0"/>
              <a:t>Dersom du ønsker å benytte en annen øvelse, finner du flere eksempler på </a:t>
            </a:r>
            <a:r>
              <a:rPr lang="nb-NO" u="sng" dirty="0">
                <a:hlinkClick r:id="rId4"/>
              </a:rPr>
              <a:t>https://www.io.kommune.no/tjenester/skole-og-utdanning/robuste-barn/pust-og-bevegelse/</a:t>
            </a:r>
            <a:endParaRPr lang="nb-NO" dirty="0"/>
          </a:p>
          <a:p>
            <a:pPr algn="l"/>
            <a:endParaRPr lang="nb-NO" sz="18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31685-9D4F-4ECC-918D-9DA8C0B050E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7932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Introduser temaet før vi ser filmen.</a:t>
            </a:r>
            <a:r>
              <a:rPr lang="nb-NO" dirty="0"/>
              <a:t> </a:t>
            </a:r>
            <a:endParaRPr lang="en-US" dirty="0"/>
          </a:p>
          <a:p>
            <a:r>
              <a:rPr lang="nb-NO" dirty="0"/>
              <a:t>I dag skal vi snakke om kjønnsmangfold og viktigheten av å kunne føle trygghet, frihet og stolthet til å være det mennesket man er. </a:t>
            </a:r>
            <a:endParaRPr lang="en-US" dirty="0"/>
          </a:p>
          <a:p>
            <a:r>
              <a:rPr lang="nb-NO" dirty="0"/>
              <a:t>Vi skal lære om kjønnsuttrykk, biologisk kjønn, kjønnsidentitet og seksualitet, samt snakke om språkbruk. </a:t>
            </a:r>
            <a:endParaRPr lang="en-US" dirty="0"/>
          </a:p>
          <a:p>
            <a:endParaRPr lang="nb-NO" dirty="0"/>
          </a:p>
          <a:p>
            <a:r>
              <a:rPr lang="en-US" dirty="0"/>
              <a:t>En </a:t>
            </a:r>
            <a:r>
              <a:rPr lang="en-US" dirty="0" err="1"/>
              <a:t>skjønn</a:t>
            </a:r>
            <a:r>
              <a:rPr lang="en-US" dirty="0"/>
              <a:t> </a:t>
            </a:r>
            <a:r>
              <a:rPr lang="en-US" dirty="0" err="1"/>
              <a:t>identitet</a:t>
            </a:r>
            <a:r>
              <a:rPr lang="en-US" dirty="0"/>
              <a:t> - </a:t>
            </a:r>
            <a:r>
              <a:rPr lang="nb-NO" dirty="0">
                <a:hlinkClick r:id="rId3"/>
              </a:rPr>
              <a:t>https://www.youtube.com/watch?v=AUhNuIewxoc</a:t>
            </a:r>
            <a:endParaRPr lang="en-US" dirty="0">
              <a:cs typeface="Calibri" panose="020F0502020204030204"/>
            </a:endParaRPr>
          </a:p>
          <a:p>
            <a:r>
              <a:rPr lang="en-US" i="1" dirty="0" err="1">
                <a:cs typeface="Calibri"/>
              </a:rPr>
              <a:t>Varighet</a:t>
            </a:r>
            <a:r>
              <a:rPr lang="en-US" i="1" dirty="0">
                <a:cs typeface="Calibri"/>
              </a:rPr>
              <a:t>: 2.26 min</a:t>
            </a:r>
            <a:endParaRPr lang="en-US" i="1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4D808-4243-443F-918C-60B193611699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40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b="1" dirty="0"/>
              <a:t>Hvorfor er vi opptatt av andres kjønn og kjønnsuttrykk?</a:t>
            </a:r>
            <a:r>
              <a:rPr lang="nb-NO" dirty="0"/>
              <a:t> </a:t>
            </a:r>
          </a:p>
          <a:p>
            <a:r>
              <a:rPr lang="nb-NO" dirty="0"/>
              <a:t>La elevene reflektere rundt dette, lærer kommer med innspill ved behov. </a:t>
            </a:r>
            <a:endParaRPr lang="en-US" dirty="0"/>
          </a:p>
          <a:p>
            <a:r>
              <a:rPr lang="nb-NO" i="1" dirty="0"/>
              <a:t>For eksempel: </a:t>
            </a:r>
          </a:p>
          <a:p>
            <a:r>
              <a:rPr lang="nb-NO" i="1" dirty="0"/>
              <a:t>Vi kan bli usikre fordi noen er annerledes enn deg selv. </a:t>
            </a:r>
            <a:endParaRPr lang="nb-NO" i="1" dirty="0">
              <a:cs typeface="Calibri"/>
            </a:endParaRPr>
          </a:p>
          <a:p>
            <a:pPr algn="l"/>
            <a:r>
              <a:rPr lang="nb-NO" sz="1800" i="1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Hvordan «vet» dere at noen er jente eller gutt – hva ser dere etter? Utseende, klær, kropp, sminke og interesser.</a:t>
            </a:r>
            <a:endParaRPr lang="nb-NO" sz="1800" dirty="0"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pPr algn="l"/>
            <a:r>
              <a:rPr lang="nb-NO" sz="1800" i="1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Hvor viktig er det å vite hvilket kjønn andre er, og hvorfor har du meninger, tanker eller følelser om andres kjønn eller kjønnsuttrykk?</a:t>
            </a:r>
            <a:endParaRPr lang="nb-NO" sz="1800" dirty="0"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4D808-4243-443F-918C-60B19361169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6242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Hva kan man gjøre for at andre skal tørre å være ærlige om sin egen kjønnsidentitet?</a:t>
            </a:r>
            <a:endParaRPr lang="nb-NO" b="1" dirty="0">
              <a:cs typeface="Calibri"/>
            </a:endParaRPr>
          </a:p>
          <a:p>
            <a:endParaRPr lang="nb-NO" dirty="0"/>
          </a:p>
          <a:p>
            <a:r>
              <a:rPr lang="nb-NO" dirty="0"/>
              <a:t>La elevene reflektere rundt dette, lærer kommer med innspill ved behov. </a:t>
            </a:r>
            <a:endParaRPr lang="en-US" dirty="0"/>
          </a:p>
          <a:p>
            <a:r>
              <a:rPr lang="nb-NO" i="1" dirty="0"/>
              <a:t>For eksempel: </a:t>
            </a:r>
            <a:endParaRPr lang="nb-NO" i="1" dirty="0">
              <a:cs typeface="Calibri"/>
            </a:endParaRPr>
          </a:p>
          <a:p>
            <a:r>
              <a:rPr lang="nb-NO" i="1" dirty="0"/>
              <a:t>At man snakker sammen, tør å spørre av nysgjerrighet med ønske om å lære, akseptere at man er forskjellig selv om man ikke er enig eller forstår. Spiller det egentlig noen rolle hvilken kjønnsidentitet andre har?</a:t>
            </a:r>
            <a:endParaRPr lang="nb-NO" i="1" dirty="0">
              <a:cs typeface="Calibri"/>
            </a:endParaRPr>
          </a:p>
          <a:p>
            <a:endParaRPr lang="en-US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4D808-4243-443F-918C-60B19361169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6528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linkClick r:id="rId3"/>
            </a:endParaRPr>
          </a:p>
          <a:p>
            <a:r>
              <a:rPr lang="en-US" dirty="0" err="1">
                <a:cs typeface="Calibri"/>
              </a:rPr>
              <a:t>Skjellsord</a:t>
            </a:r>
            <a:r>
              <a:rPr lang="en-US" dirty="0">
                <a:cs typeface="Calibri"/>
              </a:rPr>
              <a:t> – homo - </a:t>
            </a:r>
            <a:r>
              <a:rPr lang="nb-NO" dirty="0">
                <a:hlinkClick r:id="rId3"/>
              </a:rPr>
              <a:t>https://www.youtube.com/watch?v=CzEEUVZ4ALs</a:t>
            </a:r>
            <a:endParaRPr lang="en-US" dirty="0">
              <a:cs typeface="Calibri"/>
            </a:endParaRPr>
          </a:p>
          <a:p>
            <a:r>
              <a:rPr lang="en-US" i="1" dirty="0" err="1">
                <a:cs typeface="Calibri"/>
              </a:rPr>
              <a:t>Varighet</a:t>
            </a:r>
            <a:r>
              <a:rPr lang="en-US" i="1" dirty="0">
                <a:cs typeface="Calibri"/>
              </a:rPr>
              <a:t> 1.15 min.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NB! Lyden er </a:t>
            </a:r>
            <a:r>
              <a:rPr lang="en-US" dirty="0" err="1">
                <a:cs typeface="Calibri"/>
              </a:rPr>
              <a:t>viktig</a:t>
            </a:r>
            <a:r>
              <a:rPr lang="en-US" dirty="0">
                <a:cs typeface="Calibri"/>
              </a:rPr>
              <a:t> I </a:t>
            </a:r>
            <a:r>
              <a:rPr lang="en-US" dirty="0" err="1">
                <a:cs typeface="Calibri"/>
              </a:rPr>
              <a:t>filmen</a:t>
            </a:r>
            <a:r>
              <a:rPr lang="en-US" dirty="0">
                <a:cs typeface="Calibri"/>
              </a:rPr>
              <a:t>. Legg </a:t>
            </a:r>
            <a:r>
              <a:rPr lang="en-US" dirty="0" err="1">
                <a:cs typeface="Calibri"/>
              </a:rPr>
              <a:t>merke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til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hva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sier</a:t>
            </a:r>
            <a:r>
              <a:rPr lang="en-US" dirty="0">
                <a:cs typeface="Calibri"/>
              </a:rPr>
              <a:t>. ”</a:t>
            </a:r>
            <a:r>
              <a:rPr lang="en-US" dirty="0" err="1">
                <a:cs typeface="Calibri"/>
              </a:rPr>
              <a:t>Jævla</a:t>
            </a:r>
            <a:r>
              <a:rPr lang="en-US" dirty="0">
                <a:cs typeface="Calibri"/>
              </a:rPr>
              <a:t> homo”, “Du </a:t>
            </a:r>
            <a:r>
              <a:rPr lang="en-US" dirty="0" err="1">
                <a:cs typeface="Calibri"/>
              </a:rPr>
              <a:t>kaster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jente</a:t>
            </a:r>
            <a:r>
              <a:rPr lang="en-US" dirty="0">
                <a:cs typeface="Calibri"/>
              </a:rPr>
              <a:t>”, “Kast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gutt</a:t>
            </a:r>
            <a:r>
              <a:rPr lang="en-US" dirty="0">
                <a:cs typeface="Calibri"/>
              </a:rPr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F4D808-4243-443F-918C-60B193611699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85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nb-NO" sz="1800" b="1" dirty="0">
                <a:solidFill>
                  <a:srgbClr val="00756A"/>
                </a:solidFill>
                <a:effectLst/>
                <a:latin typeface="Calibri Light"/>
                <a:ea typeface="Yu Gothic Light"/>
                <a:cs typeface="Calibri Light"/>
              </a:rPr>
              <a:t>Par på tid – i ringen</a:t>
            </a:r>
          </a:p>
          <a:p>
            <a:pPr marL="342900" indent="-342900">
              <a:lnSpc>
                <a:spcPct val="115000"/>
              </a:lnSpc>
              <a:buFont typeface="Calibri" panose="020F0302020204030204"/>
              <a:buChar char="-"/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buFont typeface="Calibri" panose="020F0302020204030204"/>
              <a:buChar char="-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Lærer deler elevene inn i par. Inndelingen må være forberedt på forhånd for å ta hensyn til elevenes ulike behov og forutsetninger.</a:t>
            </a:r>
            <a:endParaRPr lang="nb-NO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buFont typeface="Calibri" panose="020F0302020204030204"/>
              <a:buChar char="-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Paret finner nye plasser og sitter ved siden av hverandre i ringen.</a:t>
            </a:r>
          </a:p>
          <a:p>
            <a:pPr marL="342900" indent="-342900">
              <a:lnSpc>
                <a:spcPct val="115000"/>
              </a:lnSpc>
              <a:buFont typeface="Calibri" panose="020F0302020204030204"/>
              <a:buChar char="-"/>
              <a:defRPr/>
            </a:pPr>
            <a:r>
              <a:rPr lang="nb-NO" sz="1800" dirty="0">
                <a:effectLst/>
                <a:latin typeface="Calibri"/>
                <a:ea typeface="Yu Mincho"/>
                <a:cs typeface="Calibri"/>
              </a:rPr>
              <a:t>Læreren gir elevene et spørsmål eller en ting å tenke på.</a:t>
            </a:r>
            <a:r>
              <a:rPr lang="nb-NO" sz="1800" dirty="0">
                <a:latin typeface="Calibri"/>
                <a:ea typeface="Yu Mincho"/>
                <a:cs typeface="Calibri"/>
              </a:rPr>
              <a:t> </a:t>
            </a:r>
            <a:endParaRPr lang="nb-NO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buFont typeface="Calibri" panose="020F0302020204030204"/>
              <a:buChar char="-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En av elevene får begynne å snakke på tid (30-60 sekunder). Lærer tar tiden.</a:t>
            </a:r>
            <a:endParaRPr lang="nb-NO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indent="-342900">
              <a:lnSpc>
                <a:spcPct val="115000"/>
              </a:lnSpc>
              <a:buFont typeface="Calibri" panose="020F0302020204030204"/>
              <a:buChar char="-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Elevene bytter rolle.</a:t>
            </a:r>
            <a:r>
              <a:rPr lang="nb-NO" sz="180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nb-NO" sz="1800" dirty="0">
              <a:effectLst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Calibri" panose="020F0302020204030204"/>
              <a:buChar char="-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Neste rolle formidler sine ideer om innholdet, på tid (30-60 sekunder).</a:t>
            </a:r>
            <a:endParaRPr lang="nb-NO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buFont typeface="Calibri" panose="020F0302020204030204"/>
              <a:buChar char="-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I ringen: Elevene legger sammen frem hva de har snakket om, to og to</a:t>
            </a:r>
            <a:endParaRPr lang="nb-NO" sz="1800" dirty="0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Calibri" panose="020F0302020204030204"/>
              <a:buChar char="-"/>
            </a:pPr>
            <a:r>
              <a:rPr lang="nb-NO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Lærer takker for alle innspill, gjengir og utvider på en positiv måte.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Calibri" panose="020F0302020204030204"/>
              <a:buChar char="-"/>
            </a:pPr>
            <a:endParaRPr lang="nb-NO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15000"/>
              </a:lnSpc>
              <a:spcAft>
                <a:spcPts val="800"/>
              </a:spcAft>
              <a:buFont typeface="+mj-lt"/>
              <a:buNone/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1" dirty="0" err="1"/>
              <a:t>Spørsmål</a:t>
            </a:r>
            <a:r>
              <a:rPr lang="en-US" b="1" dirty="0"/>
              <a:t> </a:t>
            </a:r>
            <a:r>
              <a:rPr lang="en-US" b="1" dirty="0" err="1"/>
              <a:t>til</a:t>
            </a:r>
            <a:r>
              <a:rPr lang="en-US" b="1" dirty="0"/>
              <a:t> CL- </a:t>
            </a:r>
            <a:r>
              <a:rPr lang="en-US" b="1" dirty="0" err="1"/>
              <a:t>aktiviteten</a:t>
            </a:r>
            <a:r>
              <a:rPr lang="en-US" b="1" dirty="0"/>
              <a:t>:</a:t>
            </a:r>
            <a:endParaRPr lang="en-US" b="1" dirty="0"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dirty="0" err="1">
                <a:cs typeface="Calibri"/>
              </a:rPr>
              <a:t>Hvordan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tror</a:t>
            </a:r>
            <a:r>
              <a:rPr lang="en-US" dirty="0">
                <a:cs typeface="Calibri"/>
              </a:rPr>
              <a:t> du at det er for </a:t>
            </a:r>
            <a:r>
              <a:rPr lang="en-US" dirty="0" err="1">
                <a:cs typeface="Calibri"/>
              </a:rPr>
              <a:t>noen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 er </a:t>
            </a:r>
            <a:r>
              <a:rPr lang="en-US" dirty="0" err="1">
                <a:cs typeface="Calibri"/>
              </a:rPr>
              <a:t>homofil</a:t>
            </a:r>
            <a:r>
              <a:rPr lang="en-US" dirty="0">
                <a:cs typeface="Calibri"/>
              </a:rPr>
              <a:t> at "homo" </a:t>
            </a:r>
            <a:r>
              <a:rPr lang="en-US" dirty="0" err="1">
                <a:cs typeface="Calibri"/>
              </a:rPr>
              <a:t>blir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brukt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 et </a:t>
            </a:r>
            <a:r>
              <a:rPr lang="en-US" dirty="0" err="1">
                <a:cs typeface="Calibri"/>
              </a:rPr>
              <a:t>skjellsord</a:t>
            </a:r>
            <a:r>
              <a:rPr lang="en-US" dirty="0">
                <a:cs typeface="Calibri"/>
              </a:rPr>
              <a:t>?</a:t>
            </a:r>
          </a:p>
          <a:p>
            <a:pPr marL="285750" indent="-285750">
              <a:buFont typeface="Calibri"/>
              <a:buChar char="-"/>
            </a:pPr>
            <a:r>
              <a:rPr lang="en-US" dirty="0" err="1">
                <a:cs typeface="Calibri"/>
              </a:rPr>
              <a:t>Hvordan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tror</a:t>
            </a:r>
            <a:r>
              <a:rPr lang="en-US" dirty="0">
                <a:cs typeface="Calibri"/>
              </a:rPr>
              <a:t> du at </a:t>
            </a:r>
            <a:r>
              <a:rPr lang="en-US" dirty="0" err="1">
                <a:cs typeface="Calibri"/>
              </a:rPr>
              <a:t>jentene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opplevde</a:t>
            </a:r>
            <a:r>
              <a:rPr lang="en-US" dirty="0">
                <a:cs typeface="Calibri"/>
              </a:rPr>
              <a:t> å se 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 gutta </a:t>
            </a:r>
            <a:r>
              <a:rPr lang="en-US" dirty="0" err="1">
                <a:cs typeface="Calibri"/>
              </a:rPr>
              <a:t>spille</a:t>
            </a:r>
            <a:r>
              <a:rPr lang="en-US" dirty="0">
                <a:cs typeface="Calibri"/>
              </a:rPr>
              <a:t> basket?</a:t>
            </a:r>
          </a:p>
          <a:p>
            <a:pPr marL="285750" indent="-285750">
              <a:buFont typeface="Calibri"/>
              <a:buChar char="-"/>
            </a:pPr>
            <a:r>
              <a:rPr lang="en-US" dirty="0" err="1">
                <a:cs typeface="Calibri"/>
              </a:rPr>
              <a:t>Hva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kan</a:t>
            </a:r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dere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klassen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gjøre</a:t>
            </a:r>
            <a:r>
              <a:rPr lang="en-US" dirty="0">
                <a:cs typeface="Calibri"/>
              </a:rPr>
              <a:t> for å </a:t>
            </a:r>
            <a:r>
              <a:rPr lang="en-US" dirty="0" err="1">
                <a:cs typeface="Calibri"/>
              </a:rPr>
              <a:t>bidra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til</a:t>
            </a:r>
            <a:r>
              <a:rPr lang="en-US" dirty="0">
                <a:cs typeface="Calibri"/>
              </a:rPr>
              <a:t> god </a:t>
            </a:r>
            <a:r>
              <a:rPr lang="en-US" dirty="0" err="1">
                <a:cs typeface="Calibri"/>
              </a:rPr>
              <a:t>snakke</a:t>
            </a:r>
            <a:r>
              <a:rPr lang="en-US" dirty="0">
                <a:cs typeface="Calibri"/>
              </a:rPr>
              <a:t>-kultur?</a:t>
            </a:r>
          </a:p>
          <a:p>
            <a:pPr marL="285750" indent="-285750">
              <a:buFont typeface="Calibri"/>
              <a:buChar char="-"/>
            </a:pPr>
            <a:r>
              <a:rPr lang="en-US" dirty="0" err="1">
                <a:cs typeface="Calibri"/>
              </a:rPr>
              <a:t>Hva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mener</a:t>
            </a:r>
            <a:r>
              <a:rPr lang="en-US" dirty="0">
                <a:cs typeface="Calibri"/>
              </a:rPr>
              <a:t> du at </a:t>
            </a:r>
            <a:r>
              <a:rPr lang="en-US" dirty="0" err="1">
                <a:cs typeface="Calibri"/>
              </a:rPr>
              <a:t>læreren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bør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gjøre</a:t>
            </a:r>
            <a:r>
              <a:rPr lang="en-US" dirty="0">
                <a:cs typeface="Calibri"/>
              </a:rPr>
              <a:t> for å </a:t>
            </a:r>
            <a:r>
              <a:rPr lang="en-US" dirty="0" err="1">
                <a:cs typeface="Calibri"/>
              </a:rPr>
              <a:t>bidra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til</a:t>
            </a:r>
            <a:r>
              <a:rPr lang="en-US" dirty="0">
                <a:cs typeface="Calibri"/>
              </a:rPr>
              <a:t> god </a:t>
            </a:r>
            <a:r>
              <a:rPr lang="en-US" dirty="0" err="1">
                <a:cs typeface="Calibri"/>
              </a:rPr>
              <a:t>snakke</a:t>
            </a:r>
            <a:r>
              <a:rPr lang="en-US" dirty="0">
                <a:cs typeface="Calibri"/>
              </a:rPr>
              <a:t>-kultur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vår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klasse</a:t>
            </a:r>
            <a:r>
              <a:rPr lang="en-US" dirty="0">
                <a:cs typeface="Calibri"/>
              </a:rPr>
              <a:t>?</a:t>
            </a:r>
          </a:p>
          <a:p>
            <a:pPr marL="285750" indent="-285750">
              <a:buFont typeface="Calibri"/>
              <a:buChar char="-"/>
            </a:pPr>
            <a:endParaRPr lang="en-US" dirty="0">
              <a:cs typeface="Calibri"/>
            </a:endParaRPr>
          </a:p>
          <a:p>
            <a:endParaRPr lang="en-US" b="1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88DDE-4F28-41E1-9152-C5B6FD9BECAE}" type="slidenum">
              <a:rPr lang="nb-NO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389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Finn din make </a:t>
            </a:r>
            <a:endParaRPr lang="nb-NO"/>
          </a:p>
          <a:p>
            <a:r>
              <a:rPr lang="en-US" err="1"/>
              <a:t>Formål</a:t>
            </a:r>
            <a:r>
              <a:rPr lang="en-US"/>
              <a:t>: </a:t>
            </a:r>
            <a:r>
              <a:rPr lang="en-US" err="1"/>
              <a:t>Kreativitet</a:t>
            </a:r>
            <a:r>
              <a:rPr lang="en-US"/>
              <a:t>, </a:t>
            </a:r>
            <a:r>
              <a:rPr lang="en-US" err="1"/>
              <a:t>ut</a:t>
            </a:r>
            <a:r>
              <a:rPr lang="en-US"/>
              <a:t> av </a:t>
            </a:r>
            <a:r>
              <a:rPr lang="en-US" err="1"/>
              <a:t>komfortsonen</a:t>
            </a:r>
            <a:r>
              <a:rPr lang="en-US"/>
              <a:t>, by </a:t>
            </a:r>
            <a:r>
              <a:rPr lang="en-US" err="1"/>
              <a:t>på</a:t>
            </a:r>
            <a:r>
              <a:rPr lang="en-US"/>
              <a:t> seg </a:t>
            </a:r>
            <a:r>
              <a:rPr lang="en-US" err="1"/>
              <a:t>selv</a:t>
            </a:r>
            <a:r>
              <a:rPr lang="en-US"/>
              <a:t>, latter </a:t>
            </a:r>
            <a:endParaRPr lang="nb-NO"/>
          </a:p>
          <a:p>
            <a:r>
              <a:rPr lang="en-US" err="1"/>
              <a:t>Utstyr</a:t>
            </a:r>
            <a:r>
              <a:rPr lang="en-US"/>
              <a:t>: </a:t>
            </a:r>
            <a:r>
              <a:rPr lang="en-US" err="1"/>
              <a:t>Kort</a:t>
            </a:r>
            <a:r>
              <a:rPr lang="en-US"/>
              <a:t> med </a:t>
            </a:r>
            <a:r>
              <a:rPr lang="en-US" err="1"/>
              <a:t>dyrenavn</a:t>
            </a:r>
            <a:r>
              <a:rPr lang="en-US"/>
              <a:t> </a:t>
            </a:r>
            <a:r>
              <a:rPr lang="en-US" err="1"/>
              <a:t>påskrevet</a:t>
            </a:r>
            <a:r>
              <a:rPr lang="en-US"/>
              <a:t>, to av </a:t>
            </a:r>
            <a:r>
              <a:rPr lang="en-US" err="1"/>
              <a:t>hver</a:t>
            </a:r>
            <a:r>
              <a:rPr lang="en-US"/>
              <a:t> </a:t>
            </a:r>
            <a:endParaRPr lang="nb-NO"/>
          </a:p>
          <a:p>
            <a:r>
              <a:rPr lang="en-US" err="1"/>
              <a:t>Beskrivelse</a:t>
            </a:r>
            <a:r>
              <a:rPr lang="en-US"/>
              <a:t>: Bland </a:t>
            </a:r>
            <a:r>
              <a:rPr lang="en-US" err="1"/>
              <a:t>kortene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del dem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elevene</a:t>
            </a:r>
            <a:r>
              <a:rPr lang="en-US"/>
              <a:t>. </a:t>
            </a:r>
            <a:r>
              <a:rPr lang="en-US" err="1"/>
              <a:t>Elevene</a:t>
            </a:r>
            <a:r>
              <a:rPr lang="en-US"/>
              <a:t>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skjul</a:t>
            </a:r>
            <a:r>
              <a:rPr lang="en-US"/>
              <a:t> lese </a:t>
            </a:r>
            <a:r>
              <a:rPr lang="en-US" err="1"/>
              <a:t>hvert</a:t>
            </a:r>
            <a:r>
              <a:rPr lang="en-US"/>
              <a:t> </a:t>
            </a:r>
            <a:r>
              <a:rPr lang="en-US" err="1"/>
              <a:t>sitt</a:t>
            </a:r>
            <a:r>
              <a:rPr lang="en-US"/>
              <a:t> </a:t>
            </a:r>
            <a:r>
              <a:rPr lang="en-US" err="1"/>
              <a:t>kort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ikke</a:t>
            </a:r>
            <a:r>
              <a:rPr lang="en-US"/>
              <a:t>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noen</a:t>
            </a:r>
            <a:r>
              <a:rPr lang="en-US"/>
              <a:t> </a:t>
            </a:r>
            <a:r>
              <a:rPr lang="en-US" err="1"/>
              <a:t>hvilket</a:t>
            </a:r>
            <a:r>
              <a:rPr lang="en-US"/>
              <a:t> </a:t>
            </a:r>
            <a:r>
              <a:rPr lang="en-US" err="1"/>
              <a:t>dyr</a:t>
            </a:r>
            <a:r>
              <a:rPr lang="en-US"/>
              <a:t> de </a:t>
            </a:r>
            <a:r>
              <a:rPr lang="en-US" err="1"/>
              <a:t>fikk</a:t>
            </a:r>
            <a:r>
              <a:rPr lang="en-US"/>
              <a:t>. </a:t>
            </a:r>
            <a:r>
              <a:rPr lang="en-US" err="1"/>
              <a:t>Kortene</a:t>
            </a:r>
            <a:r>
              <a:rPr lang="en-US"/>
              <a:t> </a:t>
            </a:r>
            <a:r>
              <a:rPr lang="en-US" err="1"/>
              <a:t>samles</a:t>
            </a:r>
            <a:r>
              <a:rPr lang="en-US"/>
              <a:t> inn </a:t>
            </a:r>
            <a:r>
              <a:rPr lang="en-US" err="1"/>
              <a:t>igjen</a:t>
            </a:r>
            <a:r>
              <a:rPr lang="en-US"/>
              <a:t>. </a:t>
            </a:r>
            <a:r>
              <a:rPr lang="en-US" err="1"/>
              <a:t>Forklar</a:t>
            </a:r>
            <a:r>
              <a:rPr lang="en-US"/>
              <a:t> </a:t>
            </a:r>
            <a:r>
              <a:rPr lang="en-US" err="1"/>
              <a:t>elevene</a:t>
            </a:r>
            <a:r>
              <a:rPr lang="en-US"/>
              <a:t> at </a:t>
            </a:r>
            <a:r>
              <a:rPr lang="en-US" err="1"/>
              <a:t>på</a:t>
            </a:r>
            <a:r>
              <a:rPr lang="en-US"/>
              <a:t> signal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elevene</a:t>
            </a:r>
            <a:r>
              <a:rPr lang="en-US"/>
              <a:t> </a:t>
            </a:r>
            <a:r>
              <a:rPr lang="en-US" err="1"/>
              <a:t>ved</a:t>
            </a:r>
            <a:r>
              <a:rPr lang="en-US"/>
              <a:t> </a:t>
            </a:r>
            <a:r>
              <a:rPr lang="en-US" err="1"/>
              <a:t>hjelp</a:t>
            </a:r>
            <a:r>
              <a:rPr lang="en-US"/>
              <a:t> av </a:t>
            </a:r>
            <a:r>
              <a:rPr lang="en-US" err="1"/>
              <a:t>lyd</a:t>
            </a:r>
            <a:r>
              <a:rPr lang="en-US"/>
              <a:t>, </a:t>
            </a:r>
            <a:r>
              <a:rPr lang="en-US" err="1"/>
              <a:t>bevegelser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fysiske</a:t>
            </a:r>
            <a:r>
              <a:rPr lang="en-US"/>
              <a:t> </a:t>
            </a:r>
            <a:r>
              <a:rPr lang="en-US" err="1"/>
              <a:t>kjennetegn</a:t>
            </a:r>
            <a:r>
              <a:rPr lang="en-US"/>
              <a:t>, vise </a:t>
            </a:r>
            <a:r>
              <a:rPr lang="en-US" err="1"/>
              <a:t>hva</a:t>
            </a:r>
            <a:r>
              <a:rPr lang="en-US"/>
              <a:t> slags </a:t>
            </a:r>
            <a:r>
              <a:rPr lang="en-US" err="1"/>
              <a:t>dyr</a:t>
            </a:r>
            <a:r>
              <a:rPr lang="en-US"/>
              <a:t> de er. De </a:t>
            </a:r>
            <a:r>
              <a:rPr lang="en-US" err="1"/>
              <a:t>kan</a:t>
            </a:r>
            <a:r>
              <a:rPr lang="en-US"/>
              <a:t> ule, </a:t>
            </a:r>
            <a:r>
              <a:rPr lang="en-US" err="1"/>
              <a:t>vrinske</a:t>
            </a:r>
            <a:r>
              <a:rPr lang="en-US"/>
              <a:t>, </a:t>
            </a:r>
            <a:r>
              <a:rPr lang="en-US" err="1"/>
              <a:t>brøle</a:t>
            </a:r>
            <a:r>
              <a:rPr lang="en-US"/>
              <a:t>, </a:t>
            </a:r>
            <a:r>
              <a:rPr lang="en-US" err="1"/>
              <a:t>plystre</a:t>
            </a:r>
            <a:r>
              <a:rPr lang="en-US"/>
              <a:t>, </a:t>
            </a:r>
            <a:r>
              <a:rPr lang="en-US" err="1"/>
              <a:t>bruke</a:t>
            </a:r>
            <a:r>
              <a:rPr lang="en-US"/>
              <a:t> </a:t>
            </a:r>
            <a:r>
              <a:rPr lang="en-US" err="1"/>
              <a:t>armene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snabel</a:t>
            </a:r>
            <a:r>
              <a:rPr lang="en-US"/>
              <a:t>, </a:t>
            </a:r>
            <a:r>
              <a:rPr lang="en-US" err="1"/>
              <a:t>lage</a:t>
            </a:r>
            <a:r>
              <a:rPr lang="en-US"/>
              <a:t> </a:t>
            </a:r>
            <a:r>
              <a:rPr lang="en-US" err="1"/>
              <a:t>vinger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nebb</a:t>
            </a:r>
            <a:r>
              <a:rPr lang="en-US"/>
              <a:t>, </a:t>
            </a:r>
            <a:r>
              <a:rPr lang="en-US" err="1"/>
              <a:t>krabbe</a:t>
            </a:r>
            <a:r>
              <a:rPr lang="en-US"/>
              <a:t>, </a:t>
            </a:r>
            <a:r>
              <a:rPr lang="en-US" err="1"/>
              <a:t>hoppe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vise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positur</a:t>
            </a:r>
            <a:r>
              <a:rPr lang="en-US"/>
              <a:t>. Her er det </a:t>
            </a:r>
            <a:r>
              <a:rPr lang="en-US" err="1"/>
              <a:t>fritt</a:t>
            </a:r>
            <a:r>
              <a:rPr lang="en-US"/>
              <a:t> </a:t>
            </a:r>
            <a:r>
              <a:rPr lang="en-US" err="1"/>
              <a:t>frem</a:t>
            </a:r>
            <a:r>
              <a:rPr lang="en-US"/>
              <a:t> å </a:t>
            </a:r>
            <a:r>
              <a:rPr lang="en-US" err="1"/>
              <a:t>være</a:t>
            </a:r>
            <a:r>
              <a:rPr lang="en-US"/>
              <a:t> </a:t>
            </a:r>
            <a:r>
              <a:rPr lang="en-US" err="1"/>
              <a:t>kreativ</a:t>
            </a:r>
            <a:r>
              <a:rPr lang="en-US"/>
              <a:t>. Det </a:t>
            </a:r>
            <a:r>
              <a:rPr lang="en-US" err="1"/>
              <a:t>eneste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</a:t>
            </a:r>
            <a:r>
              <a:rPr lang="en-US" err="1"/>
              <a:t>ikke</a:t>
            </a:r>
            <a:r>
              <a:rPr lang="en-US"/>
              <a:t> er </a:t>
            </a:r>
            <a:r>
              <a:rPr lang="en-US" err="1"/>
              <a:t>lov</a:t>
            </a:r>
            <a:r>
              <a:rPr lang="en-US"/>
              <a:t> er å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hvilket</a:t>
            </a:r>
            <a:r>
              <a:rPr lang="en-US"/>
              <a:t> </a:t>
            </a:r>
            <a:r>
              <a:rPr lang="en-US" err="1"/>
              <a:t>dyr</a:t>
            </a:r>
            <a:r>
              <a:rPr lang="en-US"/>
              <a:t> man er </a:t>
            </a:r>
            <a:r>
              <a:rPr lang="en-US" err="1"/>
              <a:t>ved</a:t>
            </a:r>
            <a:r>
              <a:rPr lang="en-US"/>
              <a:t> </a:t>
            </a:r>
            <a:r>
              <a:rPr lang="en-US" err="1"/>
              <a:t>hjelp</a:t>
            </a:r>
            <a:r>
              <a:rPr lang="en-US"/>
              <a:t> av ord. </a:t>
            </a:r>
            <a:r>
              <a:rPr lang="en-US" err="1"/>
              <a:t>Elevene</a:t>
            </a:r>
            <a:r>
              <a:rPr lang="en-US"/>
              <a:t>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så</a:t>
            </a:r>
            <a:r>
              <a:rPr lang="en-US"/>
              <a:t> </a:t>
            </a:r>
            <a:r>
              <a:rPr lang="en-US" err="1"/>
              <a:t>finne</a:t>
            </a:r>
            <a:r>
              <a:rPr lang="en-US"/>
              <a:t> sin make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flokken</a:t>
            </a:r>
            <a:r>
              <a:rPr lang="en-US"/>
              <a:t> av alle </a:t>
            </a:r>
            <a:r>
              <a:rPr lang="en-US" err="1"/>
              <a:t>dyrene</a:t>
            </a:r>
            <a:r>
              <a:rPr lang="en-US"/>
              <a:t>. La </a:t>
            </a:r>
            <a:r>
              <a:rPr lang="en-US" err="1"/>
              <a:t>jakten</a:t>
            </a:r>
            <a:r>
              <a:rPr lang="en-US"/>
              <a:t> </a:t>
            </a:r>
            <a:r>
              <a:rPr lang="en-US" err="1"/>
              <a:t>begynne</a:t>
            </a:r>
            <a:r>
              <a:rPr lang="en-US"/>
              <a:t>! </a:t>
            </a:r>
            <a:r>
              <a:rPr lang="en-US" err="1"/>
              <a:t>Når</a:t>
            </a:r>
            <a:r>
              <a:rPr lang="en-US"/>
              <a:t> alle </a:t>
            </a:r>
            <a:r>
              <a:rPr lang="en-US" err="1"/>
              <a:t>har</a:t>
            </a:r>
            <a:r>
              <a:rPr lang="en-US"/>
              <a:t> </a:t>
            </a:r>
            <a:r>
              <a:rPr lang="en-US" err="1"/>
              <a:t>funnet</a:t>
            </a:r>
            <a:r>
              <a:rPr lang="en-US"/>
              <a:t> sin make,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kortene</a:t>
            </a:r>
            <a:r>
              <a:rPr lang="en-US"/>
              <a:t> deles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nytt</a:t>
            </a:r>
            <a:r>
              <a:rPr lang="en-US"/>
              <a:t>, for </a:t>
            </a:r>
            <a:r>
              <a:rPr lang="en-US" err="1"/>
              <a:t>deretter</a:t>
            </a:r>
            <a:r>
              <a:rPr lang="en-US"/>
              <a:t> å </a:t>
            </a:r>
            <a:r>
              <a:rPr lang="en-US" err="1"/>
              <a:t>starte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ny</a:t>
            </a:r>
            <a:r>
              <a:rPr lang="en-US"/>
              <a:t> </a:t>
            </a:r>
            <a:r>
              <a:rPr lang="en-US" err="1"/>
              <a:t>jakt</a:t>
            </a:r>
            <a:r>
              <a:rPr lang="en-US"/>
              <a:t>. Man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også</a:t>
            </a:r>
            <a:r>
              <a:rPr lang="en-US"/>
              <a:t> be </a:t>
            </a:r>
            <a:r>
              <a:rPr lang="en-US" err="1"/>
              <a:t>hvert</a:t>
            </a:r>
            <a:r>
              <a:rPr lang="en-US"/>
              <a:t> </a:t>
            </a:r>
            <a:r>
              <a:rPr lang="en-US" err="1"/>
              <a:t>dyrepar</a:t>
            </a:r>
            <a:r>
              <a:rPr lang="en-US"/>
              <a:t> </a:t>
            </a:r>
            <a:r>
              <a:rPr lang="en-US" err="1"/>
              <a:t>presentere</a:t>
            </a:r>
            <a:r>
              <a:rPr lang="en-US"/>
              <a:t> seg for de </a:t>
            </a:r>
            <a:r>
              <a:rPr lang="en-US" err="1"/>
              <a:t>andre</a:t>
            </a:r>
            <a:r>
              <a:rPr lang="en-US"/>
              <a:t> </a:t>
            </a:r>
            <a:r>
              <a:rPr lang="en-US" err="1"/>
              <a:t>elevene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be dem vise </a:t>
            </a:r>
            <a:r>
              <a:rPr lang="en-US" err="1"/>
              <a:t>hvordan</a:t>
            </a:r>
            <a:r>
              <a:rPr lang="en-US"/>
              <a:t> de </a:t>
            </a:r>
            <a:r>
              <a:rPr lang="en-US" err="1"/>
              <a:t>fant</a:t>
            </a:r>
            <a:r>
              <a:rPr lang="en-US"/>
              <a:t> </a:t>
            </a:r>
            <a:r>
              <a:rPr lang="en-US" err="1"/>
              <a:t>hverandre</a:t>
            </a:r>
            <a:r>
              <a:rPr lang="en-US"/>
              <a:t>.</a:t>
            </a:r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85C39-32DF-421D-8EE2-4FB98AEC09A1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1259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8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9475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6868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99FFA154-DCE0-6E14-6A4A-E98B3C10E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5450" y="-1577975"/>
            <a:ext cx="8707439" cy="910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60" y="1003158"/>
            <a:ext cx="9352419" cy="2852737"/>
          </a:xfrm>
        </p:spPr>
        <p:txBody>
          <a:bodyPr anchor="b"/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9" y="3882883"/>
            <a:ext cx="9352419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98246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idx="10"/>
          </p:nvPr>
        </p:nvSpPr>
        <p:spPr>
          <a:xfrm>
            <a:off x="581889" y="2007705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6191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>
            <a:extLst>
              <a:ext uri="{FF2B5EF4-FFF2-40B4-BE49-F238E27FC236}">
                <a16:creationId xmlns:a16="http://schemas.microsoft.com/office/drawing/2014/main" id="{491D9613-025E-42C8-3BB1-BF2B1E5A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9525" y="1119188"/>
            <a:ext cx="10007600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3617845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3617843" y="543509"/>
            <a:ext cx="7981120" cy="1500320"/>
          </a:xfrm>
        </p:spPr>
        <p:txBody>
          <a:bodyPr anchor="b">
            <a:normAutofit/>
          </a:bodyPr>
          <a:lstStyle>
            <a:lvl1pPr>
              <a:defRPr sz="225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51571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95711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8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036679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379214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A7C1CA75-268F-115A-051E-7919BA01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4EB9FF26-C901-C14A-3545-41583985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100013"/>
            <a:ext cx="7564438" cy="7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990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>
            <a:extLst>
              <a:ext uri="{FF2B5EF4-FFF2-40B4-BE49-F238E27FC236}">
                <a16:creationId xmlns:a16="http://schemas.microsoft.com/office/drawing/2014/main" id="{FEADF123-B057-C8CC-F318-4627C8655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6" y="927100"/>
            <a:ext cx="3040063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7663072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83232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437323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437323" y="5546038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ilde 7"/>
          <p:cNvSpPr>
            <a:spLocks noGrp="1"/>
          </p:cNvSpPr>
          <p:nvPr>
            <p:ph type="pic" idx="11"/>
          </p:nvPr>
        </p:nvSpPr>
        <p:spPr>
          <a:xfrm>
            <a:off x="7494105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/>
          <p:cNvSpPr>
            <a:spLocks noGrp="1"/>
          </p:cNvSpPr>
          <p:nvPr>
            <p:ph type="pic" idx="12"/>
          </p:nvPr>
        </p:nvSpPr>
        <p:spPr>
          <a:xfrm>
            <a:off x="7494105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39331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88553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993913" y="5227985"/>
            <a:ext cx="5546035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72784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4388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8"/>
            <a:ext cx="10826751" cy="2852737"/>
          </a:xfrm>
          <a:prstGeom prst="rect">
            <a:avLst/>
          </a:prstGeom>
        </p:spPr>
        <p:txBody>
          <a:bodyPr anchor="b"/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9" y="3882883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67032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4219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EF609B4-F000-442E-FEB9-7CE45F385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31975"/>
            <a:ext cx="274161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195695A0-885F-3B7B-FB25-E6028FAB0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1813" y="-271463"/>
            <a:ext cx="12220576" cy="863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347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2BF6742-5C80-2033-2FC9-CC7A52349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ECA5D7B4-2D13-8EBB-9024-4766F7416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7238" y="-947738"/>
            <a:ext cx="13496926" cy="953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150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22EF9C6B-B7DF-6732-F01F-417CF1499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0D4AD9FB-9BA8-A986-AE03-8A9B1E478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363" y="-1128713"/>
            <a:ext cx="8683626" cy="887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27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A7C1CA75-268F-115A-051E-7919BA01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4EB9FF26-C901-C14A-3545-41583985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100013"/>
            <a:ext cx="7564438" cy="7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068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FA98772-1707-472E-7C16-5C97CF5DA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2606950-D668-0CA9-A234-61993C1F5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263525"/>
            <a:ext cx="5816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06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8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27597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3754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3">
            <a:extLst>
              <a:ext uri="{FF2B5EF4-FFF2-40B4-BE49-F238E27FC236}">
                <a16:creationId xmlns:a16="http://schemas.microsoft.com/office/drawing/2014/main" id="{4BF44FF5-9772-1B26-DE4A-2514BCBDC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de 8" descr="Et bilde som inneholder leke, vektorgrafikk&#10;&#10;Automatisk generert beskrivelse">
            <a:extLst>
              <a:ext uri="{FF2B5EF4-FFF2-40B4-BE49-F238E27FC236}">
                <a16:creationId xmlns:a16="http://schemas.microsoft.com/office/drawing/2014/main" id="{F77E550E-EC4C-2FD2-4759-0127F16B5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038" y="-315913"/>
            <a:ext cx="7329488" cy="748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6">
            <a:extLst>
              <a:ext uri="{FF2B5EF4-FFF2-40B4-BE49-F238E27FC236}">
                <a16:creationId xmlns:a16="http://schemas.microsoft.com/office/drawing/2014/main" id="{31DA153D-2336-1430-E7B2-06BEA23D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Bilde 7">
            <a:extLst>
              <a:ext uri="{FF2B5EF4-FFF2-40B4-BE49-F238E27FC236}">
                <a16:creationId xmlns:a16="http://schemas.microsoft.com/office/drawing/2014/main" id="{7E6A3F37-1FBA-6D37-1A1D-1F105E858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5" y="-1427163"/>
            <a:ext cx="12182475" cy="860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tittel 1">
            <a:extLst>
              <a:ext uri="{FF2B5EF4-FFF2-40B4-BE49-F238E27FC236}">
                <a16:creationId xmlns:a16="http://schemas.microsoft.com/office/drawing/2014/main" id="{305888C2-B1AC-EC6A-7FBE-F27F9A605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365125"/>
            <a:ext cx="109934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9219" name="Plassholder for tekst 2">
            <a:extLst>
              <a:ext uri="{FF2B5EF4-FFF2-40B4-BE49-F238E27FC236}">
                <a16:creationId xmlns:a16="http://schemas.microsoft.com/office/drawing/2014/main" id="{D5CA50F6-058B-2604-36A2-8063DFCDB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3" y="1825625"/>
            <a:ext cx="10993437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pic>
        <p:nvPicPr>
          <p:cNvPr id="9220" name="Bilde 3">
            <a:extLst>
              <a:ext uri="{FF2B5EF4-FFF2-40B4-BE49-F238E27FC236}">
                <a16:creationId xmlns:a16="http://schemas.microsoft.com/office/drawing/2014/main" id="{78C2D3AE-5CC6-E47F-0F72-D4A72E1B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41" r:id="rId3"/>
    <p:sldLayoutId id="2147483730" r:id="rId4"/>
    <p:sldLayoutId id="2147483742" r:id="rId5"/>
    <p:sldLayoutId id="2147483744" r:id="rId6"/>
    <p:sldLayoutId id="2147483745" r:id="rId7"/>
    <p:sldLayoutId id="2147483747" r:id="rId8"/>
    <p:sldLayoutId id="2147483748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ilde 1">
            <a:extLst>
              <a:ext uri="{FF2B5EF4-FFF2-40B4-BE49-F238E27FC236}">
                <a16:creationId xmlns:a16="http://schemas.microsoft.com/office/drawing/2014/main" id="{B3682CAB-3FB0-E076-BC37-A02212167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1" r:id="rId2"/>
    <p:sldLayoutId id="2147483732" r:id="rId3"/>
    <p:sldLayoutId id="2147483733" r:id="rId4"/>
    <p:sldLayoutId id="2147483734" r:id="rId5"/>
    <p:sldLayoutId id="2147483735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iokommune.sharepoint.com/sites/OPVRobustebarn-prosjekt/_layouts/15/stream.aspx?id=%2Fsites%2FOPVRobustebarn%2Dprosjekt%2FShared%20Documents%2FGeneral%2FMusikkvideo%2FWaterloo%2Emp4&amp;referrer=StreamWebApp%2EWeb&amp;referrerScenario=AddressBarCopied%2Eview" TargetMode="External"/><Relationship Id="rId5" Type="http://schemas.openxmlformats.org/officeDocument/2006/relationships/hyperlink" Target="NULL" TargetMode="External"/><Relationship Id="rId4" Type="http://schemas.openxmlformats.org/officeDocument/2006/relationships/hyperlink" Target="NU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3.xml"/><Relationship Id="rId1" Type="http://schemas.openxmlformats.org/officeDocument/2006/relationships/video" Target="https://www.youtube.com/embed/AUhNuIewxoc?feature=oembed" TargetMode="Externa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0.xml"/><Relationship Id="rId1" Type="http://schemas.openxmlformats.org/officeDocument/2006/relationships/video" Target="https://www.youtube.com/embed/CzEEUVZ4ALs?feature=oembed" TargetMode="Externa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EA47DF-ED2C-5B98-1D78-FB9F94D617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68580" tIns="34290" rIns="68580" bIns="34290" anchor="b"/>
          <a:lstStyle/>
          <a:p>
            <a:r>
              <a:rPr lang="nb-NO" sz="6000">
                <a:solidFill>
                  <a:srgbClr val="009999"/>
                </a:solidFill>
                <a:latin typeface="Georgia"/>
                <a:cs typeface="Calibri Light"/>
              </a:rPr>
              <a:t>Mangfold 7. trinn</a:t>
            </a:r>
            <a:endParaRPr lang="nb-NO" sz="6000">
              <a:solidFill>
                <a:srgbClr val="009999"/>
              </a:solidFill>
              <a:latin typeface="Georgia" panose="02040502050405020303" pitchFamily="18" charset="0"/>
              <a:cs typeface="Calibr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8C4D59-A565-1CA6-C8A5-050F36C19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521" y="1131094"/>
            <a:ext cx="8483084" cy="994172"/>
          </a:xfrm>
        </p:spPr>
        <p:txBody>
          <a:bodyPr lIns="68580" tIns="34290" rIns="68580" bIns="34290" anchor="t"/>
          <a:lstStyle/>
          <a:p>
            <a:br>
              <a:rPr lang="nb-NO"/>
            </a:br>
            <a:r>
              <a:rPr lang="nb-NO">
                <a:solidFill>
                  <a:srgbClr val="1DB4AE"/>
                </a:solidFill>
                <a:latin typeface="Georgia"/>
              </a:rPr>
              <a:t> </a:t>
            </a:r>
            <a:r>
              <a:rPr lang="nb-NO" sz="4500" b="0">
                <a:solidFill>
                  <a:srgbClr val="1DB4AE"/>
                </a:solidFill>
                <a:latin typeface="Georgia"/>
              </a:rPr>
              <a:t>Vi oppsummer sammen i ringen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2AD62F-0DB6-602E-20E5-5B39ABE89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4445" y="2449116"/>
            <a:ext cx="4953551" cy="2854686"/>
          </a:xfrm>
        </p:spPr>
        <p:txBody>
          <a:bodyPr lIns="68580" tIns="34290" rIns="68580" bIns="34290" anchor="t"/>
          <a:lstStyle/>
          <a:p>
            <a:pPr marL="0" indent="0">
              <a:buNone/>
            </a:pPr>
            <a:endParaRPr lang="nb-NO" sz="1800">
              <a:ea typeface="+mn-lt"/>
              <a:cs typeface="+mn-lt"/>
            </a:endParaRPr>
          </a:p>
          <a:p>
            <a:pPr lvl="2"/>
            <a:r>
              <a:rPr lang="nb-NO" sz="3000">
                <a:solidFill>
                  <a:srgbClr val="1DB4AE"/>
                </a:solidFill>
                <a:latin typeface="Georgia"/>
                <a:ea typeface="+mn-lt"/>
                <a:cs typeface="+mn-lt"/>
              </a:rPr>
              <a:t>Hva likte du i dag? </a:t>
            </a:r>
          </a:p>
          <a:p>
            <a:pPr lvl="2"/>
            <a:r>
              <a:rPr lang="nb-NO" sz="3000">
                <a:solidFill>
                  <a:srgbClr val="1DB4AE"/>
                </a:solidFill>
                <a:latin typeface="Georgia"/>
                <a:ea typeface="+mn-lt"/>
                <a:cs typeface="+mn-lt"/>
              </a:rPr>
              <a:t>Hva lærte du? </a:t>
            </a:r>
          </a:p>
          <a:p>
            <a:pPr lvl="2"/>
            <a:r>
              <a:rPr lang="nb-NO" sz="3000">
                <a:solidFill>
                  <a:srgbClr val="1DB4AE"/>
                </a:solidFill>
                <a:latin typeface="Georgia"/>
                <a:ea typeface="+mn-lt"/>
                <a:cs typeface="+mn-lt"/>
              </a:rPr>
              <a:t>Hvorfor er dette viktig? </a:t>
            </a:r>
          </a:p>
          <a:p>
            <a:pPr lvl="2"/>
            <a:r>
              <a:rPr lang="nb-NO" sz="3000">
                <a:solidFill>
                  <a:srgbClr val="1DB4AE"/>
                </a:solidFill>
                <a:latin typeface="Georgia"/>
                <a:ea typeface="+mn-lt"/>
                <a:cs typeface="+mn-lt"/>
              </a:rPr>
              <a:t>Hva kan vi øve på?</a:t>
            </a:r>
          </a:p>
          <a:p>
            <a:pPr lvl="2"/>
            <a:endParaRPr lang="nb-NO" sz="3000">
              <a:solidFill>
                <a:srgbClr val="1DB4AE"/>
              </a:solidFill>
              <a:latin typeface="Georgia"/>
              <a:ea typeface="+mn-lt"/>
              <a:cs typeface="+mn-lt"/>
            </a:endParaRPr>
          </a:p>
        </p:txBody>
      </p:sp>
      <p:pic>
        <p:nvPicPr>
          <p:cNvPr id="5" name="Plassholder for innhold 4" descr="Et bilde som inneholder brun&#10;&#10;Automatisk generert beskrivelse">
            <a:extLst>
              <a:ext uri="{FF2B5EF4-FFF2-40B4-BE49-F238E27FC236}">
                <a16:creationId xmlns:a16="http://schemas.microsoft.com/office/drawing/2014/main" id="{7E0CCFED-A70F-0DDA-2C0F-F34F5FB814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328471" y="2585823"/>
            <a:ext cx="2848759" cy="285511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325B4-132F-5B78-40B1-87C4F27FC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B26A85-1A50-0BCA-891D-10EB0BB9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960" y="1247571"/>
            <a:ext cx="8429299" cy="2852737"/>
          </a:xfrm>
        </p:spPr>
        <p:txBody>
          <a:bodyPr/>
          <a:lstStyle/>
          <a:p>
            <a:br>
              <a:rPr lang="nb-NO" b="0">
                <a:latin typeface="Georgia"/>
                <a:hlinkClick r:id="rId3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nb-NO" b="0">
                <a:latin typeface="Georgia"/>
                <a:hlinkClick r:id="rId4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nb-NO" b="0">
                <a:latin typeface="Georgia"/>
                <a:hlinkClick r:id="rId5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nb-NO" sz="6000" b="0">
                <a:solidFill>
                  <a:srgbClr val="1DB4AE"/>
                </a:solidFill>
                <a:latin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Inngangsmusikk</a:t>
            </a:r>
            <a:r>
              <a:rPr lang="nb-NO" b="0">
                <a:latin typeface="Georgia"/>
              </a:rPr>
              <a:t> </a:t>
            </a:r>
            <a:br>
              <a:rPr lang="nb-NO" sz="2800">
                <a:latin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8630864-84DD-375C-F04F-754816327F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950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usteøvelse - Sprayboksen-j77suiswsr">
            <a:hlinkClick r:id="" action="ppaction://media"/>
            <a:extLst>
              <a:ext uri="{FF2B5EF4-FFF2-40B4-BE49-F238E27FC236}">
                <a16:creationId xmlns:a16="http://schemas.microsoft.com/office/drawing/2014/main" id="{A17DFA3F-AB3B-5373-4296-5EC8937F0B6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edia på Internett 7" title="En skjønn identitet">
            <a:hlinkClick r:id="" action="ppaction://media"/>
            <a:extLst>
              <a:ext uri="{FF2B5EF4-FFF2-40B4-BE49-F238E27FC236}">
                <a16:creationId xmlns:a16="http://schemas.microsoft.com/office/drawing/2014/main" id="{20D39F89-43EB-D0D8-EE46-2FC1D921656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A635AA3-F4A3-21B5-64E1-27A793517C1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646" r="2646"/>
          <a:stretch/>
        </p:blipFill>
        <p:spPr>
          <a:xfrm>
            <a:off x="2893342" y="2642429"/>
            <a:ext cx="6536407" cy="3499310"/>
          </a:xfrm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7896B9C-3E19-FCD7-C1E3-0FD7F578496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93590" y="317957"/>
            <a:ext cx="11095635" cy="2010626"/>
          </a:xfrm>
        </p:spPr>
        <p:txBody>
          <a:bodyPr lIns="91440" tIns="45720" rIns="91440" bIns="45720" anchor="t"/>
          <a:lstStyle/>
          <a:p>
            <a:pPr algn="ctr"/>
            <a:r>
              <a:rPr lang="nb-NO" sz="6000" dirty="0">
                <a:solidFill>
                  <a:srgbClr val="009999"/>
                </a:solidFill>
                <a:latin typeface="Georgia"/>
                <a:ea typeface="Verdana"/>
                <a:cs typeface="Calibri"/>
              </a:rPr>
              <a:t>Hvorfor er vi opptatt av andres kjønn og kjønnsuttrykk?</a:t>
            </a:r>
            <a:endParaRPr lang="nb-NO" sz="6000" dirty="0">
              <a:solidFill>
                <a:srgbClr val="009999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03986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7F957C2-6829-FB8F-F57A-06B49B45F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7"/>
            <a:ext cx="11982733" cy="1325563"/>
          </a:xfrm>
        </p:spPr>
        <p:txBody>
          <a:bodyPr lIns="68580" tIns="34290" rIns="68580" bIns="34290" anchor="t">
            <a:noAutofit/>
          </a:bodyPr>
          <a:lstStyle/>
          <a:p>
            <a:pPr algn="ctr"/>
            <a:r>
              <a:rPr lang="nb-NO" sz="5400" b="0" dirty="0">
                <a:solidFill>
                  <a:srgbClr val="009999"/>
                </a:solidFill>
                <a:latin typeface="Georgia"/>
              </a:rPr>
              <a:t>Hva kan man gjøre for at andre skal tørre å være ærlige om sin egen kjønnsidentitet?</a:t>
            </a:r>
            <a:endParaRPr lang="en-US" sz="4000" dirty="0"/>
          </a:p>
        </p:txBody>
      </p:sp>
      <p:pic>
        <p:nvPicPr>
          <p:cNvPr id="4" name="Plassholder for bilde 3" descr="Et bilde som inneholder stående, skjermbilde, silhuett, skygge&#10;&#10;Automatisk generert beskrivelse">
            <a:extLst>
              <a:ext uri="{FF2B5EF4-FFF2-40B4-BE49-F238E27FC236}">
                <a16:creationId xmlns:a16="http://schemas.microsoft.com/office/drawing/2014/main" id="{537BAD88-6BF9-7838-2F91-38E29ADC1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>
          <a:xfrm>
            <a:off x="3402557" y="2789423"/>
            <a:ext cx="4499496" cy="36796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5197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ssholder for bilde 1">
            <a:extLst>
              <a:ext uri="{FF2B5EF4-FFF2-40B4-BE49-F238E27FC236}">
                <a16:creationId xmlns:a16="http://schemas.microsoft.com/office/drawing/2014/main" id="{EC23F915-BE54-F9D0-BAB9-DEAA3E4ACB26}"/>
              </a:ext>
            </a:extLst>
          </p:cNvPr>
          <p:cNvSpPr>
            <a:spLocks noGrp="1" noChangeArrowheads="1"/>
          </p:cNvSpPr>
          <p:nvPr>
            <p:ph type="pic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</p:txBody>
      </p:sp>
      <p:pic>
        <p:nvPicPr>
          <p:cNvPr id="4" name="Media på Internett 3" title="Skjellsord - homo">
            <a:hlinkClick r:id="" action="ppaction://media"/>
            <a:extLst>
              <a:ext uri="{FF2B5EF4-FFF2-40B4-BE49-F238E27FC236}">
                <a16:creationId xmlns:a16="http://schemas.microsoft.com/office/drawing/2014/main" id="{F65DCFBF-2D2B-66F7-0820-EC1746E7FC0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8A2547-70F4-6582-A916-14E7F51E1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13" y="365125"/>
            <a:ext cx="10993437" cy="1988608"/>
          </a:xfrm>
        </p:spPr>
        <p:txBody>
          <a:bodyPr/>
          <a:lstStyle/>
          <a:p>
            <a:pPr algn="ctr"/>
            <a:r>
              <a:rPr lang="nb-NO" sz="6000" b="0">
                <a:solidFill>
                  <a:srgbClr val="009999"/>
                </a:solidFill>
                <a:latin typeface="Georgia"/>
              </a:rPr>
              <a:t>CL : Par på tid - i ringen</a:t>
            </a:r>
            <a:br>
              <a:rPr lang="nb-NO" sz="6000" b="0">
                <a:solidFill>
                  <a:srgbClr val="009999"/>
                </a:solidFill>
                <a:latin typeface="Georgia"/>
              </a:rPr>
            </a:br>
            <a:endParaRPr lang="nb-NO" sz="6000" b="0">
              <a:solidFill>
                <a:srgbClr val="009999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1F4555-4C5C-6D1E-33E6-1D66184957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8550" y="1685040"/>
            <a:ext cx="8774899" cy="4379233"/>
          </a:xfrm>
        </p:spPr>
      </p:pic>
    </p:spTree>
    <p:extLst>
      <p:ext uri="{BB962C8B-B14F-4D97-AF65-F5344CB8AC3E}">
        <p14:creationId xmlns:p14="http://schemas.microsoft.com/office/powerpoint/2010/main" val="3045846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1C362D-509D-9070-9E40-C36F63E41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749" y="3088301"/>
            <a:ext cx="7981120" cy="1500320"/>
          </a:xfrm>
        </p:spPr>
        <p:txBody>
          <a:bodyPr lIns="68580" tIns="34290" rIns="68580" bIns="34290" anchor="t">
            <a:normAutofit fontScale="90000"/>
          </a:bodyPr>
          <a:lstStyle/>
          <a:p>
            <a:r>
              <a:rPr lang="nb-NO" sz="6000">
                <a:solidFill>
                  <a:srgbClr val="009999"/>
                </a:solidFill>
                <a:latin typeface="Georgia"/>
                <a:cs typeface="Calibri Light"/>
              </a:rPr>
              <a:t>Vi leker!</a:t>
            </a:r>
            <a:br>
              <a:rPr lang="nb-NO">
                <a:solidFill>
                  <a:srgbClr val="009999"/>
                </a:solidFill>
                <a:latin typeface="Georgia"/>
                <a:cs typeface="Calibri Light"/>
              </a:rPr>
            </a:br>
            <a:br>
              <a:rPr lang="nb-NO" sz="4000">
                <a:solidFill>
                  <a:srgbClr val="009999"/>
                </a:solidFill>
                <a:latin typeface="Georgia"/>
                <a:cs typeface="Calibri Light"/>
              </a:rPr>
            </a:br>
            <a:r>
              <a:rPr lang="nb-NO" sz="4000">
                <a:solidFill>
                  <a:srgbClr val="009999"/>
                </a:solidFill>
                <a:latin typeface="Georgia"/>
                <a:cs typeface="Calibri Light"/>
              </a:rPr>
              <a:t>Finn din make</a:t>
            </a:r>
          </a:p>
        </p:txBody>
      </p:sp>
    </p:spTree>
    <p:extLst>
      <p:ext uri="{BB962C8B-B14F-4D97-AF65-F5344CB8AC3E}">
        <p14:creationId xmlns:p14="http://schemas.microsoft.com/office/powerpoint/2010/main" val="472198723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72614E21-DF98-7D46-8731-84A07EA55BD9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4FEF2B0-D82C-E345-8053-2BD3103A92A3}"/>
    </a:ext>
  </a:extLst>
</a:theme>
</file>

<file path=ppt/theme/theme3.xml><?xml version="1.0" encoding="utf-8"?>
<a:theme xmlns:a="http://schemas.openxmlformats.org/drawingml/2006/main" name="5_Office-tema">
  <a:themeElements>
    <a:clrScheme name="Robuste Barn">
      <a:dk1>
        <a:srgbClr val="191A35"/>
      </a:dk1>
      <a:lt1>
        <a:srgbClr val="DCE8E3"/>
      </a:lt1>
      <a:dk2>
        <a:srgbClr val="009D8F"/>
      </a:dk2>
      <a:lt2>
        <a:srgbClr val="DCE8E3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FE984D20-11AA-8B42-8B34-786EBEA6639B}"/>
    </a:ext>
  </a:extLst>
</a:theme>
</file>

<file path=ppt/theme/theme4.xml><?xml version="1.0" encoding="utf-8"?>
<a:theme xmlns:a="http://schemas.openxmlformats.org/drawingml/2006/main" name="3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5B92D138-C25D-5A46-B7FC-BA2332ABBCB7}"/>
    </a:ext>
  </a:extLst>
</a:theme>
</file>

<file path=ppt/theme/theme5.xml><?xml version="1.0" encoding="utf-8"?>
<a:theme xmlns:a="http://schemas.openxmlformats.org/drawingml/2006/main" name="6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B0D46C2-F3AF-FF4B-BB9F-1F0E4EAD2805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obuste Barn">
    <a:dk1>
      <a:srgbClr val="191A35"/>
    </a:dk1>
    <a:lt1>
      <a:srgbClr val="DCE8E3"/>
    </a:lt1>
    <a:dk2>
      <a:srgbClr val="009D8F"/>
    </a:dk2>
    <a:lt2>
      <a:srgbClr val="DCE8E3"/>
    </a:lt2>
    <a:accent1>
      <a:srgbClr val="009D8F"/>
    </a:accent1>
    <a:accent2>
      <a:srgbClr val="DCE8E3"/>
    </a:accent2>
    <a:accent3>
      <a:srgbClr val="276AA5"/>
    </a:accent3>
    <a:accent4>
      <a:srgbClr val="BBD9D0"/>
    </a:accent4>
    <a:accent5>
      <a:srgbClr val="276AA5"/>
    </a:accent5>
    <a:accent6>
      <a:srgbClr val="E2E1DA"/>
    </a:accent6>
    <a:hlink>
      <a:srgbClr val="009D8F"/>
    </a:hlink>
    <a:folHlink>
      <a:srgbClr val="276AA5"/>
    </a:folHlink>
  </a:clrScheme>
</a:themeOverride>
</file>

<file path=ppt/theme/themeOverride2.xml><?xml version="1.0" encoding="utf-8"?>
<a:themeOverride xmlns:a="http://schemas.openxmlformats.org/drawingml/2006/main">
  <a:clrScheme name="Robuste Barn">
    <a:dk1>
      <a:srgbClr val="191A35"/>
    </a:dk1>
    <a:lt1>
      <a:srgbClr val="DCE8E3"/>
    </a:lt1>
    <a:dk2>
      <a:srgbClr val="009D8F"/>
    </a:dk2>
    <a:lt2>
      <a:srgbClr val="DCE8E3"/>
    </a:lt2>
    <a:accent1>
      <a:srgbClr val="009D8F"/>
    </a:accent1>
    <a:accent2>
      <a:srgbClr val="DCE8E3"/>
    </a:accent2>
    <a:accent3>
      <a:srgbClr val="276AA5"/>
    </a:accent3>
    <a:accent4>
      <a:srgbClr val="BBD9D0"/>
    </a:accent4>
    <a:accent5>
      <a:srgbClr val="276AA5"/>
    </a:accent5>
    <a:accent6>
      <a:srgbClr val="E2E1DA"/>
    </a:accent6>
    <a:hlink>
      <a:srgbClr val="009D8F"/>
    </a:hlink>
    <a:folHlink>
      <a:srgbClr val="276A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BDA7F1AC33E64785F6135B1EACC2E7" ma:contentTypeVersion="16" ma:contentTypeDescription="Create a new document." ma:contentTypeScope="" ma:versionID="783647a80f22e87b0efb0416de826df2">
  <xsd:schema xmlns:xsd="http://www.w3.org/2001/XMLSchema" xmlns:xs="http://www.w3.org/2001/XMLSchema" xmlns:p="http://schemas.microsoft.com/office/2006/metadata/properties" xmlns:ns2="ee598b89-8811-470d-ad8e-f3a66432fe16" xmlns:ns3="b8da453c-6e37-4915-9292-e90fa68e84a7" targetNamespace="http://schemas.microsoft.com/office/2006/metadata/properties" ma:root="true" ma:fieldsID="47bc7a35b7bf179a766a3910708f1c6e" ns2:_="" ns3:_="">
    <xsd:import namespace="ee598b89-8811-470d-ad8e-f3a66432fe16"/>
    <xsd:import namespace="b8da453c-6e37-4915-9292-e90fa68e84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98b89-8811-470d-ad8e-f3a66432fe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4de8575-74db-4a6a-b3a0-42d3e2483a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a453c-6e37-4915-9292-e90fa68e84a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4e097e-fe66-4030-ac2a-d36d0cfa8816}" ma:internalName="TaxCatchAll" ma:showField="CatchAllData" ma:web="b8da453c-6e37-4915-9292-e90fa68e84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da453c-6e37-4915-9292-e90fa68e84a7" xsi:nil="true"/>
    <lcf76f155ced4ddcb4097134ff3c332f xmlns="ee598b89-8811-470d-ad8e-f3a66432fe1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1C4714-EBEE-46B1-A94C-B950790E17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C5A26A-8290-41C2-9567-9E7A41BD817A}"/>
</file>

<file path=customXml/itemProps3.xml><?xml version="1.0" encoding="utf-8"?>
<ds:datastoreItem xmlns:ds="http://schemas.openxmlformats.org/officeDocument/2006/customXml" ds:itemID="{0B9ED5F0-CFFA-4AC8-9C41-9301FDC4AE56}">
  <ds:schemaRefs>
    <ds:schemaRef ds:uri="b8da453c-6e37-4915-9292-e90fa68e84a7"/>
    <ds:schemaRef ds:uri="ee598b89-8811-470d-ad8e-f3a66432fe16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4_Office-tema</Template>
  <TotalTime>5</TotalTime>
  <Words>970</Words>
  <Application>Microsoft Office PowerPoint</Application>
  <PresentationFormat>Widescreen</PresentationFormat>
  <Paragraphs>84</Paragraphs>
  <Slides>11</Slides>
  <Notes>11</Notes>
  <HiddenSlides>0</HiddenSlides>
  <MMClips>3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Symbol</vt:lpstr>
      <vt:lpstr>Times New Roman</vt:lpstr>
      <vt:lpstr>4_Office-tema</vt:lpstr>
      <vt:lpstr>Egendefinert utforming</vt:lpstr>
      <vt:lpstr>5_Office-tema</vt:lpstr>
      <vt:lpstr>3_Office-tema</vt:lpstr>
      <vt:lpstr>6_Office-tema</vt:lpstr>
      <vt:lpstr>Mangfold 7. trinn</vt:lpstr>
      <vt:lpstr>   Inngangsmusikk  </vt:lpstr>
      <vt:lpstr>PowerPoint-presentasjon</vt:lpstr>
      <vt:lpstr>PowerPoint-presentasjon</vt:lpstr>
      <vt:lpstr>PowerPoint-presentasjon</vt:lpstr>
      <vt:lpstr>Hva kan man gjøre for at andre skal tørre å være ærlige om sin egen kjønnsidentitet?</vt:lpstr>
      <vt:lpstr>PowerPoint-presentasjon</vt:lpstr>
      <vt:lpstr>CL : Par på tid - i ringen </vt:lpstr>
      <vt:lpstr>Vi leker!  Finn din make</vt:lpstr>
      <vt:lpstr>  Vi oppsummer sammen i ringen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Anne-Kristin Imenes</dc:creator>
  <cp:lastModifiedBy>Renate Dybdal Hansen</cp:lastModifiedBy>
  <cp:revision>1</cp:revision>
  <dcterms:created xsi:type="dcterms:W3CDTF">2023-01-27T13:13:49Z</dcterms:created>
  <dcterms:modified xsi:type="dcterms:W3CDTF">2026-01-19T12:00:11Z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0x01010099BDA7F1AC33E64785F6135B1EACC2E7</vt:lpwstr>
  </property>
  <property fmtid="{D5CDD505-2E9C-101B-9397-08002B2CF9AE}" pid="3" name="MediaServiceImageTags">
    <vt:lpwstr/>
  </property>
</Properties>
</file>