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90" r:id="rId5"/>
    <p:sldMasterId id="2147483683" r:id="rId6"/>
    <p:sldMasterId id="2147483659" r:id="rId7"/>
    <p:sldMasterId id="2147483675" r:id="rId8"/>
  </p:sldMasterIdLst>
  <p:notesMasterIdLst>
    <p:notesMasterId r:id="rId20"/>
  </p:notesMasterIdLst>
  <p:sldIdLst>
    <p:sldId id="261" r:id="rId9"/>
    <p:sldId id="263" r:id="rId10"/>
    <p:sldId id="272" r:id="rId11"/>
    <p:sldId id="299" r:id="rId12"/>
    <p:sldId id="264" r:id="rId13"/>
    <p:sldId id="296" r:id="rId14"/>
    <p:sldId id="265" r:id="rId15"/>
    <p:sldId id="266" r:id="rId16"/>
    <p:sldId id="297" r:id="rId17"/>
    <p:sldId id="267" r:id="rId18"/>
    <p:sldId id="270" r:id="rId19"/>
  </p:sldIdLst>
  <p:sldSz cx="12192000" cy="6858000"/>
  <p:notesSz cx="6858000" cy="9144000"/>
  <p:defaultTextStyle>
    <a:defPPr>
      <a:defRPr lang="nb-N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4EEEF-454C-4B4A-A289-97433923381F}" v="13" dt="2026-03-04T10:21:32.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601" autoAdjust="0"/>
  </p:normalViewPr>
  <p:slideViewPr>
    <p:cSldViewPr snapToGrid="0">
      <p:cViewPr varScale="1">
        <p:scale>
          <a:sx n="46" d="100"/>
          <a:sy n="46" d="100"/>
        </p:scale>
        <p:origin x="11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Dybdal Hansen" userId="8f533bdc-1f06-46c5-8376-6b62126245f7" providerId="ADAL" clId="{AD18D0CB-5EBB-4FE2-9456-A51AD340C137}"/>
    <pc:docChg chg="addSld delSld modSld">
      <pc:chgData name="Renate Dybdal Hansen" userId="8f533bdc-1f06-46c5-8376-6b62126245f7" providerId="ADAL" clId="{AD18D0CB-5EBB-4FE2-9456-A51AD340C137}" dt="2026-03-04T10:21:53.217" v="15" actId="47"/>
      <pc:docMkLst>
        <pc:docMk/>
      </pc:docMkLst>
      <pc:sldChg chg="del modNotesTx">
        <pc:chgData name="Renate Dybdal Hansen" userId="8f533bdc-1f06-46c5-8376-6b62126245f7" providerId="ADAL" clId="{AD18D0CB-5EBB-4FE2-9456-A51AD340C137}" dt="2026-03-04T10:21:37.614" v="14" actId="47"/>
        <pc:sldMkLst>
          <pc:docMk/>
          <pc:sldMk cId="0" sldId="268"/>
        </pc:sldMkLst>
      </pc:sldChg>
      <pc:sldChg chg="addSp delSp modSp new del modAnim">
        <pc:chgData name="Renate Dybdal Hansen" userId="8f533bdc-1f06-46c5-8376-6b62126245f7" providerId="ADAL" clId="{AD18D0CB-5EBB-4FE2-9456-A51AD340C137}" dt="2026-03-04T10:21:53.217" v="15" actId="47"/>
        <pc:sldMkLst>
          <pc:docMk/>
          <pc:sldMk cId="3620867202" sldId="298"/>
        </pc:sldMkLst>
        <pc:picChg chg="add mod">
          <ac:chgData name="Renate Dybdal Hansen" userId="8f533bdc-1f06-46c5-8376-6b62126245f7" providerId="ADAL" clId="{AD18D0CB-5EBB-4FE2-9456-A51AD340C137}" dt="2026-02-25T09:27:13.358" v="3"/>
          <ac:picMkLst>
            <pc:docMk/>
            <pc:sldMk cId="3620867202" sldId="298"/>
            <ac:picMk id="4" creationId="{18C6C71C-04F9-2DF7-9D8E-154895A61DE8}"/>
          </ac:picMkLst>
        </pc:picChg>
      </pc:sldChg>
      <pc:sldChg chg="addSp delSp modSp new modAnim">
        <pc:chgData name="Renate Dybdal Hansen" userId="8f533bdc-1f06-46c5-8376-6b62126245f7" providerId="ADAL" clId="{AD18D0CB-5EBB-4FE2-9456-A51AD340C137}" dt="2026-03-04T10:21:32.673" v="13"/>
        <pc:sldMkLst>
          <pc:docMk/>
          <pc:sldMk cId="1535847105" sldId="299"/>
        </pc:sldMkLst>
        <pc:spChg chg="del">
          <ac:chgData name="Renate Dybdal Hansen" userId="8f533bdc-1f06-46c5-8376-6b62126245f7" providerId="ADAL" clId="{AD18D0CB-5EBB-4FE2-9456-A51AD340C137}" dt="2026-03-04T10:21:06.508" v="11" actId="478"/>
          <ac:spMkLst>
            <pc:docMk/>
            <pc:sldMk cId="1535847105" sldId="299"/>
            <ac:spMk id="2" creationId="{FEDC2842-5E29-AF95-7F88-F2F892261A77}"/>
          </ac:spMkLst>
        </pc:spChg>
        <pc:spChg chg="del">
          <ac:chgData name="Renate Dybdal Hansen" userId="8f533bdc-1f06-46c5-8376-6b62126245f7" providerId="ADAL" clId="{AD18D0CB-5EBB-4FE2-9456-A51AD340C137}" dt="2026-03-04T10:21:08.148" v="12" actId="478"/>
          <ac:spMkLst>
            <pc:docMk/>
            <pc:sldMk cId="1535847105" sldId="299"/>
            <ac:spMk id="3" creationId="{47A1A83E-2BA2-1BF5-5D6F-E3D5C0C11263}"/>
          </ac:spMkLst>
        </pc:spChg>
        <pc:picChg chg="add mod">
          <ac:chgData name="Renate Dybdal Hansen" userId="8f533bdc-1f06-46c5-8376-6b62126245f7" providerId="ADAL" clId="{AD18D0CB-5EBB-4FE2-9456-A51AD340C137}" dt="2026-03-04T10:21:32.673" v="13"/>
          <ac:picMkLst>
            <pc:docMk/>
            <pc:sldMk cId="1535847105" sldId="299"/>
            <ac:picMk id="4" creationId="{5E254F48-E752-E1D0-089E-16E69DAF51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5F3FF-5F2C-4333-BD31-79BADF0BEF1D}" type="datetimeFigureOut">
              <a:t>04.03.2026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6C3A6-6AC0-4F33-9040-767EEA5A818F}" type="slidenum">
              <a:t>‹#›</a:t>
            </a:fld>
            <a:endParaRPr lang="nb-NO"/>
          </a:p>
        </p:txBody>
      </p:sp>
    </p:spTree>
    <p:extLst>
      <p:ext uri="{BB962C8B-B14F-4D97-AF65-F5344CB8AC3E}">
        <p14:creationId xmlns:p14="http://schemas.microsoft.com/office/powerpoint/2010/main" val="131613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okommune.sharepoint.com/:v:/s/OPVOppvekst543/EbFE13SeTMlDrJvwhQi7cSYBq_n67x3tG-WneLKhqwUVwA?e=lNjt4F&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mcssw3utx7o"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ndreostfoldkommune.wistia.com/medias/18dkztz3k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io.kommune.no/tjenester/skole-og-utdanning/robuste-barn/pust-og-bevegels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1fYkiYHE-S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meo.com/488863247?embedded=true&amp;source=vimeo_logo&amp;owner=10592176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no/users/alexas_fotos-686414/?utm_source=link-attribution&amp;utm_medium=referral&amp;utm_campaign=image&amp;utm_content=359968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359968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Sett på inngangsmusikk:</a:t>
            </a:r>
            <a:r>
              <a:rPr lang="nb-NO"/>
              <a:t>  </a:t>
            </a:r>
            <a:endParaRPr lang="en-US" dirty="0"/>
          </a:p>
          <a:p>
            <a:r>
              <a:rPr lang="nb-NO"/>
              <a:t>For Indre Østfold kommune: </a:t>
            </a:r>
            <a:r>
              <a:rPr lang="nb-NO" u="sng">
                <a:hlinkClick r:id="rId3"/>
              </a:rPr>
              <a:t>Waterloo.mp4</a:t>
            </a:r>
            <a:r>
              <a:rPr lang="nb-NO"/>
              <a:t> </a:t>
            </a:r>
            <a:endParaRPr lang="en-US" dirty="0"/>
          </a:p>
          <a:p>
            <a:r>
              <a:rPr lang="nb-NO"/>
              <a:t>For eksterne kommuner: </a:t>
            </a:r>
            <a:r>
              <a:rPr lang="en-US" u="sng">
                <a:hlinkClick r:id="rId4"/>
              </a:rPr>
              <a:t>ABBA - Waterloo (Official Lyric Video) (youtube.com)</a:t>
            </a:r>
            <a:r>
              <a:rPr lang="en-US"/>
              <a:t> </a:t>
            </a:r>
            <a:endParaRPr lang="en-US" dirty="0"/>
          </a:p>
          <a:p>
            <a:endParaRPr lang="en-US" dirty="0"/>
          </a:p>
          <a:p>
            <a:pPr marL="171450" indent="-171450">
              <a:buFont typeface="Symbol"/>
              <a:buChar char="•"/>
            </a:pPr>
            <a:r>
              <a:rPr lang="nb-NO"/>
              <a:t>Vi rydder klasserom</a:t>
            </a:r>
            <a:endParaRPr lang="en-US" dirty="0"/>
          </a:p>
          <a:p>
            <a:pPr marL="171450" indent="-171450">
              <a:buFont typeface="Symbol"/>
              <a:buChar char="•"/>
            </a:pPr>
            <a:r>
              <a:rPr lang="nb-NO"/>
              <a:t>Vi samles i ringen</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6D6C3A6-6AC0-4F33-9040-767EEA5A818F}" type="slidenum">
              <a:rPr lang="en-US"/>
              <a:t>2</a:t>
            </a:fld>
            <a:endParaRPr lang="en-US"/>
          </a:p>
        </p:txBody>
      </p:sp>
    </p:spTree>
    <p:extLst>
      <p:ext uri="{BB962C8B-B14F-4D97-AF65-F5344CB8AC3E}">
        <p14:creationId xmlns:p14="http://schemas.microsoft.com/office/powerpoint/2010/main" val="204173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Øvelsen heter «ballongen» </a:t>
            </a:r>
            <a:r>
              <a:rPr lang="nb-NO" u="sng" dirty="0">
                <a:hlinkClick r:id="rId3"/>
              </a:rPr>
              <a:t>Pusteøvelse – Ballongen</a:t>
            </a:r>
            <a:r>
              <a:rPr lang="nb-NO" u="sng" dirty="0"/>
              <a:t> - </a:t>
            </a:r>
            <a:r>
              <a:rPr lang="nb-NO" sz="1200" b="0" i="0" dirty="0">
                <a:solidFill>
                  <a:srgbClr val="000000"/>
                </a:solidFill>
                <a:effectLst/>
                <a:latin typeface="Calibri" panose="020F0502020204030204" pitchFamily="34" charset="0"/>
              </a:rPr>
              <a:t>- trykk på «play-knappen» for å starte filmen</a:t>
            </a:r>
            <a:endParaRPr lang="nb-NO" dirty="0"/>
          </a:p>
          <a:p>
            <a:endParaRPr lang="nb-NO" dirty="0"/>
          </a:p>
          <a:p>
            <a:r>
              <a:rPr lang="nb-NO" dirty="0"/>
              <a:t>Når du skal gjennomføre pusteøvelsen med elevene, velger du selv om du vil vise filmen eller om du modellerer selv.</a:t>
            </a:r>
          </a:p>
          <a:p>
            <a:endParaRPr lang="nb-NO" dirty="0"/>
          </a:p>
          <a:p>
            <a:r>
              <a:rPr lang="nb-NO" dirty="0"/>
              <a:t>Dersom du ønsker å benytte en annen øvelse, finner du flere eksempler på </a:t>
            </a:r>
            <a:r>
              <a:rPr lang="nb-NO" u="sng" dirty="0">
                <a:hlinkClick r:id="rId4"/>
              </a:rPr>
              <a:t>https://www.io.kommune.no/tjenester/skole-og-utdanning/robuste-barn/pust-og-bevegelse/</a:t>
            </a:r>
            <a:endParaRPr lang="nb-NO" dirty="0"/>
          </a:p>
          <a:p>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46D6C3A6-6AC0-4F33-9040-767EEA5A818F}" type="slidenum">
              <a:rPr lang="nb-NO" smtClean="0"/>
              <a:t>3</a:t>
            </a:fld>
            <a:endParaRPr lang="nb-NO"/>
          </a:p>
        </p:txBody>
      </p:sp>
    </p:spTree>
    <p:extLst>
      <p:ext uri="{BB962C8B-B14F-4D97-AF65-F5344CB8AC3E}">
        <p14:creationId xmlns:p14="http://schemas.microsoft.com/office/powerpoint/2010/main" val="139012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err="1"/>
              <a:t>Introduser</a:t>
            </a:r>
            <a:r>
              <a:rPr lang="en-US" b="1" u="sng" dirty="0"/>
              <a:t> </a:t>
            </a:r>
            <a:r>
              <a:rPr lang="en-US" b="1" u="sng" dirty="0" err="1"/>
              <a:t>filmen</a:t>
            </a:r>
            <a:r>
              <a:rPr lang="en-US" b="1" u="sng" dirty="0"/>
              <a:t> </a:t>
            </a:r>
            <a:r>
              <a:rPr lang="en-US" b="1" u="sng" dirty="0" err="1"/>
              <a:t>før</a:t>
            </a:r>
            <a:r>
              <a:rPr lang="en-US" b="1" u="sng" dirty="0"/>
              <a:t> den </a:t>
            </a:r>
            <a:r>
              <a:rPr lang="en-US" b="1" u="sng" dirty="0" err="1"/>
              <a:t>settes</a:t>
            </a:r>
            <a:r>
              <a:rPr lang="en-US" b="1" u="sng" dirty="0"/>
              <a:t> </a:t>
            </a:r>
            <a:r>
              <a:rPr lang="en-US" b="1" u="sng" dirty="0" err="1"/>
              <a:t>på</a:t>
            </a:r>
            <a:r>
              <a:rPr lang="en-US" b="1" u="sng"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Alle barn </a:t>
            </a:r>
            <a:r>
              <a:rPr lang="en-US" dirty="0" err="1"/>
              <a:t>har</a:t>
            </a:r>
            <a:r>
              <a:rPr lang="en-US" dirty="0"/>
              <a:t> </a:t>
            </a:r>
            <a:r>
              <a:rPr lang="en-US" dirty="0" err="1"/>
              <a:t>rett</a:t>
            </a:r>
            <a:r>
              <a:rPr lang="en-US" dirty="0"/>
              <a:t> </a:t>
            </a:r>
            <a:r>
              <a:rPr lang="en-US" dirty="0" err="1"/>
              <a:t>til</a:t>
            </a:r>
            <a:r>
              <a:rPr lang="en-US" dirty="0"/>
              <a:t> et </a:t>
            </a:r>
            <a:r>
              <a:rPr lang="en-US" dirty="0" err="1"/>
              <a:t>trygt</a:t>
            </a:r>
            <a:r>
              <a:rPr lang="en-US" dirty="0"/>
              <a:t> </a:t>
            </a:r>
            <a:r>
              <a:rPr lang="en-US" dirty="0" err="1"/>
              <a:t>og</a:t>
            </a:r>
            <a:r>
              <a:rPr lang="en-US" dirty="0"/>
              <a:t> </a:t>
            </a:r>
            <a:r>
              <a:rPr lang="en-US" dirty="0" err="1"/>
              <a:t>godt</a:t>
            </a:r>
            <a:r>
              <a:rPr lang="en-US" dirty="0"/>
              <a:t> </a:t>
            </a:r>
            <a:r>
              <a:rPr lang="en-US" dirty="0" err="1"/>
              <a:t>skolemiljø</a:t>
            </a:r>
            <a:r>
              <a:rPr lang="en-US" dirty="0"/>
              <a:t>. Denne </a:t>
            </a:r>
            <a:r>
              <a:rPr lang="en-US" dirty="0" err="1"/>
              <a:t>filmen</a:t>
            </a:r>
            <a:r>
              <a:rPr lang="en-US" dirty="0"/>
              <a:t> </a:t>
            </a:r>
            <a:r>
              <a:rPr lang="en-US" dirty="0" err="1"/>
              <a:t>forteller</a:t>
            </a:r>
            <a:r>
              <a:rPr lang="en-US" dirty="0"/>
              <a:t> </a:t>
            </a:r>
            <a:r>
              <a:rPr lang="en-US" dirty="0" err="1"/>
              <a:t>hva</a:t>
            </a:r>
            <a:r>
              <a:rPr lang="en-US" dirty="0"/>
              <a:t> </a:t>
            </a:r>
            <a:r>
              <a:rPr lang="en-US" dirty="0" err="1"/>
              <a:t>som</a:t>
            </a:r>
            <a:r>
              <a:rPr lang="en-US" dirty="0"/>
              <a:t> </a:t>
            </a:r>
            <a:r>
              <a:rPr lang="en-US" dirty="0" err="1"/>
              <a:t>skjer</a:t>
            </a:r>
            <a:r>
              <a:rPr lang="en-US" dirty="0"/>
              <a:t> </a:t>
            </a:r>
            <a:r>
              <a:rPr lang="en-US" dirty="0" err="1"/>
              <a:t>i</a:t>
            </a:r>
            <a:r>
              <a:rPr lang="en-US" dirty="0"/>
              <a:t> </a:t>
            </a:r>
            <a:r>
              <a:rPr lang="en-US" dirty="0" err="1"/>
              <a:t>hjernen</a:t>
            </a:r>
            <a:r>
              <a:rPr lang="en-US" dirty="0"/>
              <a:t> </a:t>
            </a:r>
            <a:r>
              <a:rPr lang="en-US" dirty="0" err="1"/>
              <a:t>og</a:t>
            </a:r>
            <a:r>
              <a:rPr lang="en-US" dirty="0"/>
              <a:t> </a:t>
            </a:r>
            <a:r>
              <a:rPr lang="en-US" dirty="0" err="1"/>
              <a:t>kroppen</a:t>
            </a:r>
            <a:r>
              <a:rPr lang="en-US" dirty="0"/>
              <a:t> </a:t>
            </a:r>
            <a:r>
              <a:rPr lang="en-US" dirty="0" err="1"/>
              <a:t>vår</a:t>
            </a:r>
            <a:r>
              <a:rPr lang="en-US" dirty="0"/>
              <a:t> </a:t>
            </a:r>
            <a:r>
              <a:rPr lang="en-US" dirty="0" err="1"/>
              <a:t>når</a:t>
            </a:r>
            <a:r>
              <a:rPr lang="en-US" dirty="0"/>
              <a:t> vi </a:t>
            </a:r>
            <a:r>
              <a:rPr lang="en-US" dirty="0" err="1"/>
              <a:t>kjenner</a:t>
            </a:r>
            <a:r>
              <a:rPr lang="en-US" dirty="0"/>
              <a:t> </a:t>
            </a:r>
            <a:r>
              <a:rPr lang="en-US" dirty="0" err="1"/>
              <a:t>oss</a:t>
            </a:r>
            <a:r>
              <a:rPr lang="en-US" dirty="0"/>
              <a:t> </a:t>
            </a:r>
            <a:r>
              <a:rPr lang="en-US" dirty="0" err="1"/>
              <a:t>utrygge</a:t>
            </a:r>
            <a:r>
              <a:rPr lang="en-US" dirty="0"/>
              <a:t>.  Den starter med at </a:t>
            </a:r>
            <a:r>
              <a:rPr lang="en-US" dirty="0" err="1"/>
              <a:t>hjernen</a:t>
            </a:r>
            <a:r>
              <a:rPr lang="en-US" dirty="0"/>
              <a:t> </a:t>
            </a:r>
            <a:r>
              <a:rPr lang="en-US" dirty="0" err="1"/>
              <a:t>snakker</a:t>
            </a:r>
            <a:r>
              <a:rPr lang="en-US" dirty="0"/>
              <a:t>, med </a:t>
            </a:r>
            <a:r>
              <a:rPr lang="en-US" dirty="0" err="1"/>
              <a:t>litt</a:t>
            </a:r>
            <a:r>
              <a:rPr lang="en-US" dirty="0"/>
              <a:t> "</a:t>
            </a:r>
            <a:r>
              <a:rPr lang="en-US" dirty="0" err="1"/>
              <a:t>robotstemme</a:t>
            </a:r>
            <a:r>
              <a:rPr lang="en-US" dirty="0"/>
              <a:t>". Det er </a:t>
            </a:r>
            <a:r>
              <a:rPr lang="en-US" dirty="0" err="1"/>
              <a:t>derfor</a:t>
            </a:r>
            <a:r>
              <a:rPr lang="en-US" dirty="0"/>
              <a:t> </a:t>
            </a:r>
            <a:r>
              <a:rPr lang="en-US" dirty="0" err="1"/>
              <a:t>stemmen</a:t>
            </a:r>
            <a:r>
              <a:rPr lang="en-US" dirty="0"/>
              <a:t> er </a:t>
            </a:r>
            <a:r>
              <a:rPr lang="en-US" dirty="0" err="1"/>
              <a:t>litt</a:t>
            </a:r>
            <a:r>
              <a:rPr lang="en-US" dirty="0"/>
              <a:t> </a:t>
            </a:r>
            <a:r>
              <a:rPr lang="en-US" dirty="0" err="1"/>
              <a:t>rar</a:t>
            </a:r>
            <a:r>
              <a:rPr lang="en-US" dirty="0"/>
              <a:t>. Det </a:t>
            </a:r>
            <a:r>
              <a:rPr lang="en-US" dirty="0" err="1"/>
              <a:t>viktigste</a:t>
            </a:r>
            <a:r>
              <a:rPr lang="en-US" dirty="0"/>
              <a:t> er at </a:t>
            </a:r>
            <a:r>
              <a:rPr lang="en-US" dirty="0" err="1"/>
              <a:t>dere</a:t>
            </a:r>
            <a:r>
              <a:rPr lang="en-US" dirty="0"/>
              <a:t> </a:t>
            </a:r>
            <a:r>
              <a:rPr lang="en-US" dirty="0" err="1"/>
              <a:t>hører</a:t>
            </a:r>
            <a:r>
              <a:rPr lang="en-US" dirty="0"/>
              <a:t> </a:t>
            </a:r>
            <a:r>
              <a:rPr lang="en-US" dirty="0" err="1"/>
              <a:t>på</a:t>
            </a:r>
            <a:r>
              <a:rPr lang="en-US" dirty="0"/>
              <a:t> </a:t>
            </a:r>
            <a:r>
              <a:rPr lang="en-US" dirty="0" err="1"/>
              <a:t>hva</a:t>
            </a:r>
            <a:r>
              <a:rPr lang="en-US" dirty="0"/>
              <a:t> den </a:t>
            </a:r>
            <a:r>
              <a:rPr lang="en-US" dirty="0" err="1"/>
              <a:t>sier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en-US" dirty="0"/>
              <a:t>Film: </a:t>
            </a:r>
            <a:r>
              <a:rPr lang="nb-NO" dirty="0">
                <a:hlinkClick r:id="rId3"/>
              </a:rPr>
              <a:t>https://www.youtube.com/watch?v=1fYkiYHE-SY</a:t>
            </a:r>
            <a:endParaRPr lang="en-US" dirty="0"/>
          </a:p>
          <a:p>
            <a:r>
              <a:rPr lang="en-US" dirty="0" err="1"/>
              <a:t>Varighet</a:t>
            </a:r>
            <a:r>
              <a:rPr lang="en-US" dirty="0"/>
              <a:t>: 3.07 </a:t>
            </a:r>
            <a:r>
              <a:rPr lang="en-US" dirty="0" err="1"/>
              <a:t>minutter</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46D6C3A6-6AC0-4F33-9040-767EEA5A818F}" type="slidenum">
              <a:rPr lang="nb-NO" smtClean="0"/>
              <a:t>4</a:t>
            </a:fld>
            <a:endParaRPr lang="nb-NO"/>
          </a:p>
        </p:txBody>
      </p:sp>
    </p:spTree>
    <p:extLst>
      <p:ext uri="{BB962C8B-B14F-4D97-AF65-F5344CB8AC3E}">
        <p14:creationId xmlns:p14="http://schemas.microsoft.com/office/powerpoint/2010/main" val="285858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err="1">
                <a:cs typeface="Calibri"/>
              </a:rPr>
              <a:t>Hva</a:t>
            </a:r>
            <a:r>
              <a:rPr lang="en-US" b="1">
                <a:cs typeface="Calibri"/>
              </a:rPr>
              <a:t> </a:t>
            </a:r>
            <a:r>
              <a:rPr lang="en-US" b="1" err="1">
                <a:cs typeface="Calibri"/>
              </a:rPr>
              <a:t>kan</a:t>
            </a:r>
            <a:r>
              <a:rPr lang="en-US" b="1">
                <a:cs typeface="Calibri"/>
              </a:rPr>
              <a:t> </a:t>
            </a:r>
            <a:r>
              <a:rPr lang="en-US" b="1" err="1">
                <a:cs typeface="Calibri"/>
              </a:rPr>
              <a:t>få</a:t>
            </a:r>
            <a:r>
              <a:rPr lang="en-US" b="1">
                <a:cs typeface="Calibri"/>
              </a:rPr>
              <a:t> </a:t>
            </a:r>
            <a:r>
              <a:rPr lang="en-US" b="1" err="1">
                <a:cs typeface="Calibri"/>
              </a:rPr>
              <a:t>alarmsystemer</a:t>
            </a:r>
            <a:r>
              <a:rPr lang="en-US" b="1">
                <a:cs typeface="Calibri"/>
              </a:rPr>
              <a:t> </a:t>
            </a:r>
            <a:r>
              <a:rPr lang="en-US" b="1" err="1">
                <a:cs typeface="Calibri"/>
              </a:rPr>
              <a:t>til</a:t>
            </a:r>
            <a:r>
              <a:rPr lang="en-US" b="1">
                <a:cs typeface="Calibri"/>
              </a:rPr>
              <a:t> å </a:t>
            </a:r>
            <a:r>
              <a:rPr lang="en-US" b="1" err="1">
                <a:cs typeface="Calibri"/>
              </a:rPr>
              <a:t>reagere</a:t>
            </a:r>
            <a:r>
              <a:rPr lang="en-US" b="1">
                <a:cs typeface="Calibri"/>
              </a:rPr>
              <a:t>?</a:t>
            </a:r>
          </a:p>
          <a:p>
            <a:r>
              <a:rPr lang="en-US" i="1">
                <a:cs typeface="Calibri"/>
              </a:rPr>
              <a:t>La </a:t>
            </a:r>
            <a:r>
              <a:rPr lang="en-US" i="1" err="1">
                <a:cs typeface="Calibri"/>
              </a:rPr>
              <a:t>elevene</a:t>
            </a:r>
            <a:r>
              <a:rPr lang="en-US" i="1">
                <a:cs typeface="Calibri"/>
              </a:rPr>
              <a:t> </a:t>
            </a:r>
            <a:r>
              <a:rPr lang="en-US" i="1" err="1">
                <a:cs typeface="Calibri"/>
              </a:rPr>
              <a:t>komme</a:t>
            </a:r>
            <a:r>
              <a:rPr lang="en-US" i="1">
                <a:cs typeface="Calibri"/>
              </a:rPr>
              <a:t> med </a:t>
            </a:r>
            <a:r>
              <a:rPr lang="en-US" i="1" err="1">
                <a:cs typeface="Calibri"/>
              </a:rPr>
              <a:t>innspill</a:t>
            </a:r>
            <a:r>
              <a:rPr lang="en-US" i="1">
                <a:cs typeface="Calibri"/>
              </a:rPr>
              <a:t>, </a:t>
            </a:r>
            <a:r>
              <a:rPr lang="en-US" i="1" err="1">
                <a:cs typeface="Calibri"/>
              </a:rPr>
              <a:t>lærer</a:t>
            </a:r>
            <a:r>
              <a:rPr lang="en-US" i="1">
                <a:cs typeface="Calibri"/>
              </a:rPr>
              <a:t> </a:t>
            </a:r>
            <a:r>
              <a:rPr lang="en-US" i="1" err="1">
                <a:cs typeface="Calibri"/>
              </a:rPr>
              <a:t>kommer</a:t>
            </a:r>
            <a:r>
              <a:rPr lang="en-US" i="1">
                <a:cs typeface="Calibri"/>
              </a:rPr>
              <a:t> med </a:t>
            </a:r>
            <a:r>
              <a:rPr lang="en-US" i="1" err="1">
                <a:cs typeface="Calibri"/>
              </a:rPr>
              <a:t>forslag</a:t>
            </a:r>
            <a:r>
              <a:rPr lang="en-US" i="1">
                <a:cs typeface="Calibri"/>
              </a:rPr>
              <a:t> </a:t>
            </a:r>
            <a:r>
              <a:rPr lang="en-US" i="1" err="1">
                <a:cs typeface="Calibri"/>
              </a:rPr>
              <a:t>hvis</a:t>
            </a:r>
            <a:r>
              <a:rPr lang="en-US" i="1">
                <a:cs typeface="Calibri"/>
              </a:rPr>
              <a:t> </a:t>
            </a:r>
            <a:r>
              <a:rPr lang="en-US" i="1" err="1">
                <a:cs typeface="Calibri"/>
              </a:rPr>
              <a:t>behov</a:t>
            </a:r>
            <a:r>
              <a:rPr lang="en-US" i="1">
                <a:cs typeface="Calibri"/>
              </a:rPr>
              <a:t>.</a:t>
            </a:r>
          </a:p>
          <a:p>
            <a:r>
              <a:rPr lang="en-US" i="1" err="1">
                <a:cs typeface="Calibri"/>
              </a:rPr>
              <a:t>F.eks</a:t>
            </a:r>
            <a:r>
              <a:rPr lang="en-US" i="1">
                <a:cs typeface="Calibri"/>
              </a:rPr>
              <a:t>: </a:t>
            </a:r>
          </a:p>
          <a:p>
            <a:r>
              <a:rPr lang="en-US" err="1">
                <a:cs typeface="Calibri"/>
              </a:rPr>
              <a:t>Stygge</a:t>
            </a:r>
            <a:r>
              <a:rPr lang="en-US">
                <a:cs typeface="Calibri"/>
              </a:rPr>
              <a:t> </a:t>
            </a:r>
            <a:r>
              <a:rPr lang="en-US" err="1">
                <a:cs typeface="Calibri"/>
              </a:rPr>
              <a:t>blikk</a:t>
            </a:r>
            <a:r>
              <a:rPr lang="en-US">
                <a:cs typeface="Calibri"/>
              </a:rPr>
              <a:t>, at </a:t>
            </a:r>
            <a:r>
              <a:rPr lang="en-US" err="1">
                <a:cs typeface="Calibri"/>
              </a:rPr>
              <a:t>noen</a:t>
            </a:r>
            <a:r>
              <a:rPr lang="en-US">
                <a:cs typeface="Calibri"/>
              </a:rPr>
              <a:t> </a:t>
            </a:r>
            <a:r>
              <a:rPr lang="en-US" err="1">
                <a:cs typeface="Calibri"/>
              </a:rPr>
              <a:t>hvisker</a:t>
            </a:r>
            <a:r>
              <a:rPr lang="en-US">
                <a:cs typeface="Calibri"/>
              </a:rPr>
              <a:t> </a:t>
            </a:r>
            <a:r>
              <a:rPr lang="en-US" err="1">
                <a:cs typeface="Calibri"/>
              </a:rPr>
              <a:t>når</a:t>
            </a:r>
            <a:r>
              <a:rPr lang="en-US">
                <a:cs typeface="Calibri"/>
              </a:rPr>
              <a:t> du </a:t>
            </a:r>
            <a:r>
              <a:rPr lang="en-US" err="1">
                <a:cs typeface="Calibri"/>
              </a:rPr>
              <a:t>går</a:t>
            </a:r>
            <a:r>
              <a:rPr lang="en-US">
                <a:cs typeface="Calibri"/>
              </a:rPr>
              <a:t> </a:t>
            </a:r>
            <a:r>
              <a:rPr lang="en-US" err="1">
                <a:cs typeface="Calibri"/>
              </a:rPr>
              <a:t>forbi</a:t>
            </a:r>
            <a:r>
              <a:rPr lang="en-US">
                <a:cs typeface="Calibri"/>
              </a:rPr>
              <a:t>, at </a:t>
            </a:r>
            <a:r>
              <a:rPr lang="en-US" err="1">
                <a:cs typeface="Calibri"/>
              </a:rPr>
              <a:t>noen</a:t>
            </a:r>
            <a:r>
              <a:rPr lang="en-US">
                <a:cs typeface="Calibri"/>
              </a:rPr>
              <a:t> </a:t>
            </a:r>
            <a:r>
              <a:rPr lang="en-US" err="1">
                <a:cs typeface="Calibri"/>
              </a:rPr>
              <a:t>snur</a:t>
            </a:r>
            <a:r>
              <a:rPr lang="en-US">
                <a:cs typeface="Calibri"/>
              </a:rPr>
              <a:t> seg bort </a:t>
            </a:r>
            <a:r>
              <a:rPr lang="en-US" err="1">
                <a:cs typeface="Calibri"/>
              </a:rPr>
              <a:t>når</a:t>
            </a:r>
            <a:r>
              <a:rPr lang="en-US">
                <a:cs typeface="Calibri"/>
              </a:rPr>
              <a:t> du </a:t>
            </a:r>
            <a:r>
              <a:rPr lang="en-US" err="1">
                <a:cs typeface="Calibri"/>
              </a:rPr>
              <a:t>kommer</a:t>
            </a:r>
            <a:r>
              <a:rPr lang="en-US">
                <a:cs typeface="Calibri"/>
              </a:rPr>
              <a:t>, at det er </a:t>
            </a:r>
            <a:r>
              <a:rPr lang="en-US" err="1">
                <a:cs typeface="Calibri"/>
              </a:rPr>
              <a:t>mye</a:t>
            </a:r>
            <a:r>
              <a:rPr lang="en-US">
                <a:cs typeface="Calibri"/>
              </a:rPr>
              <a:t> </a:t>
            </a:r>
            <a:r>
              <a:rPr lang="en-US" err="1">
                <a:cs typeface="Calibri"/>
              </a:rPr>
              <a:t>støy</a:t>
            </a:r>
            <a:r>
              <a:rPr lang="en-US">
                <a:cs typeface="Calibri"/>
              </a:rPr>
              <a:t> </a:t>
            </a:r>
            <a:r>
              <a:rPr lang="en-US" err="1">
                <a:cs typeface="Calibri"/>
              </a:rPr>
              <a:t>og</a:t>
            </a:r>
            <a:r>
              <a:rPr lang="en-US">
                <a:cs typeface="Calibri"/>
              </a:rPr>
              <a:t> </a:t>
            </a:r>
            <a:r>
              <a:rPr lang="en-US" err="1">
                <a:cs typeface="Calibri"/>
              </a:rPr>
              <a:t>bråk</a:t>
            </a:r>
            <a:r>
              <a:rPr lang="en-US">
                <a:cs typeface="Calibri"/>
              </a:rPr>
              <a:t> I </a:t>
            </a:r>
            <a:r>
              <a:rPr lang="en-US" err="1">
                <a:cs typeface="Calibri"/>
              </a:rPr>
              <a:t>klassen</a:t>
            </a:r>
            <a:r>
              <a:rPr lang="en-US">
                <a:cs typeface="Calibri"/>
              </a:rPr>
              <a:t>, at </a:t>
            </a:r>
            <a:r>
              <a:rPr lang="en-US" err="1">
                <a:cs typeface="Calibri"/>
              </a:rPr>
              <a:t>lærer</a:t>
            </a:r>
            <a:r>
              <a:rPr lang="en-US">
                <a:cs typeface="Calibri"/>
              </a:rPr>
              <a:t> </a:t>
            </a:r>
            <a:r>
              <a:rPr lang="en-US" err="1">
                <a:cs typeface="Calibri"/>
              </a:rPr>
              <a:t>har</a:t>
            </a:r>
            <a:r>
              <a:rPr lang="en-US">
                <a:cs typeface="Calibri"/>
              </a:rPr>
              <a:t> </a:t>
            </a:r>
            <a:r>
              <a:rPr lang="en-US" err="1">
                <a:cs typeface="Calibri"/>
              </a:rPr>
              <a:t>høy</a:t>
            </a:r>
            <a:r>
              <a:rPr lang="en-US">
                <a:cs typeface="Calibri"/>
              </a:rPr>
              <a:t> </a:t>
            </a:r>
            <a:r>
              <a:rPr lang="en-US" err="1">
                <a:cs typeface="Calibri"/>
              </a:rPr>
              <a:t>og</a:t>
            </a:r>
            <a:r>
              <a:rPr lang="en-US">
                <a:cs typeface="Calibri"/>
              </a:rPr>
              <a:t> </a:t>
            </a:r>
            <a:r>
              <a:rPr lang="en-US" err="1">
                <a:cs typeface="Calibri"/>
              </a:rPr>
              <a:t>sint</a:t>
            </a:r>
            <a:r>
              <a:rPr lang="en-US">
                <a:cs typeface="Calibri"/>
              </a:rPr>
              <a:t> </a:t>
            </a:r>
            <a:r>
              <a:rPr lang="en-US" err="1">
                <a:cs typeface="Calibri"/>
              </a:rPr>
              <a:t>stemme</a:t>
            </a:r>
            <a:r>
              <a:rPr lang="en-US">
                <a:cs typeface="Calibri"/>
              </a:rPr>
              <a:t>.</a:t>
            </a:r>
          </a:p>
          <a:p>
            <a:r>
              <a:rPr lang="en-US" err="1">
                <a:cs typeface="Calibri"/>
              </a:rPr>
              <a:t>Hvordan</a:t>
            </a:r>
            <a:r>
              <a:rPr lang="en-US">
                <a:cs typeface="Calibri"/>
              </a:rPr>
              <a:t> du </a:t>
            </a:r>
            <a:r>
              <a:rPr lang="en-US" err="1">
                <a:cs typeface="Calibri"/>
              </a:rPr>
              <a:t>har</a:t>
            </a:r>
            <a:r>
              <a:rPr lang="en-US">
                <a:cs typeface="Calibri"/>
              </a:rPr>
              <a:t> det </a:t>
            </a:r>
            <a:r>
              <a:rPr lang="en-US" err="1">
                <a:cs typeface="Calibri"/>
              </a:rPr>
              <a:t>hjemme</a:t>
            </a:r>
            <a:r>
              <a:rPr lang="en-US">
                <a:cs typeface="Calibri"/>
              </a:rPr>
              <a:t> </a:t>
            </a:r>
            <a:r>
              <a:rPr lang="en-US" err="1">
                <a:cs typeface="Calibri"/>
              </a:rPr>
              <a:t>og</a:t>
            </a:r>
            <a:r>
              <a:rPr lang="en-US">
                <a:cs typeface="Calibri"/>
              </a:rPr>
              <a:t> </a:t>
            </a:r>
            <a:r>
              <a:rPr lang="en-US" err="1">
                <a:cs typeface="Calibri"/>
              </a:rPr>
              <a:t>på</a:t>
            </a:r>
            <a:r>
              <a:rPr lang="en-US">
                <a:cs typeface="Calibri"/>
              </a:rPr>
              <a:t> </a:t>
            </a:r>
            <a:r>
              <a:rPr lang="en-US" err="1">
                <a:cs typeface="Calibri"/>
              </a:rPr>
              <a:t>fritiden</a:t>
            </a:r>
            <a:r>
              <a:rPr lang="en-US">
                <a:cs typeface="Calibri"/>
              </a:rPr>
              <a:t> </a:t>
            </a:r>
            <a:r>
              <a:rPr lang="en-US" err="1">
                <a:cs typeface="Calibri"/>
              </a:rPr>
              <a:t>påvirker</a:t>
            </a:r>
            <a:r>
              <a:rPr lang="en-US">
                <a:cs typeface="Calibri"/>
              </a:rPr>
              <a:t> </a:t>
            </a:r>
            <a:r>
              <a:rPr lang="en-US" err="1">
                <a:cs typeface="Calibri"/>
              </a:rPr>
              <a:t>også</a:t>
            </a:r>
            <a:r>
              <a:rPr lang="en-US">
                <a:cs typeface="Calibri"/>
              </a:rPr>
              <a:t> </a:t>
            </a:r>
            <a:r>
              <a:rPr lang="en-US" err="1">
                <a:cs typeface="Calibri"/>
              </a:rPr>
              <a:t>hvordan</a:t>
            </a:r>
            <a:r>
              <a:rPr lang="en-US">
                <a:cs typeface="Calibri"/>
              </a:rPr>
              <a:t> </a:t>
            </a:r>
            <a:r>
              <a:rPr lang="en-US" err="1">
                <a:cs typeface="Calibri"/>
              </a:rPr>
              <a:t>hjernens</a:t>
            </a:r>
            <a:r>
              <a:rPr lang="en-US">
                <a:cs typeface="Calibri"/>
              </a:rPr>
              <a:t> </a:t>
            </a:r>
            <a:r>
              <a:rPr lang="en-US" err="1">
                <a:cs typeface="Calibri"/>
              </a:rPr>
              <a:t>alarmsystem</a:t>
            </a:r>
            <a:r>
              <a:rPr lang="en-US">
                <a:cs typeface="Calibri"/>
              </a:rPr>
              <a:t> </a:t>
            </a:r>
            <a:r>
              <a:rPr lang="en-US" err="1">
                <a:cs typeface="Calibri"/>
              </a:rPr>
              <a:t>virker</a:t>
            </a:r>
            <a:r>
              <a:rPr lang="en-US">
                <a:cs typeface="Calibri"/>
              </a:rPr>
              <a:t> </a:t>
            </a:r>
            <a:r>
              <a:rPr lang="en-US" err="1">
                <a:cs typeface="Calibri"/>
              </a:rPr>
              <a:t>på</a:t>
            </a:r>
            <a:r>
              <a:rPr lang="en-US">
                <a:cs typeface="Calibri"/>
              </a:rPr>
              <a:t> </a:t>
            </a:r>
            <a:r>
              <a:rPr lang="en-US" err="1">
                <a:cs typeface="Calibri"/>
              </a:rPr>
              <a:t>skolen</a:t>
            </a:r>
            <a:r>
              <a:rPr lang="en-US">
                <a:cs typeface="Calibri"/>
              </a:rPr>
              <a:t>.</a:t>
            </a:r>
          </a:p>
          <a:p>
            <a:r>
              <a:rPr lang="en-US" err="1">
                <a:cs typeface="Calibri"/>
              </a:rPr>
              <a:t>Hvis</a:t>
            </a:r>
            <a:r>
              <a:rPr lang="en-US">
                <a:cs typeface="Calibri"/>
              </a:rPr>
              <a:t> du er </a:t>
            </a:r>
            <a:r>
              <a:rPr lang="en-US" err="1">
                <a:cs typeface="Calibri"/>
              </a:rPr>
              <a:t>bekymret</a:t>
            </a:r>
            <a:r>
              <a:rPr lang="en-US">
                <a:cs typeface="Calibri"/>
              </a:rPr>
              <a:t> for </a:t>
            </a:r>
            <a:r>
              <a:rPr lang="en-US" err="1">
                <a:cs typeface="Calibri"/>
              </a:rPr>
              <a:t>noe</a:t>
            </a:r>
            <a:r>
              <a:rPr lang="en-US">
                <a:cs typeface="Calibri"/>
              </a:rPr>
              <a:t> </a:t>
            </a:r>
            <a:r>
              <a:rPr lang="en-US" err="1">
                <a:cs typeface="Calibri"/>
              </a:rPr>
              <a:t>eller</a:t>
            </a:r>
            <a:r>
              <a:rPr lang="en-US">
                <a:cs typeface="Calibri"/>
              </a:rPr>
              <a:t> </a:t>
            </a:r>
            <a:r>
              <a:rPr lang="en-US" err="1">
                <a:cs typeface="Calibri"/>
              </a:rPr>
              <a:t>noen</a:t>
            </a:r>
            <a:r>
              <a:rPr lang="en-US">
                <a:cs typeface="Calibri"/>
              </a:rPr>
              <a:t> </a:t>
            </a:r>
            <a:r>
              <a:rPr lang="en-US" err="1">
                <a:cs typeface="Calibri"/>
              </a:rPr>
              <a:t>så</a:t>
            </a:r>
            <a:r>
              <a:rPr lang="en-US">
                <a:cs typeface="Calibri"/>
              </a:rPr>
              <a:t> </a:t>
            </a:r>
            <a:r>
              <a:rPr lang="en-US" err="1">
                <a:cs typeface="Calibri"/>
              </a:rPr>
              <a:t>blir</a:t>
            </a:r>
            <a:r>
              <a:rPr lang="en-US">
                <a:cs typeface="Calibri"/>
              </a:rPr>
              <a:t> </a:t>
            </a:r>
            <a:r>
              <a:rPr lang="en-US" err="1">
                <a:cs typeface="Calibri"/>
              </a:rPr>
              <a:t>alarmsystemet</a:t>
            </a:r>
            <a:r>
              <a:rPr lang="en-US">
                <a:cs typeface="Calibri"/>
              </a:rPr>
              <a:t> </a:t>
            </a:r>
            <a:r>
              <a:rPr lang="en-US" err="1">
                <a:cs typeface="Calibri"/>
              </a:rPr>
              <a:t>ekstra</a:t>
            </a:r>
            <a:r>
              <a:rPr lang="en-US">
                <a:cs typeface="Calibri"/>
              </a:rPr>
              <a:t> </a:t>
            </a:r>
            <a:r>
              <a:rPr lang="en-US" err="1">
                <a:cs typeface="Calibri"/>
              </a:rPr>
              <a:t>følsomt</a:t>
            </a:r>
            <a:r>
              <a:rPr lang="en-US">
                <a:cs typeface="Calibri"/>
              </a:rPr>
              <a:t>. </a:t>
            </a:r>
            <a:r>
              <a:rPr lang="en-US" err="1">
                <a:cs typeface="Calibri"/>
              </a:rPr>
              <a:t>Hvis</a:t>
            </a:r>
            <a:r>
              <a:rPr lang="en-US">
                <a:cs typeface="Calibri"/>
              </a:rPr>
              <a:t> du </a:t>
            </a:r>
            <a:r>
              <a:rPr lang="en-US" err="1">
                <a:cs typeface="Calibri"/>
              </a:rPr>
              <a:t>opplever</a:t>
            </a:r>
            <a:r>
              <a:rPr lang="en-US">
                <a:cs typeface="Calibri"/>
              </a:rPr>
              <a:t> </a:t>
            </a:r>
            <a:r>
              <a:rPr lang="en-US" err="1">
                <a:cs typeface="Calibri"/>
              </a:rPr>
              <a:t>dette</a:t>
            </a:r>
            <a:r>
              <a:rPr lang="en-US">
                <a:cs typeface="Calibri"/>
              </a:rPr>
              <a:t> er det </a:t>
            </a:r>
            <a:r>
              <a:rPr lang="en-US" err="1">
                <a:cs typeface="Calibri"/>
              </a:rPr>
              <a:t>viktig</a:t>
            </a:r>
            <a:r>
              <a:rPr lang="en-US">
                <a:cs typeface="Calibri"/>
              </a:rPr>
              <a:t> at du </a:t>
            </a:r>
            <a:r>
              <a:rPr lang="en-US" err="1">
                <a:cs typeface="Calibri"/>
              </a:rPr>
              <a:t>sier</a:t>
            </a:r>
            <a:r>
              <a:rPr lang="en-US">
                <a:cs typeface="Calibri"/>
              </a:rPr>
              <a:t> </a:t>
            </a:r>
            <a:r>
              <a:rPr lang="en-US" err="1">
                <a:cs typeface="Calibri"/>
              </a:rPr>
              <a:t>ifra</a:t>
            </a:r>
            <a:r>
              <a:rPr lang="en-US">
                <a:cs typeface="Calibri"/>
              </a:rPr>
              <a:t> </a:t>
            </a:r>
            <a:r>
              <a:rPr lang="en-US" err="1">
                <a:cs typeface="Calibri"/>
              </a:rPr>
              <a:t>til</a:t>
            </a:r>
            <a:r>
              <a:rPr lang="en-US">
                <a:cs typeface="Calibri"/>
              </a:rPr>
              <a:t> </a:t>
            </a:r>
            <a:r>
              <a:rPr lang="en-US" err="1">
                <a:cs typeface="Calibri"/>
              </a:rPr>
              <a:t>en</a:t>
            </a:r>
            <a:r>
              <a:rPr lang="en-US">
                <a:cs typeface="Calibri"/>
              </a:rPr>
              <a:t> </a:t>
            </a:r>
            <a:r>
              <a:rPr lang="en-US" err="1">
                <a:cs typeface="Calibri"/>
              </a:rPr>
              <a:t>voksen</a:t>
            </a:r>
            <a:r>
              <a:rPr lang="en-US">
                <a:cs typeface="Calibri"/>
              </a:rPr>
              <a:t>.</a:t>
            </a:r>
          </a:p>
          <a:p>
            <a:endParaRPr lang="en-US">
              <a:cs typeface="Calibri"/>
            </a:endParaRPr>
          </a:p>
        </p:txBody>
      </p:sp>
      <p:sp>
        <p:nvSpPr>
          <p:cNvPr id="4" name="Plassholder for lysbildenummer 3"/>
          <p:cNvSpPr>
            <a:spLocks noGrp="1"/>
          </p:cNvSpPr>
          <p:nvPr>
            <p:ph type="sldNum" sz="quarter" idx="5"/>
          </p:nvPr>
        </p:nvSpPr>
        <p:spPr/>
        <p:txBody>
          <a:bodyPr/>
          <a:lstStyle/>
          <a:p>
            <a:fld id="{46D6C3A6-6AC0-4F33-9040-767EEA5A818F}" type="slidenum">
              <a:t>5</a:t>
            </a:fld>
            <a:endParaRPr lang="nb-NO"/>
          </a:p>
        </p:txBody>
      </p:sp>
    </p:spTree>
    <p:extLst>
      <p:ext uri="{BB962C8B-B14F-4D97-AF65-F5344CB8AC3E}">
        <p14:creationId xmlns:p14="http://schemas.microsoft.com/office/powerpoint/2010/main" val="241056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Introduser filmen: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Vi skal nå se en film som handler om at alle barn har rett til et trygt og godt skolemiljø. Skolen har plikt til å hjelpe deg hvis du ikke har det trygt og godt på skolen.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Si ifra til læreren din, foreldrene dine eller andre du stoler på dersom du ikke har det bra på skolen. Skolen må ta det på alvor og undersøke hvordan de kan hjelpe deg til å ha et trygt og godt skolemiljø.</a:t>
            </a:r>
          </a:p>
          <a:p>
            <a:endParaRPr lang="nb-NO"/>
          </a:p>
          <a:p>
            <a:r>
              <a:rPr lang="nb-NO"/>
              <a:t>Gå inn på nettsiden og vis filmen. Den varer 1 minutt og 20 sekunder</a:t>
            </a:r>
          </a:p>
          <a:p>
            <a:r>
              <a:rPr lang="nb-NO">
                <a:hlinkClick r:id="rId3"/>
              </a:rPr>
              <a:t>Trygt skolemiljø for alle barn </a:t>
            </a:r>
            <a:r>
              <a:rPr lang="nb-NO" err="1">
                <a:hlinkClick r:id="rId3"/>
              </a:rPr>
              <a:t>on</a:t>
            </a:r>
            <a:r>
              <a:rPr lang="nb-NO">
                <a:hlinkClick r:id="rId3"/>
              </a:rPr>
              <a:t> </a:t>
            </a:r>
            <a:r>
              <a:rPr lang="nb-NO" err="1">
                <a:hlinkClick r:id="rId3"/>
              </a:rPr>
              <a:t>Vimeo</a:t>
            </a:r>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9B86A1-72DB-48B8-A648-3BCAEE5FDD00}" type="slidenum">
              <a:rPr kumimoji="0" 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5851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a:effectLst/>
                <a:latin typeface="Calibri" panose="020F0502020204030204" pitchFamily="34" charset="0"/>
                <a:ea typeface="Yu Mincho" panose="02020400000000000000" pitchFamily="18" charset="-128"/>
                <a:cs typeface="Arial" panose="020B0604020202020204" pitchFamily="34" charset="0"/>
              </a:rPr>
              <a:t>Hva skal vi gjøre i vår klasse for at alle skal ha det trygt og godt</a:t>
            </a:r>
            <a:r>
              <a:rPr lang="nb-NO" sz="1800">
                <a:effectLst/>
                <a:latin typeface="Calibri" panose="020F0502020204030204" pitchFamily="34" charset="0"/>
                <a:ea typeface="Yu Mincho" panose="02020400000000000000" pitchFamily="18" charset="-128"/>
                <a:cs typeface="Arial" panose="020B0604020202020204" pitchFamily="34" charset="0"/>
              </a:rPr>
              <a:t>?</a:t>
            </a:r>
          </a:p>
          <a:p>
            <a:endParaRPr lang="nb-NO" sz="1800">
              <a:effectLst/>
              <a:latin typeface="Times New Roman" panose="02020603050405020304" pitchFamily="18" charset="0"/>
              <a:ea typeface="Yu Mincho" panose="02020400000000000000" pitchFamily="18" charset="-128"/>
            </a:endParaRPr>
          </a:p>
          <a:p>
            <a:r>
              <a:rPr lang="nb-NO" sz="1800" b="1">
                <a:effectLst/>
                <a:latin typeface="Calibri" panose="020F0502020204030204" pitchFamily="34" charset="0"/>
                <a:ea typeface="Yu Mincho" panose="02020400000000000000" pitchFamily="18" charset="-128"/>
                <a:cs typeface="Arial" panose="020B0604020202020204" pitchFamily="34" charset="0"/>
              </a:rPr>
              <a:t>CL: Møte på midten</a:t>
            </a:r>
            <a:endParaRPr lang="nb-NO" sz="180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a:effectLst/>
                <a:latin typeface="Calibri" panose="020F0502020204030204" pitchFamily="34" charset="0"/>
                <a:ea typeface="Yu Mincho" panose="02020400000000000000" pitchFamily="18" charset="-128"/>
                <a:cs typeface="Arial" panose="020B0604020202020204" pitchFamily="34" charset="0"/>
              </a:rPr>
              <a:t>Elevene sitter i grupper med 3-4 personer pr. gruppe</a:t>
            </a:r>
          </a:p>
          <a:p>
            <a:pPr marL="342900" lvl="0" indent="-342900">
              <a:buFont typeface="Symbol" panose="05050102010706020507" pitchFamily="18" charset="2"/>
              <a:buChar char=""/>
            </a:pPr>
            <a:r>
              <a:rPr lang="nb-NO" sz="1800">
                <a:effectLst/>
                <a:latin typeface="Calibri" panose="020F0502020204030204" pitchFamily="34" charset="0"/>
                <a:ea typeface="Yu Mincho" panose="02020400000000000000" pitchFamily="18" charset="-128"/>
                <a:cs typeface="Arial" panose="020B0604020202020204" pitchFamily="34" charset="0"/>
              </a:rPr>
              <a:t>Hver gruppe får utlevert et A3-ark som har et område for hver elev og et felles areal i midten (eget vedlegg)</a:t>
            </a:r>
          </a:p>
          <a:p>
            <a:pPr marL="342900" lvl="0" indent="-342900">
              <a:buFont typeface="Symbol" panose="05050102010706020507" pitchFamily="18" charset="2"/>
              <a:buChar char=""/>
            </a:pPr>
            <a:r>
              <a:rPr lang="nb-NO" sz="1800">
                <a:effectLst/>
                <a:latin typeface="Calibri" panose="020F0502020204030204" pitchFamily="34" charset="0"/>
                <a:ea typeface="Yu Mincho" panose="02020400000000000000" pitchFamily="18" charset="-128"/>
                <a:cs typeface="Arial" panose="020B0604020202020204" pitchFamily="34" charset="0"/>
              </a:rPr>
              <a:t>Elevene får et spørsmål eller en oppgave</a:t>
            </a:r>
          </a:p>
          <a:p>
            <a:pPr marL="342900" lvl="0" indent="-342900">
              <a:buFont typeface="Symbol" panose="05050102010706020507" pitchFamily="18" charset="2"/>
              <a:buChar char=""/>
            </a:pPr>
            <a:r>
              <a:rPr lang="nb-NO" sz="1800">
                <a:effectLst/>
                <a:latin typeface="Calibri" panose="020F0502020204030204" pitchFamily="34" charset="0"/>
                <a:ea typeface="Yu Mincho" panose="02020400000000000000" pitchFamily="18" charset="-128"/>
                <a:cs typeface="Arial" panose="020B0604020202020204" pitchFamily="34" charset="0"/>
              </a:rPr>
              <a:t>Hver elev skriver ned sine svar på sin del av arket (3-5 </a:t>
            </a:r>
            <a:r>
              <a:rPr lang="nb-NO" sz="1800">
                <a:effectLst/>
                <a:latin typeface="Calibri" panose="020F0502020204030204" pitchFamily="34" charset="0"/>
                <a:ea typeface="Yu Mincho" panose="02020400000000000000" pitchFamily="18" charset="-128"/>
                <a:cs typeface="Calibri" panose="020F0502020204030204" pitchFamily="34" charset="0"/>
              </a:rPr>
              <a:t>minutter)</a:t>
            </a:r>
            <a:endParaRPr lang="nb-NO"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a:effectLst/>
                <a:latin typeface="Calibri" panose="020F0502020204030204" pitchFamily="34" charset="0"/>
                <a:ea typeface="Yu Mincho" panose="02020400000000000000" pitchFamily="18" charset="-128"/>
                <a:cs typeface="Calibri" panose="020F0502020204030204" pitchFamily="34" charset="0"/>
              </a:rPr>
              <a:t>Elevene deler sine svar med gruppa si</a:t>
            </a:r>
            <a:endParaRPr lang="nb-NO"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a:effectLst/>
                <a:latin typeface="Calibri" panose="020F0502020204030204" pitchFamily="34" charset="0"/>
                <a:ea typeface="Yu Mincho" panose="02020400000000000000" pitchFamily="18" charset="-128"/>
                <a:cs typeface="Calibri" panose="020F0502020204030204" pitchFamily="34" charset="0"/>
              </a:rPr>
              <a:t>Gruppa blir enig om hva som skal være gruppas svar og skriver dette ned på fellesarealet i midten av arket (når gruppene skal avslutte strukturen, kan det være lurt å presisere hva elevene skal skrive i fellesarealet, f.eks.: de tre viktigste svarene på spørsmålet)</a:t>
            </a:r>
            <a:endParaRPr lang="nb-NO"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a:effectLst/>
                <a:latin typeface="Calibri" panose="020F0502020204030204" pitchFamily="34" charset="0"/>
                <a:ea typeface="Yu Mincho" panose="02020400000000000000" pitchFamily="18" charset="-128"/>
                <a:cs typeface="Calibri" panose="020F0502020204030204" pitchFamily="34" charset="0"/>
              </a:rPr>
              <a:t>En fra hver gruppe presenterer sine punkter for resten av klassen og læreren sammenfatter en oversikt over punktene som blir lest opp (ofte blir flere forslag nevnt flere ganger, da holder det å skrive den opp en gang)</a:t>
            </a:r>
            <a:endParaRPr lang="nb-NO" sz="1800">
              <a:effectLst/>
              <a:latin typeface="Calibri" panose="020F0502020204030204" pitchFamily="34" charset="0"/>
              <a:ea typeface="Yu Mincho" panose="02020400000000000000" pitchFamily="18" charset="-128"/>
              <a:cs typeface="Arial" panose="020B0604020202020204" pitchFamily="34" charset="0"/>
            </a:endParaRPr>
          </a:p>
          <a:p>
            <a:r>
              <a:rPr lang="nb-NO" sz="1800">
                <a:effectLst/>
                <a:latin typeface="Calibri" panose="020F0502020204030204" pitchFamily="34" charset="0"/>
                <a:ea typeface="Yu Mincho" panose="02020400000000000000" pitchFamily="18" charset="-128"/>
              </a:rPr>
              <a:t> </a:t>
            </a:r>
            <a:endParaRPr lang="nb-NO" sz="1800">
              <a:effectLst/>
              <a:latin typeface="Times New Roman" panose="02020603050405020304" pitchFamily="18" charset="0"/>
              <a:ea typeface="Yu Mincho" panose="02020400000000000000" pitchFamily="18" charset="-128"/>
            </a:endParaRPr>
          </a:p>
          <a:p>
            <a:r>
              <a:rPr lang="nb-NO" sz="1800">
                <a:effectLst/>
                <a:latin typeface="Calibri" panose="020F0502020204030204" pitchFamily="34" charset="0"/>
                <a:ea typeface="Yu Mincho" panose="02020400000000000000" pitchFamily="18" charset="-128"/>
              </a:rPr>
              <a:t>I denne CL-aktiviteten skal elevene jobbe med hva de ønsker å gjøre i egen klasse for å skape et trygt og godt klassemiljø. Resultatet av denne aktiviteten kan henges opp i klasserommet og brukes som årets klasseregler. </a:t>
            </a:r>
            <a:endParaRPr lang="nb-NO" sz="1800">
              <a:effectLst/>
              <a:latin typeface="Times New Roman" panose="02020603050405020304" pitchFamily="18" charset="0"/>
              <a:ea typeface="Yu Mincho" panose="02020400000000000000" pitchFamily="18" charset="-128"/>
            </a:endParaRPr>
          </a:p>
          <a:p>
            <a:r>
              <a:rPr lang="nb-NO" sz="1800">
                <a:effectLst/>
                <a:latin typeface="Calibri" panose="020F0502020204030204" pitchFamily="34" charset="0"/>
                <a:ea typeface="Yu Mincho" panose="02020400000000000000" pitchFamily="18" charset="-128"/>
              </a:rPr>
              <a:t>  </a:t>
            </a:r>
            <a:endParaRPr lang="nb-NO" sz="1800">
              <a:effectLst/>
              <a:latin typeface="Times New Roman" panose="02020603050405020304" pitchFamily="18" charset="0"/>
              <a:ea typeface="Yu Mincho" panose="02020400000000000000" pitchFamily="18" charset="-128"/>
            </a:endParaRPr>
          </a:p>
          <a:p>
            <a:endParaRPr lang="en-US">
              <a:cs typeface="Calibri"/>
            </a:endParaRPr>
          </a:p>
        </p:txBody>
      </p:sp>
      <p:sp>
        <p:nvSpPr>
          <p:cNvPr id="4" name="Plassholder for lysbildenummer 3"/>
          <p:cNvSpPr>
            <a:spLocks noGrp="1"/>
          </p:cNvSpPr>
          <p:nvPr>
            <p:ph type="sldNum" sz="quarter" idx="5"/>
          </p:nvPr>
        </p:nvSpPr>
        <p:spPr/>
        <p:txBody>
          <a:bodyPr/>
          <a:lstStyle/>
          <a:p>
            <a:fld id="{46D6C3A6-6AC0-4F33-9040-767EEA5A818F}" type="slidenum">
              <a:rPr lang="nb-NO"/>
              <a:t>7</a:t>
            </a:fld>
            <a:endParaRPr lang="nb-NO"/>
          </a:p>
        </p:txBody>
      </p:sp>
    </p:spTree>
    <p:extLst>
      <p:ext uri="{BB962C8B-B14F-4D97-AF65-F5344CB8AC3E}">
        <p14:creationId xmlns:p14="http://schemas.microsoft.com/office/powerpoint/2010/main" val="4287040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Hilseleken</a:t>
            </a:r>
            <a:endParaRPr lang="en-US"/>
          </a:p>
          <a:p>
            <a:pPr algn="just"/>
            <a:r>
              <a:rPr lang="nb-NO" b="1"/>
              <a:t>Formål: </a:t>
            </a:r>
            <a:r>
              <a:rPr lang="nb-NO"/>
              <a:t>Ta imot og holde på informasjon, øve hilsning, øve fysisk kontakt.</a:t>
            </a:r>
            <a:endParaRPr lang="nb-NO">
              <a:cs typeface="Calibri"/>
            </a:endParaRPr>
          </a:p>
          <a:p>
            <a:pPr algn="just"/>
            <a:r>
              <a:rPr lang="nb-NO" b="1"/>
              <a:t>Beskrivelse</a:t>
            </a:r>
            <a:r>
              <a:rPr lang="nb-NO"/>
              <a:t>: Alle barna skal gå rundt i aktivitetsområdet og håndhilse på hverandre. De skal hilse ved å ta en annen person i hånden og si navnet sitt. Alle «får» navnet til den de hilser på, og det er dette nye navnet de skal bruke neste gang de hilser på noen. Man bruker altså et nytt navn hver gang man hilser. Når man får sitt eget navn tilbake, er man ferdig og går ut av gruppa. Klarer alle å få sitt eget navn tilbake? Prøv gjerne flere ganger (egner seg på mellomtrinnet). </a:t>
            </a:r>
            <a:endParaRPr lang="en-US"/>
          </a:p>
          <a:p>
            <a:pPr algn="just"/>
            <a:endParaRPr lang="en-US"/>
          </a:p>
          <a:p>
            <a:pPr algn="just"/>
            <a:r>
              <a:rPr lang="nb-NO" b="1"/>
              <a:t>Tips: </a:t>
            </a:r>
            <a:endParaRPr lang="en-US"/>
          </a:p>
          <a:p>
            <a:pPr marL="285750" indent="-285750" algn="just">
              <a:buFont typeface="Arial"/>
              <a:buChar char="•"/>
            </a:pPr>
            <a:r>
              <a:rPr lang="nb-NO"/>
              <a:t>Det er viktig å lære å hilse på en høflig måte. Bruk denne leken til å lære barna ordentlig håndhilsning. Leken kan varieres ved å kjøre runder med vanlig høflig håndhilsning, formell hilsning (neie eller bukke, barna kan velge selv hva de liker), kongelig hilsning (enda dypere neiing og bukking), slapp hilsning (hvordan føles det?) osv.</a:t>
            </a:r>
            <a:endParaRPr lang="en-US"/>
          </a:p>
          <a:p>
            <a:pPr algn="just"/>
            <a:endParaRPr lang="en-US"/>
          </a:p>
          <a:p>
            <a:pPr marL="285750" indent="-285750" algn="just">
              <a:buFont typeface="Arial"/>
              <a:buChar char="•"/>
            </a:pPr>
            <a:r>
              <a:rPr lang="nb-NO"/>
              <a:t>Dersom elevene kjenner hverandre godt, fungerer leken best dersom alle i klassen får utdelt et nytt navn på en lapp som de kan putte i lommen, før leken starter. På den måten tvinges alle til å bli med på hilserundene. Dersom elevene ikke kjenner hverandre så godt, går det fint å bruke sitt eget navn. Da fungerer leken som en slags navnelek.</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46D6C3A6-6AC0-4F33-9040-767EEA5A818F}" type="slidenum">
              <a:rPr lang="en-US"/>
              <a:t>8</a:t>
            </a:fld>
            <a:endParaRPr lang="en-US"/>
          </a:p>
        </p:txBody>
      </p:sp>
    </p:spTree>
    <p:extLst>
      <p:ext uri="{BB962C8B-B14F-4D97-AF65-F5344CB8AC3E}">
        <p14:creationId xmlns:p14="http://schemas.microsoft.com/office/powerpoint/2010/main" val="48145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Bildet er tatt av </a:t>
            </a:r>
            <a:r>
              <a:rPr lang="nb-NO" sz="1200" b="0" i="0" kern="1200">
                <a:solidFill>
                  <a:schemeClr val="tx1"/>
                </a:solidFill>
                <a:effectLst/>
                <a:latin typeface="+mn-lt"/>
                <a:ea typeface="+mn-ea"/>
                <a:cs typeface="+mn-cs"/>
              </a:rPr>
              <a:t>Bildet er tatt av </a:t>
            </a:r>
            <a:r>
              <a:rPr lang="nb-NO" sz="1200" b="0" i="0" u="sng" kern="1200" err="1">
                <a:solidFill>
                  <a:schemeClr val="tx1"/>
                </a:solidFill>
                <a:effectLst/>
                <a:latin typeface="+mn-lt"/>
                <a:ea typeface="+mn-ea"/>
                <a:cs typeface="+mn-cs"/>
                <a:hlinkClick r:id="rId3"/>
              </a:rPr>
              <a:t>Alexas_Fotos</a:t>
            </a:r>
            <a:r>
              <a:rPr lang="nb-NO" sz="1200" b="0" i="0" kern="1200">
                <a:solidFill>
                  <a:schemeClr val="tx1"/>
                </a:solidFill>
                <a:effectLst/>
                <a:latin typeface="+mn-lt"/>
                <a:ea typeface="+mn-ea"/>
                <a:cs typeface="+mn-cs"/>
              </a:rPr>
              <a:t> fra </a:t>
            </a:r>
            <a:r>
              <a:rPr lang="nb-NO" sz="1200" b="0" i="0" u="sng" kern="1200" err="1">
                <a:solidFill>
                  <a:schemeClr val="tx1"/>
                </a:solidFill>
                <a:effectLst/>
                <a:latin typeface="+mn-lt"/>
                <a:ea typeface="+mn-ea"/>
                <a:cs typeface="+mn-cs"/>
                <a:hlinkClick r:id="rId4"/>
              </a:rPr>
              <a:t>Pixabay</a:t>
            </a:r>
            <a:r>
              <a:rPr lang="nb-NO" sz="1200" b="0" i="0" kern="1200">
                <a:solidFill>
                  <a:schemeClr val="tx1"/>
                </a:solidFill>
                <a:effectLst/>
                <a:latin typeface="+mn-lt"/>
                <a:ea typeface="+mn-ea"/>
                <a:cs typeface="+mn-cs"/>
              </a:rPr>
              <a:t> </a:t>
            </a:r>
          </a:p>
          <a:p>
            <a:endParaRPr lang="nb-NO" sz="1200" b="0" i="0" kern="1200">
              <a:solidFill>
                <a:schemeClr val="tx1"/>
              </a:solidFill>
              <a:effectLst/>
              <a:latin typeface="+mn-lt"/>
              <a:ea typeface="+mn-ea"/>
              <a:cs typeface="+mn-cs"/>
            </a:endParaRPr>
          </a:p>
          <a:p>
            <a:pPr marL="0" indent="0">
              <a:buNone/>
            </a:pPr>
            <a:r>
              <a:rPr lang="nb-NO" sz="1200">
                <a:ea typeface="+mn-lt"/>
                <a:cs typeface="+mn-lt"/>
              </a:rPr>
              <a:t>En badeball eller kosedyr sendes rundt i ringen etter tur. </a:t>
            </a:r>
          </a:p>
          <a:p>
            <a:pPr marL="0" indent="0">
              <a:buNone/>
            </a:pPr>
            <a:r>
              <a:rPr lang="nb-NO" sz="1200">
                <a:ea typeface="+mn-lt"/>
                <a:cs typeface="+mn-lt"/>
              </a:rPr>
              <a:t>Vi øver på å vente og lytte.  Vi sier en ting hver.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a typeface="+mn-lt"/>
                <a:cs typeface="+mn-lt"/>
              </a:rPr>
              <a:t>Vi bytter spørsmål underveis, f. eks når 5-6 elever har svart.</a:t>
            </a:r>
          </a:p>
          <a:p>
            <a:pPr marL="0" indent="0">
              <a:buNone/>
            </a:pPr>
            <a:endParaRPr lang="nb-NO" sz="1200" dirty="0">
              <a:ea typeface="+mn-lt"/>
              <a:cs typeface="+mn-lt"/>
            </a:endParaRPr>
          </a:p>
          <a:p>
            <a:endParaRPr lang="nb-NO"/>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737E9971-35A5-C144-955B-B463B8C9BB68}" type="slidenum">
              <a:rPr lang="nb-NO" smtClean="0"/>
              <a:t>9</a:t>
            </a:fld>
            <a:endParaRPr lang="nb-NO"/>
          </a:p>
        </p:txBody>
      </p:sp>
    </p:spTree>
    <p:extLst>
      <p:ext uri="{BB962C8B-B14F-4D97-AF65-F5344CB8AC3E}">
        <p14:creationId xmlns:p14="http://schemas.microsoft.com/office/powerpoint/2010/main" val="3517711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Tittel 1"/>
          <p:cNvSpPr>
            <a:spLocks noGrp="1"/>
          </p:cNvSpPr>
          <p:nvPr>
            <p:ph type="title"/>
          </p:nvPr>
        </p:nvSpPr>
        <p:spPr>
          <a:xfrm>
            <a:off x="4840357" y="1570383"/>
            <a:ext cx="6897303" cy="2494232"/>
          </a:xfrm>
          <a:prstGeom prst="rect">
            <a:avLst/>
          </a:prstGeom>
        </p:spPr>
        <p:txBody>
          <a:bodyPr anchor="t"/>
          <a:lstStyle>
            <a:lvl1pPr>
              <a:defRPr sz="6000"/>
            </a:lvl1pPr>
          </a:lstStyle>
          <a:p>
            <a:r>
              <a:rPr lang="nb-NO"/>
              <a:t>Klikk for å redigere tittelstil</a:t>
            </a:r>
          </a:p>
        </p:txBody>
      </p:sp>
    </p:spTree>
    <p:extLst>
      <p:ext uri="{BB962C8B-B14F-4D97-AF65-F5344CB8AC3E}">
        <p14:creationId xmlns:p14="http://schemas.microsoft.com/office/powerpoint/2010/main" val="79475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4" descr="Et bilde som inneholder silhuetter, vektorgrafikk&#10;&#10;Automatisk generert beskrivelse">
            <a:extLst>
              <a:ext uri="{FF2B5EF4-FFF2-40B4-BE49-F238E27FC236}">
                <a16:creationId xmlns:a16="http://schemas.microsoft.com/office/drawing/2014/main" id="{99FFA154-DCE0-6E14-6A4A-E98B3C10E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775450" y="-1577975"/>
            <a:ext cx="8707438"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69824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tekst 2"/>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506191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 name="Bilde 4">
            <a:extLst>
              <a:ext uri="{FF2B5EF4-FFF2-40B4-BE49-F238E27FC236}">
                <a16:creationId xmlns:a16="http://schemas.microsoft.com/office/drawing/2014/main" id="{491D9613-025E-42C8-3BB1-BF2B1E5A2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525" y="1119188"/>
            <a:ext cx="10007600" cy="707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tekst 2"/>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spTree>
    <p:extLst>
      <p:ext uri="{BB962C8B-B14F-4D97-AF65-F5344CB8AC3E}">
        <p14:creationId xmlns:p14="http://schemas.microsoft.com/office/powerpoint/2010/main" val="2751571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C1BD739-4466-EE4A-8335-F7F1373C42F9}"/>
              </a:ext>
            </a:extLst>
          </p:cNvPr>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07E102-81DF-024D-9060-93851F9FE2E7}"/>
              </a:ext>
            </a:extLst>
          </p:cNvPr>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1101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2" name="Bilde 2">
            <a:extLst>
              <a:ext uri="{FF2B5EF4-FFF2-40B4-BE49-F238E27FC236}">
                <a16:creationId xmlns:a16="http://schemas.microsoft.com/office/drawing/2014/main" id="{FEADF123-B057-C8CC-F318-4627C8655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425" y="927100"/>
            <a:ext cx="3040063"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ssholder for bilde 7"/>
          <p:cNvSpPr>
            <a:spLocks noGrp="1"/>
          </p:cNvSpPr>
          <p:nvPr>
            <p:ph type="pic" idx="1"/>
          </p:nvPr>
        </p:nvSpPr>
        <p:spPr>
          <a:xfrm>
            <a:off x="0" y="0"/>
            <a:ext cx="7037408" cy="6858000"/>
          </a:xfrm>
          <a:prstGeom prst="rect">
            <a:avLst/>
          </a:prstGeom>
        </p:spPr>
      </p:sp>
      <p:sp>
        <p:nvSpPr>
          <p:cNvPr id="6" name="Plassholder for tekst 2"/>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883232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p:cNvSpPr>
            <a:spLocks noGrp="1"/>
          </p:cNvSpPr>
          <p:nvPr>
            <p:ph type="pic" idx="1"/>
          </p:nvPr>
        </p:nvSpPr>
        <p:spPr>
          <a:xfrm>
            <a:off x="437322" y="447261"/>
            <a:ext cx="6758608" cy="4726056"/>
          </a:xfrm>
          <a:prstGeom prst="rect">
            <a:avLst/>
          </a:prstGeom>
        </p:spPr>
      </p:sp>
      <p:sp>
        <p:nvSpPr>
          <p:cNvPr id="6" name="Plassholder for tekst 2"/>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ilde 7"/>
          <p:cNvSpPr>
            <a:spLocks noGrp="1"/>
          </p:cNvSpPr>
          <p:nvPr>
            <p:ph type="pic" idx="11"/>
          </p:nvPr>
        </p:nvSpPr>
        <p:spPr>
          <a:xfrm>
            <a:off x="7494104" y="447261"/>
            <a:ext cx="3462131" cy="2256182"/>
          </a:xfrm>
          <a:prstGeom prst="rect">
            <a:avLst/>
          </a:prstGeom>
        </p:spPr>
      </p:sp>
      <p:sp>
        <p:nvSpPr>
          <p:cNvPr id="8" name="Plassholder for bilde 7"/>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2393315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p:cNvSpPr>
            <a:spLocks noGrp="1"/>
          </p:cNvSpPr>
          <p:nvPr>
            <p:ph type="pic" idx="1"/>
          </p:nvPr>
        </p:nvSpPr>
        <p:spPr>
          <a:xfrm>
            <a:off x="0" y="0"/>
            <a:ext cx="12192000" cy="6858000"/>
          </a:xfrm>
          <a:prstGeom prst="rect">
            <a:avLst/>
          </a:prstGeom>
        </p:spPr>
      </p:sp>
      <p:sp>
        <p:nvSpPr>
          <p:cNvPr id="6" name="Plassholder for tekst 2"/>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172784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581889" y="1825625"/>
            <a:ext cx="10993584" cy="389976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4388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92859" y="1003156"/>
            <a:ext cx="10826750" cy="2852737"/>
          </a:xfrm>
          <a:prstGeom prst="rect">
            <a:avLst/>
          </a:prstGeo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767032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4219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378855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EF609B4-F000-442E-FEB9-7CE45F385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31975"/>
            <a:ext cx="27416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vektorgrafikk&#10;&#10;Automatisk generert beskrivelse">
            <a:extLst>
              <a:ext uri="{FF2B5EF4-FFF2-40B4-BE49-F238E27FC236}">
                <a16:creationId xmlns:a16="http://schemas.microsoft.com/office/drawing/2014/main" id="{195695A0-885F-3B7B-FB25-E6028FAB0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813" y="-271463"/>
            <a:ext cx="12220576" cy="863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3471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2BF6742-5C80-2033-2FC9-CC7A52349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ECA5D7B4-2D13-8EBB-9024-4766F7416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947738"/>
            <a:ext cx="13496926" cy="953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1502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22EF9C6B-B7DF-6732-F01F-417CF1499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0D4AD9FB-9BA8-A986-AE03-8A9B1E478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3" y="-1128713"/>
            <a:ext cx="8683626" cy="88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27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A7C1CA75-268F-115A-051E-7919BA011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sport, idrett&#10;&#10;Automatisk generert beskrivelse">
            <a:extLst>
              <a:ext uri="{FF2B5EF4-FFF2-40B4-BE49-F238E27FC236}">
                <a16:creationId xmlns:a16="http://schemas.microsoft.com/office/drawing/2014/main" id="{4EB9FF26-C901-C14A-3545-41583985C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100013"/>
            <a:ext cx="7564438" cy="772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06844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FA98772-1707-472E-7C16-5C97CF5DA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92606950-D668-0CA9-A234-61993C1F5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263525"/>
            <a:ext cx="5816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06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43754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68689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6" name="Bilde 3">
            <a:extLst>
              <a:ext uri="{FF2B5EF4-FFF2-40B4-BE49-F238E27FC236}">
                <a16:creationId xmlns:a16="http://schemas.microsoft.com/office/drawing/2014/main" id="{4BF44FF5-9772-1B26-DE4A-2514BCBDC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de 8" descr="Et bilde som inneholder leke, vektorgrafikk&#10;&#10;Automatisk generert beskrivelse">
            <a:extLst>
              <a:ext uri="{FF2B5EF4-FFF2-40B4-BE49-F238E27FC236}">
                <a16:creationId xmlns:a16="http://schemas.microsoft.com/office/drawing/2014/main" id="{F77E550E-EC4C-2FD2-4759-0127F16B5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315913"/>
            <a:ext cx="7329488" cy="74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Bilde 6">
            <a:extLst>
              <a:ext uri="{FF2B5EF4-FFF2-40B4-BE49-F238E27FC236}">
                <a16:creationId xmlns:a16="http://schemas.microsoft.com/office/drawing/2014/main" id="{31DA153D-2336-1430-E7B2-06BEA23DA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Bilde 7">
            <a:extLst>
              <a:ext uri="{FF2B5EF4-FFF2-40B4-BE49-F238E27FC236}">
                <a16:creationId xmlns:a16="http://schemas.microsoft.com/office/drawing/2014/main" id="{7E6A3F37-1FBA-6D37-1A1D-1F105E858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 y="-1427163"/>
            <a:ext cx="12182475" cy="860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218" name="Plassholder for tittel 1">
            <a:extLst>
              <a:ext uri="{FF2B5EF4-FFF2-40B4-BE49-F238E27FC236}">
                <a16:creationId xmlns:a16="http://schemas.microsoft.com/office/drawing/2014/main" id="{305888C2-B1AC-EC6A-7FBE-F27F9A6057F4}"/>
              </a:ext>
            </a:extLst>
          </p:cNvPr>
          <p:cNvSpPr>
            <a:spLocks noGrp="1" noChangeArrowheads="1"/>
          </p:cNvSpPr>
          <p:nvPr>
            <p:ph type="title"/>
          </p:nvPr>
        </p:nvSpPr>
        <p:spPr bwMode="auto">
          <a:xfrm>
            <a:off x="582613" y="365125"/>
            <a:ext cx="109934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9219" name="Plassholder for tekst 2">
            <a:extLst>
              <a:ext uri="{FF2B5EF4-FFF2-40B4-BE49-F238E27FC236}">
                <a16:creationId xmlns:a16="http://schemas.microsoft.com/office/drawing/2014/main" id="{D5CA50F6-058B-2604-36A2-8063DFCDB11D}"/>
              </a:ext>
            </a:extLst>
          </p:cNvPr>
          <p:cNvSpPr>
            <a:spLocks noGrp="1" noChangeArrowheads="1"/>
          </p:cNvSpPr>
          <p:nvPr>
            <p:ph type="body" idx="1"/>
          </p:nvPr>
        </p:nvSpPr>
        <p:spPr bwMode="auto">
          <a:xfrm>
            <a:off x="582613" y="1825625"/>
            <a:ext cx="10993437"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pic>
        <p:nvPicPr>
          <p:cNvPr id="9220" name="Bilde 3">
            <a:extLst>
              <a:ext uri="{FF2B5EF4-FFF2-40B4-BE49-F238E27FC236}">
                <a16:creationId xmlns:a16="http://schemas.microsoft.com/office/drawing/2014/main" id="{78C2D3AE-5CC6-E47F-0F72-D4A72E1BF8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41" r:id="rId3"/>
    <p:sldLayoutId id="2147483730" r:id="rId4"/>
    <p:sldLayoutId id="2147483742" r:id="rId5"/>
    <p:sldLayoutId id="2147483744" r:id="rId6"/>
  </p:sldLayoutIdLst>
  <p:txStyles>
    <p:titleStyle>
      <a:lvl1pPr algn="l" rtl="0" eaLnBrk="0" fontAlgn="base" hangingPunct="0">
        <a:lnSpc>
          <a:spcPct val="90000"/>
        </a:lnSpc>
        <a:spcBef>
          <a:spcPct val="0"/>
        </a:spcBef>
        <a:spcAft>
          <a:spcPct val="0"/>
        </a:spcAft>
        <a:defRPr sz="4400" b="1" kern="1200">
          <a:solidFill>
            <a:schemeClr val="tx1"/>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4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4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4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400" b="1">
          <a:solidFill>
            <a:schemeClr val="tx1"/>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2290" name="Bilde 1">
            <a:extLst>
              <a:ext uri="{FF2B5EF4-FFF2-40B4-BE49-F238E27FC236}">
                <a16:creationId xmlns:a16="http://schemas.microsoft.com/office/drawing/2014/main" id="{B3682CAB-3FB0-E076-BC37-A02212167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 id="2147483731" r:id="rId2"/>
    <p:sldLayoutId id="2147483732" r:id="rId3"/>
    <p:sldLayoutId id="2147483733" r:id="rId4"/>
    <p:sldLayoutId id="2147483734" r:id="rId5"/>
    <p:sldLayoutId id="2147483735" r:id="rId6"/>
  </p:sldLayoutIdLst>
  <p:txStyles>
    <p:titleStyle>
      <a:lvl1pPr algn="l" rtl="0" eaLnBrk="0" fontAlgn="base" hangingPunct="0">
        <a:lnSpc>
          <a:spcPct val="90000"/>
        </a:lnSpc>
        <a:spcBef>
          <a:spcPct val="0"/>
        </a:spcBef>
        <a:spcAft>
          <a:spcPct val="0"/>
        </a:spcAft>
        <a:defRPr sz="4400" b="1" kern="1200">
          <a:solidFill>
            <a:schemeClr val="tx1"/>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4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4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4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400" b="1">
          <a:solidFill>
            <a:schemeClr val="tx1"/>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D0D1A"/>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D0D1A"/>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D0D1A"/>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D0D1A"/>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D0D1A"/>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iokommune.sharepoint.com/:v:/s/OPVOppvekst543/EbFE13SeTMlDrJvwhQi7cSYBq_n67x3tG-WneLKhqwUVwA?e=IJ66u9&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ideo" Target="https://www.youtube.com/embed/1fYkiYHE-SY?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488863247?embedded=true&amp;source=vimeo_logo&amp;owner=105921765"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EA47DF-ED2C-5B98-1D78-FB9F94D617FF}"/>
              </a:ext>
            </a:extLst>
          </p:cNvPr>
          <p:cNvSpPr>
            <a:spLocks noGrp="1"/>
          </p:cNvSpPr>
          <p:nvPr>
            <p:ph type="ctrTitle"/>
          </p:nvPr>
        </p:nvSpPr>
        <p:spPr>
          <a:xfrm>
            <a:off x="1550893" y="3742844"/>
            <a:ext cx="8980968" cy="2515689"/>
          </a:xfrm>
        </p:spPr>
        <p:txBody>
          <a:bodyPr lIns="91440" tIns="45720" rIns="91440" bIns="45720" anchor="b"/>
          <a:lstStyle/>
          <a:p>
            <a:r>
              <a:rPr lang="nb-NO">
                <a:solidFill>
                  <a:srgbClr val="009999"/>
                </a:solidFill>
                <a:latin typeface="Georgia"/>
                <a:cs typeface="Calibri Light"/>
              </a:rPr>
              <a:t>Trygg på skolen</a:t>
            </a:r>
            <a:br>
              <a:rPr lang="nb-NO">
                <a:latin typeface="Georgia"/>
                <a:cs typeface="Calibri Light"/>
              </a:rPr>
            </a:br>
            <a:r>
              <a:rPr lang="nb-NO">
                <a:solidFill>
                  <a:srgbClr val="009999"/>
                </a:solidFill>
                <a:latin typeface="Georgia"/>
                <a:cs typeface="Calibri Light"/>
              </a:rPr>
              <a:t> 5., 6. og 7. trinn</a:t>
            </a:r>
            <a:endParaRPr lang="nb-NO">
              <a:solidFill>
                <a:srgbClr val="009999"/>
              </a:solidFill>
              <a:latin typeface="Georgia" panose="02040502050405020303" pitchFamily="18" charset="0"/>
              <a:cs typeface="Calibri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tel 1">
            <a:extLst>
              <a:ext uri="{FF2B5EF4-FFF2-40B4-BE49-F238E27FC236}">
                <a16:creationId xmlns:a16="http://schemas.microsoft.com/office/drawing/2014/main" id="{469BD19F-0D3B-BD96-CB1F-5D21E8E48E74}"/>
              </a:ext>
            </a:extLst>
          </p:cNvPr>
          <p:cNvSpPr>
            <a:spLocks noGrp="1" noChangeArrowheads="1"/>
          </p:cNvSpPr>
          <p:nvPr>
            <p:ph type="title"/>
          </p:nvPr>
        </p:nvSpPr>
        <p:spPr>
          <a:xfrm>
            <a:off x="1850343" y="984485"/>
            <a:ext cx="8659789" cy="2670768"/>
          </a:xfrm>
        </p:spPr>
        <p:txBody>
          <a:bodyPr/>
          <a:lstStyle/>
          <a:p>
            <a:pPr eaLnBrk="1" hangingPunct="1"/>
            <a:r>
              <a:rPr lang="nb-NO" altLang="nb-NO" b="0" dirty="0">
                <a:solidFill>
                  <a:srgbClr val="009999"/>
                </a:solidFill>
                <a:latin typeface="Georgia"/>
                <a:hlinkClick r:id="rId3"/>
              </a:rPr>
              <a:t>Inngangsmusikk</a:t>
            </a:r>
            <a:endParaRPr lang="nb-NO" altLang="nb-NO" b="0" dirty="0">
              <a:solidFill>
                <a:srgbClr val="009999"/>
              </a:solidFill>
              <a:hlinkClick r:id="rId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usteøvelse - Ballongen-18dkztz3ks">
            <a:hlinkClick r:id="" action="ppaction://media"/>
            <a:extLst>
              <a:ext uri="{FF2B5EF4-FFF2-40B4-BE49-F238E27FC236}">
                <a16:creationId xmlns:a16="http://schemas.microsoft.com/office/drawing/2014/main" id="{80E31DF2-2CC2-1398-2637-FF6E4C9425BB}"/>
              </a:ext>
            </a:extLst>
          </p:cNvPr>
          <p:cNvPicPr>
            <a:picLocks noChangeAspect="1"/>
          </p:cNvPicPr>
          <p:nvPr>
            <a:videoFile r:link="rId1"/>
            <p:extLst>
              <p:ext uri="{DAA4B4D4-6D71-4841-9C94-3DE7FCFB9230}">
                <p14:media xmlns:p14="http://schemas.microsoft.com/office/powerpoint/2010/main" r:embed="rId2">
                  <p14:trim st="4405"/>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98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Trygg på skolen">
            <a:hlinkClick r:id="" action="ppaction://media"/>
            <a:extLst>
              <a:ext uri="{FF2B5EF4-FFF2-40B4-BE49-F238E27FC236}">
                <a16:creationId xmlns:a16="http://schemas.microsoft.com/office/drawing/2014/main" id="{5E254F48-E752-E1D0-089E-16E69DAF519C}"/>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153584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1" descr="Illustrasjon som viser ei hjerne som trykker på ein alarmknapp. - Klikk for stort bilete">
            <a:extLst>
              <a:ext uri="{FF2B5EF4-FFF2-40B4-BE49-F238E27FC236}">
                <a16:creationId xmlns:a16="http://schemas.microsoft.com/office/drawing/2014/main" id="{E6290845-D425-CE1E-6F2F-19C5ACBF1458}"/>
              </a:ext>
            </a:extLst>
          </p:cNvPr>
          <p:cNvPicPr>
            <a:picLocks noGrp="1" noChangeAspect="1"/>
          </p:cNvPicPr>
          <p:nvPr>
            <p:ph type="pic" idx="1"/>
          </p:nvPr>
        </p:nvPicPr>
        <p:blipFill>
          <a:blip r:embed="rId3"/>
          <a:srcRect t="5000" b="5000"/>
          <a:stretch/>
        </p:blipFill>
        <p:spPr bwMode="auto">
          <a:xfrm>
            <a:off x="2516720" y="2134713"/>
            <a:ext cx="7101349" cy="44368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Plassholder for tekst 2">
            <a:extLst>
              <a:ext uri="{FF2B5EF4-FFF2-40B4-BE49-F238E27FC236}">
                <a16:creationId xmlns:a16="http://schemas.microsoft.com/office/drawing/2014/main" id="{6BEFDB57-C805-204D-A8D6-5BBA0E4BE6C1}"/>
              </a:ext>
            </a:extLst>
          </p:cNvPr>
          <p:cNvSpPr>
            <a:spLocks noGrp="1" noChangeArrowheads="1"/>
          </p:cNvSpPr>
          <p:nvPr>
            <p:ph type="body" idx="10"/>
          </p:nvPr>
        </p:nvSpPr>
        <p:spPr bwMode="auto">
          <a:xfrm>
            <a:off x="1007911" y="296409"/>
            <a:ext cx="10262351" cy="17283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nb-NO" altLang="nb-NO" sz="6000">
                <a:solidFill>
                  <a:schemeClr val="tx2"/>
                </a:solidFill>
                <a:latin typeface="Georgia"/>
                <a:ea typeface="Verdana"/>
                <a:cs typeface="Calibri"/>
              </a:rPr>
              <a:t>Hva kan få alarmsystemet til å reagere?</a:t>
            </a:r>
            <a:endParaRPr lang="nb-NO" altLang="nb-NO" sz="6000">
              <a:solidFill>
                <a:schemeClr val="tx2"/>
              </a:solidFill>
              <a:latin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1005A4-E709-3532-41D0-4012C8C0E3FE}"/>
              </a:ext>
            </a:extLst>
          </p:cNvPr>
          <p:cNvSpPr>
            <a:spLocks noGrp="1"/>
          </p:cNvSpPr>
          <p:nvPr>
            <p:ph type="title"/>
          </p:nvPr>
        </p:nvSpPr>
        <p:spPr>
          <a:xfrm>
            <a:off x="365800" y="365125"/>
            <a:ext cx="11209673" cy="1336936"/>
          </a:xfrm>
        </p:spPr>
        <p:txBody>
          <a:bodyPr>
            <a:normAutofit fontScale="90000"/>
          </a:bodyPr>
          <a:lstStyle/>
          <a:p>
            <a:br>
              <a:rPr lang="nb-NO"/>
            </a:br>
            <a:br>
              <a:rPr lang="nb-NO"/>
            </a:br>
            <a:endParaRPr lang="nb-NO">
              <a:solidFill>
                <a:schemeClr val="accent1"/>
              </a:solidFill>
            </a:endParaRPr>
          </a:p>
        </p:txBody>
      </p:sp>
      <p:sp>
        <p:nvSpPr>
          <p:cNvPr id="4" name="Plassholder for innhold 3">
            <a:extLst>
              <a:ext uri="{FF2B5EF4-FFF2-40B4-BE49-F238E27FC236}">
                <a16:creationId xmlns:a16="http://schemas.microsoft.com/office/drawing/2014/main" id="{9776E805-706B-22DA-DA3D-E786B361EBA7}"/>
              </a:ext>
            </a:extLst>
          </p:cNvPr>
          <p:cNvSpPr>
            <a:spLocks noGrp="1"/>
          </p:cNvSpPr>
          <p:nvPr>
            <p:ph idx="1"/>
          </p:nvPr>
        </p:nvSpPr>
        <p:spPr>
          <a:xfrm>
            <a:off x="587834" y="535388"/>
            <a:ext cx="10788868" cy="3046782"/>
          </a:xfrm>
        </p:spPr>
        <p:txBody>
          <a:bodyPr vert="horz" lIns="91440" tIns="45720" rIns="91440" bIns="45720" rtlCol="0" anchor="t">
            <a:normAutofit/>
          </a:bodyPr>
          <a:lstStyle/>
          <a:p>
            <a:endParaRPr lang="nb-NO">
              <a:solidFill>
                <a:srgbClr val="276AA5"/>
              </a:solidFill>
              <a:hlinkClick r:id="rId3">
                <a:extLst>
                  <a:ext uri="{A12FA001-AC4F-418D-AE19-62706E023703}">
                    <ahyp:hlinkClr xmlns:ahyp="http://schemas.microsoft.com/office/drawing/2018/hyperlinkcolor" val="tx"/>
                  </a:ext>
                </a:extLst>
              </a:hlinkClick>
            </a:endParaRPr>
          </a:p>
          <a:p>
            <a:endParaRPr lang="nb-NO">
              <a:solidFill>
                <a:srgbClr val="276AA5"/>
              </a:solidFill>
              <a:hlinkClick r:id="rId3">
                <a:extLst>
                  <a:ext uri="{A12FA001-AC4F-418D-AE19-62706E023703}">
                    <ahyp:hlinkClr xmlns:ahyp="http://schemas.microsoft.com/office/drawing/2018/hyperlinkcolor" val="tx"/>
                  </a:ext>
                </a:extLst>
              </a:hlinkClick>
            </a:endParaRPr>
          </a:p>
          <a:p>
            <a:pPr marL="0" indent="0" algn="ctr">
              <a:buNone/>
            </a:pPr>
            <a:r>
              <a:rPr lang="nb-NO" sz="6000">
                <a:solidFill>
                  <a:srgbClr val="00A7A1"/>
                </a:solidFill>
                <a:latin typeface="Georgia"/>
                <a:ea typeface="Verdana"/>
                <a:cs typeface="Calibri"/>
                <a:hlinkClick r:id="rId3">
                  <a:extLst>
                    <a:ext uri="{A12FA001-AC4F-418D-AE19-62706E023703}">
                      <ahyp:hlinkClr xmlns:ahyp="http://schemas.microsoft.com/office/drawing/2018/hyperlinkcolor" val="tx"/>
                    </a:ext>
                  </a:extLst>
                </a:hlinkClick>
              </a:rPr>
              <a:t>Alle barn har rett til et trygt og godt skolemiljø</a:t>
            </a:r>
            <a:endParaRPr lang="nb-NO" sz="6000">
              <a:solidFill>
                <a:srgbClr val="00A7A1"/>
              </a:solidFill>
              <a:latin typeface="Georgia"/>
              <a:ea typeface="Verdana"/>
              <a:cs typeface="Calibri"/>
            </a:endParaRPr>
          </a:p>
          <a:p>
            <a:endParaRPr lang="nb-NO">
              <a:solidFill>
                <a:srgbClr val="008080"/>
              </a:solidFill>
            </a:endParaRPr>
          </a:p>
          <a:p>
            <a:endParaRPr lang="nb-NO"/>
          </a:p>
        </p:txBody>
      </p:sp>
      <p:pic>
        <p:nvPicPr>
          <p:cNvPr id="5" name="Bilde 4">
            <a:extLst>
              <a:ext uri="{FF2B5EF4-FFF2-40B4-BE49-F238E27FC236}">
                <a16:creationId xmlns:a16="http://schemas.microsoft.com/office/drawing/2014/main" id="{599B9952-5C53-267A-5164-BDB7BC68376D}"/>
              </a:ext>
            </a:extLst>
          </p:cNvPr>
          <p:cNvPicPr>
            <a:picLocks noChangeAspect="1"/>
          </p:cNvPicPr>
          <p:nvPr/>
        </p:nvPicPr>
        <p:blipFill>
          <a:blip r:embed="rId4"/>
          <a:stretch>
            <a:fillRect/>
          </a:stretch>
        </p:blipFill>
        <p:spPr>
          <a:xfrm>
            <a:off x="1761095" y="4382923"/>
            <a:ext cx="7829550" cy="1466850"/>
          </a:xfrm>
          <a:prstGeom prst="rect">
            <a:avLst/>
          </a:prstGeom>
        </p:spPr>
      </p:pic>
    </p:spTree>
    <p:extLst>
      <p:ext uri="{BB962C8B-B14F-4D97-AF65-F5344CB8AC3E}">
        <p14:creationId xmlns:p14="http://schemas.microsoft.com/office/powerpoint/2010/main" val="127889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tekst 2">
            <a:extLst>
              <a:ext uri="{FF2B5EF4-FFF2-40B4-BE49-F238E27FC236}">
                <a16:creationId xmlns:a16="http://schemas.microsoft.com/office/drawing/2014/main" id="{24B52634-3692-0C39-F1B1-1A37789AEC49}"/>
              </a:ext>
            </a:extLst>
          </p:cNvPr>
          <p:cNvSpPr>
            <a:spLocks noGrp="1" noChangeArrowheads="1"/>
          </p:cNvSpPr>
          <p:nvPr>
            <p:ph type="body" idx="10"/>
          </p:nvPr>
        </p:nvSpPr>
        <p:spPr bwMode="auto">
          <a:xfrm>
            <a:off x="803515" y="1087164"/>
            <a:ext cx="10584970" cy="46836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nb-NO" altLang="nb-NO" sz="6000">
              <a:solidFill>
                <a:schemeClr val="tx2"/>
              </a:solidFill>
              <a:latin typeface="Georgia"/>
              <a:ea typeface="Verdana"/>
              <a:cs typeface="Calibri"/>
            </a:endParaRPr>
          </a:p>
          <a:p>
            <a:pPr algn="ctr"/>
            <a:r>
              <a:rPr lang="nb-NO" altLang="nb-NO" sz="6000">
                <a:solidFill>
                  <a:schemeClr val="tx2"/>
                </a:solidFill>
                <a:latin typeface="Georgia"/>
                <a:ea typeface="Verdana"/>
                <a:cs typeface="Calibri"/>
              </a:rPr>
              <a:t>CL: Møte på midten</a:t>
            </a:r>
          </a:p>
          <a:p>
            <a:pPr algn="ctr"/>
            <a:endParaRPr lang="nb-NO" altLang="nb-NO" sz="6000">
              <a:solidFill>
                <a:schemeClr val="tx2"/>
              </a:solidFill>
              <a:latin typeface="Georgia"/>
              <a:ea typeface="Verdana"/>
              <a:cs typeface="Calibri"/>
            </a:endParaRPr>
          </a:p>
          <a:p>
            <a:pPr algn="ctr"/>
            <a:r>
              <a:rPr lang="nb-NO" altLang="nb-NO" sz="4000">
                <a:solidFill>
                  <a:schemeClr val="tx2"/>
                </a:solidFill>
                <a:latin typeface="Georgia"/>
                <a:ea typeface="Verdana"/>
                <a:cs typeface="Calibri"/>
              </a:rPr>
              <a:t>Hva skal vi gjøre i vår klasse for at </a:t>
            </a:r>
          </a:p>
          <a:p>
            <a:pPr algn="ctr"/>
            <a:r>
              <a:rPr lang="nb-NO" altLang="nb-NO" sz="4000">
                <a:solidFill>
                  <a:schemeClr val="tx2"/>
                </a:solidFill>
                <a:latin typeface="Georgia"/>
                <a:ea typeface="Verdana"/>
                <a:cs typeface="Calibri"/>
              </a:rPr>
              <a:t>alle skal ha det trygt og godt?</a:t>
            </a:r>
          </a:p>
          <a:p>
            <a:endParaRPr lang="nb-NO" altLang="nb-NO" sz="6000">
              <a:solidFill>
                <a:schemeClr val="tx2"/>
              </a:solidFill>
              <a:latin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ssholder for tekst 1">
            <a:extLst>
              <a:ext uri="{FF2B5EF4-FFF2-40B4-BE49-F238E27FC236}">
                <a16:creationId xmlns:a16="http://schemas.microsoft.com/office/drawing/2014/main" id="{93BE4448-12A0-CB05-CC4B-ECAFC54D92CA}"/>
              </a:ext>
            </a:extLst>
          </p:cNvPr>
          <p:cNvSpPr>
            <a:spLocks noGrp="1" noChangeArrowheads="1"/>
          </p:cNvSpPr>
          <p:nvPr>
            <p:ph type="body" idx="10"/>
          </p:nvPr>
        </p:nvSpPr>
        <p:spPr>
          <a:xfrm>
            <a:off x="4276601" y="3578272"/>
            <a:ext cx="7980362" cy="3429000"/>
          </a:xfrm>
        </p:spPr>
        <p:txBody>
          <a:bodyPr/>
          <a:lstStyle/>
          <a:p>
            <a:r>
              <a:rPr lang="nb-NO" altLang="nb-NO" sz="4000">
                <a:solidFill>
                  <a:schemeClr val="tx2"/>
                </a:solidFill>
                <a:latin typeface="Georgia"/>
                <a:ea typeface="Verdana"/>
                <a:cs typeface="Calibri"/>
              </a:rPr>
              <a:t>Hilseleken</a:t>
            </a:r>
            <a:endParaRPr lang="nb-NO" altLang="nb-NO" sz="4000">
              <a:solidFill>
                <a:schemeClr val="tx2"/>
              </a:solidFill>
              <a:latin typeface="Georgia"/>
            </a:endParaRPr>
          </a:p>
        </p:txBody>
      </p:sp>
      <p:sp>
        <p:nvSpPr>
          <p:cNvPr id="21506" name="Tittel 2">
            <a:extLst>
              <a:ext uri="{FF2B5EF4-FFF2-40B4-BE49-F238E27FC236}">
                <a16:creationId xmlns:a16="http://schemas.microsoft.com/office/drawing/2014/main" id="{812A3419-1B38-3D05-8C65-45DCAB7BCF06}"/>
              </a:ext>
            </a:extLst>
          </p:cNvPr>
          <p:cNvSpPr>
            <a:spLocks noGrp="1" noChangeArrowheads="1"/>
          </p:cNvSpPr>
          <p:nvPr>
            <p:ph type="title"/>
          </p:nvPr>
        </p:nvSpPr>
        <p:spPr>
          <a:xfrm>
            <a:off x="4207385" y="1534963"/>
            <a:ext cx="7980362" cy="1500188"/>
          </a:xfrm>
        </p:spPr>
        <p:txBody>
          <a:bodyPr>
            <a:normAutofit/>
          </a:bodyPr>
          <a:lstStyle/>
          <a:p>
            <a:pPr eaLnBrk="1" hangingPunct="1"/>
            <a:r>
              <a:rPr lang="nb-NO" altLang="nb-NO" sz="6000" b="0">
                <a:solidFill>
                  <a:schemeClr val="tx2"/>
                </a:solidFill>
                <a:latin typeface="Georgia"/>
              </a:rPr>
              <a:t>Vi leker!</a:t>
            </a:r>
            <a:endParaRPr lang="nb-NO" altLang="nb-NO" sz="6000" b="0">
              <a:solidFill>
                <a:schemeClr val="tx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C4D59-A565-1CA6-C8A5-050F36C19963}"/>
              </a:ext>
            </a:extLst>
          </p:cNvPr>
          <p:cNvSpPr>
            <a:spLocks noGrp="1"/>
          </p:cNvSpPr>
          <p:nvPr>
            <p:ph type="title"/>
          </p:nvPr>
        </p:nvSpPr>
        <p:spPr>
          <a:xfrm>
            <a:off x="394984" y="379502"/>
            <a:ext cx="11798715" cy="1325563"/>
          </a:xfrm>
        </p:spPr>
        <p:txBody>
          <a:bodyPr lIns="91440" tIns="45720" rIns="91440" bIns="45720" anchor="t"/>
          <a:lstStyle/>
          <a:p>
            <a:br>
              <a:rPr lang="nb-NO"/>
            </a:br>
            <a:r>
              <a:rPr lang="nb-NO" sz="6000" b="0">
                <a:solidFill>
                  <a:schemeClr val="accent1"/>
                </a:solidFill>
                <a:latin typeface="Georgia"/>
              </a:rPr>
              <a:t>Vi oppsummerer sammen i ringen</a:t>
            </a:r>
          </a:p>
        </p:txBody>
      </p:sp>
      <p:sp>
        <p:nvSpPr>
          <p:cNvPr id="3" name="Plassholder for innhold 2">
            <a:extLst>
              <a:ext uri="{FF2B5EF4-FFF2-40B4-BE49-F238E27FC236}">
                <a16:creationId xmlns:a16="http://schemas.microsoft.com/office/drawing/2014/main" id="{952AD62F-0DB6-602E-20E5-5B39ABE89282}"/>
              </a:ext>
            </a:extLst>
          </p:cNvPr>
          <p:cNvSpPr>
            <a:spLocks noGrp="1"/>
          </p:cNvSpPr>
          <p:nvPr>
            <p:ph sz="half" idx="1"/>
          </p:nvPr>
        </p:nvSpPr>
        <p:spPr>
          <a:xfrm>
            <a:off x="4616003" y="2122488"/>
            <a:ext cx="6386816" cy="3806248"/>
          </a:xfrm>
        </p:spPr>
        <p:txBody>
          <a:bodyPr lIns="91440" tIns="45720" rIns="91440" bIns="45720" anchor="t"/>
          <a:lstStyle/>
          <a:p>
            <a:pPr marL="0" indent="0">
              <a:buNone/>
            </a:pPr>
            <a:endParaRPr lang="nb-NO" sz="2400">
              <a:ea typeface="+mn-lt"/>
              <a:cs typeface="+mn-lt"/>
            </a:endParaRPr>
          </a:p>
          <a:p>
            <a:pPr lvl="2"/>
            <a:r>
              <a:rPr lang="nb-NO" sz="4000">
                <a:solidFill>
                  <a:schemeClr val="accent1"/>
                </a:solidFill>
                <a:latin typeface="Georgia"/>
                <a:ea typeface="+mn-lt"/>
                <a:cs typeface="+mn-lt"/>
              </a:rPr>
              <a:t>Hva likte du i dag? </a:t>
            </a:r>
          </a:p>
          <a:p>
            <a:pPr lvl="2"/>
            <a:r>
              <a:rPr lang="nb-NO" sz="4000">
                <a:solidFill>
                  <a:schemeClr val="accent1"/>
                </a:solidFill>
                <a:latin typeface="Georgia"/>
                <a:ea typeface="+mn-lt"/>
                <a:cs typeface="+mn-lt"/>
              </a:rPr>
              <a:t>Hva lærte du? </a:t>
            </a:r>
          </a:p>
          <a:p>
            <a:pPr lvl="2"/>
            <a:r>
              <a:rPr lang="nb-NO" sz="4000">
                <a:solidFill>
                  <a:schemeClr val="accent1"/>
                </a:solidFill>
                <a:latin typeface="Georgia"/>
                <a:ea typeface="+mn-lt"/>
                <a:cs typeface="+mn-lt"/>
              </a:rPr>
              <a:t>Hvorfor er dette viktig å snakke om? </a:t>
            </a:r>
          </a:p>
          <a:p>
            <a:pPr lvl="2"/>
            <a:r>
              <a:rPr lang="nb-NO" sz="4000">
                <a:solidFill>
                  <a:schemeClr val="accent1"/>
                </a:solidFill>
                <a:latin typeface="Georgia"/>
                <a:ea typeface="+mn-lt"/>
                <a:cs typeface="+mn-lt"/>
              </a:rPr>
              <a:t>Hva kan vi øve på?</a:t>
            </a:r>
          </a:p>
        </p:txBody>
      </p:sp>
      <p:pic>
        <p:nvPicPr>
          <p:cNvPr id="5" name="Plassholder for innhold 4" descr="Et bilde som inneholder brun&#10;&#10;Automatisk generert beskrivelse">
            <a:extLst>
              <a:ext uri="{FF2B5EF4-FFF2-40B4-BE49-F238E27FC236}">
                <a16:creationId xmlns:a16="http://schemas.microsoft.com/office/drawing/2014/main" id="{7E0CCFED-A70F-0DDA-2C0F-F34F5FB8141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2"/>
          <a:stretch/>
        </p:blipFill>
        <p:spPr>
          <a:xfrm>
            <a:off x="1072626" y="2304762"/>
            <a:ext cx="3798345" cy="380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875130251"/>
      </p:ext>
    </p:extLst>
  </p:cSld>
  <p:clrMapOvr>
    <a:masterClrMapping/>
  </p:clrMapOvr>
</p:sld>
</file>

<file path=ppt/theme/theme1.xml><?xml version="1.0" encoding="utf-8"?>
<a:theme xmlns:a="http://schemas.openxmlformats.org/drawingml/2006/main" name="4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72614E21-DF98-7D46-8731-84A07EA55BD9}"/>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C4FEF2B0-D82C-E345-8053-2BD3103A92A3}"/>
    </a:ext>
  </a:extLst>
</a:theme>
</file>

<file path=ppt/theme/theme3.xml><?xml version="1.0" encoding="utf-8"?>
<a:theme xmlns:a="http://schemas.openxmlformats.org/drawingml/2006/main" name="5_Office-tema">
  <a:themeElements>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FE984D20-11AA-8B42-8B34-786EBEA6639B}"/>
    </a:ext>
  </a:extLst>
</a:theme>
</file>

<file path=ppt/theme/theme4.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5B92D138-C25D-5A46-B7FC-BA2332ABBCB7}"/>
    </a:ext>
  </a:extLst>
</a:theme>
</file>

<file path=ppt/theme/theme5.xml><?xml version="1.0" encoding="utf-8"?>
<a:theme xmlns:a="http://schemas.openxmlformats.org/drawingml/2006/main" name="6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CB0D46C2-F3AF-FF4B-BB9F-1F0E4EAD2805}"/>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8da453c-6e37-4915-9292-e90fa68e84a7" xsi:nil="true"/>
    <lcf76f155ced4ddcb4097134ff3c332f xmlns="ee598b89-8811-470d-ad8e-f3a66432fe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BDA7F1AC33E64785F6135B1EACC2E7" ma:contentTypeVersion="16" ma:contentTypeDescription="Create a new document." ma:contentTypeScope="" ma:versionID="783647a80f22e87b0efb0416de826df2">
  <xsd:schema xmlns:xsd="http://www.w3.org/2001/XMLSchema" xmlns:xs="http://www.w3.org/2001/XMLSchema" xmlns:p="http://schemas.microsoft.com/office/2006/metadata/properties" xmlns:ns2="ee598b89-8811-470d-ad8e-f3a66432fe16" xmlns:ns3="b8da453c-6e37-4915-9292-e90fa68e84a7" targetNamespace="http://schemas.microsoft.com/office/2006/metadata/properties" ma:root="true" ma:fieldsID="47bc7a35b7bf179a766a3910708f1c6e" ns2:_="" ns3:_="">
    <xsd:import namespace="ee598b89-8811-470d-ad8e-f3a66432fe16"/>
    <xsd:import namespace="b8da453c-6e37-4915-9292-e90fa68e84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8b89-8811-470d-ad8e-f3a66432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de8575-74db-4a6a-b3a0-42d3e2483af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a453c-6e37-4915-9292-e90fa68e84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4e097e-fe66-4030-ac2a-d36d0cfa8816}" ma:internalName="TaxCatchAll" ma:showField="CatchAllData" ma:web="b8da453c-6e37-4915-9292-e90fa68e84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1C4714-EBEE-46B1-A94C-B950790E17DE}">
  <ds:schemaRefs>
    <ds:schemaRef ds:uri="http://schemas.microsoft.com/sharepoint/v3/contenttype/forms"/>
  </ds:schemaRefs>
</ds:datastoreItem>
</file>

<file path=customXml/itemProps2.xml><?xml version="1.0" encoding="utf-8"?>
<ds:datastoreItem xmlns:ds="http://schemas.openxmlformats.org/officeDocument/2006/customXml" ds:itemID="{0B9ED5F0-CFFA-4AC8-9C41-9301FDC4AE56}">
  <ds:schemaRefs>
    <ds:schemaRef ds:uri="http://purl.org/dc/dcmitype/"/>
    <ds:schemaRef ds:uri="http://purl.org/dc/elements/1.1/"/>
    <ds:schemaRef ds:uri="http://schemas.openxmlformats.org/package/2006/metadata/core-properties"/>
    <ds:schemaRef ds:uri="http://schemas.microsoft.com/office/infopath/2007/PartnerControls"/>
    <ds:schemaRef ds:uri="b8da453c-6e37-4915-9292-e90fa68e84a7"/>
    <ds:schemaRef ds:uri="http://schemas.microsoft.com/office/2006/documentManagement/types"/>
    <ds:schemaRef ds:uri="http://www.w3.org/XML/1998/namespace"/>
    <ds:schemaRef ds:uri="ee598b89-8811-470d-ad8e-f3a66432fe16"/>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E925BFD-AFCB-422F-8FF3-5A156632B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98b89-8811-470d-ad8e-f3a66432fe16"/>
    <ds:schemaRef ds:uri="b8da453c-6e37-4915-9292-e90fa68e8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4_Office-tema</Template>
  <TotalTime>3</TotalTime>
  <Words>1038</Words>
  <Application>Microsoft Office PowerPoint</Application>
  <PresentationFormat>Widescreen</PresentationFormat>
  <Paragraphs>83</Paragraphs>
  <Slides>11</Slides>
  <Notes>8</Notes>
  <HiddenSlides>0</HiddenSlides>
  <MMClips>2</MMClips>
  <ScaleCrop>false</ScaleCrop>
  <HeadingPairs>
    <vt:vector size="6" baseType="variant">
      <vt:variant>
        <vt:lpstr>Brukte skrifter</vt:lpstr>
      </vt:variant>
      <vt:variant>
        <vt:i4>6</vt:i4>
      </vt:variant>
      <vt:variant>
        <vt:lpstr>Tema</vt:lpstr>
      </vt:variant>
      <vt:variant>
        <vt:i4>5</vt:i4>
      </vt:variant>
      <vt:variant>
        <vt:lpstr>Lysbildetitler</vt:lpstr>
      </vt:variant>
      <vt:variant>
        <vt:i4>11</vt:i4>
      </vt:variant>
    </vt:vector>
  </HeadingPairs>
  <TitlesOfParts>
    <vt:vector size="22" baseType="lpstr">
      <vt:lpstr>Arial</vt:lpstr>
      <vt:lpstr>Calibri</vt:lpstr>
      <vt:lpstr>Calibri Light</vt:lpstr>
      <vt:lpstr>Georgia</vt:lpstr>
      <vt:lpstr>Symbol</vt:lpstr>
      <vt:lpstr>Times New Roman</vt:lpstr>
      <vt:lpstr>4_Office-tema</vt:lpstr>
      <vt:lpstr>Egendefinert utforming</vt:lpstr>
      <vt:lpstr>5_Office-tema</vt:lpstr>
      <vt:lpstr>3_Office-tema</vt:lpstr>
      <vt:lpstr>6_Office-tema</vt:lpstr>
      <vt:lpstr>Trygg på skolen  5., 6. og 7. trinn</vt:lpstr>
      <vt:lpstr>Inngangsmusikk</vt:lpstr>
      <vt:lpstr>PowerPoint-presentasjon</vt:lpstr>
      <vt:lpstr>PowerPoint-presentasjon</vt:lpstr>
      <vt:lpstr>PowerPoint-presentasjon</vt:lpstr>
      <vt:lpstr>  </vt:lpstr>
      <vt:lpstr>PowerPoint-presentasjon</vt:lpstr>
      <vt:lpstr>Vi leker!</vt:lpstr>
      <vt:lpstr> Vi oppsummerer sammen i ringen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Anne-Kristin Imenes</dc:creator>
  <cp:lastModifiedBy>Renate Dybdal Hansen</cp:lastModifiedBy>
  <cp:revision>11</cp:revision>
  <dcterms:created xsi:type="dcterms:W3CDTF">2023-01-27T13:13:49Z</dcterms:created>
  <dcterms:modified xsi:type="dcterms:W3CDTF">2026-03-04T10:21:53Z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0x01010099BDA7F1AC33E64785F6135B1EACC2E7</vt:lpwstr>
  </property>
  <property fmtid="{D5CDD505-2E9C-101B-9397-08002B2CF9AE}" pid="3" name="MediaServiceImageTags">
    <vt:lpwstr/>
  </property>
</Properties>
</file>