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Override2.xml" ContentType="application/vnd.openxmlformats-officedocument.themeOverrid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690" r:id="rId5"/>
    <p:sldMasterId id="2147483683" r:id="rId6"/>
    <p:sldMasterId id="2147483659" r:id="rId7"/>
    <p:sldMasterId id="2147483675" r:id="rId8"/>
  </p:sldMasterIdLst>
  <p:notesMasterIdLst>
    <p:notesMasterId r:id="rId22"/>
  </p:notesMasterIdLst>
  <p:sldIdLst>
    <p:sldId id="271" r:id="rId9"/>
    <p:sldId id="315" r:id="rId10"/>
    <p:sldId id="289" r:id="rId11"/>
    <p:sldId id="322" r:id="rId12"/>
    <p:sldId id="318" r:id="rId13"/>
    <p:sldId id="274" r:id="rId14"/>
    <p:sldId id="320" r:id="rId15"/>
    <p:sldId id="319" r:id="rId16"/>
    <p:sldId id="321" r:id="rId17"/>
    <p:sldId id="316" r:id="rId18"/>
    <p:sldId id="284" r:id="rId19"/>
    <p:sldId id="264" r:id="rId20"/>
    <p:sldId id="317" r:id="rId21"/>
  </p:sldIdLst>
  <p:sldSz cx="12192000" cy="6858000"/>
  <p:notesSz cx="6858000" cy="9144000"/>
  <p:defaultTextStyle>
    <a:defPPr>
      <a:defRPr lang="nb-NO"/>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F7F7FA"/>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8310AB-8FB5-440F-9182-3196321A345E}" v="9" dt="2026-01-07T11:34:33.995"/>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569" autoAdjust="0"/>
  </p:normalViewPr>
  <p:slideViewPr>
    <p:cSldViewPr snapToGrid="0">
      <p:cViewPr varScale="1">
        <p:scale>
          <a:sx n="65" d="100"/>
          <a:sy n="65" d="100"/>
        </p:scale>
        <p:origin x="869"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ate Dybdal Hansen" userId="8f533bdc-1f06-46c5-8376-6b62126245f7" providerId="ADAL" clId="{AD18D0CB-5EBB-4FE2-9456-A51AD340C137}"/>
    <pc:docChg chg="addSld delSld modSld">
      <pc:chgData name="Renate Dybdal Hansen" userId="8f533bdc-1f06-46c5-8376-6b62126245f7" providerId="ADAL" clId="{AD18D0CB-5EBB-4FE2-9456-A51AD340C137}" dt="2026-01-07T11:33:55.660" v="6" actId="47"/>
      <pc:docMkLst>
        <pc:docMk/>
      </pc:docMkLst>
      <pc:sldChg chg="del">
        <pc:chgData name="Renate Dybdal Hansen" userId="8f533bdc-1f06-46c5-8376-6b62126245f7" providerId="ADAL" clId="{AD18D0CB-5EBB-4FE2-9456-A51AD340C137}" dt="2026-01-07T11:33:55.660" v="6" actId="47"/>
        <pc:sldMkLst>
          <pc:docMk/>
          <pc:sldMk cId="0" sldId="263"/>
        </pc:sldMkLst>
      </pc:sldChg>
      <pc:sldChg chg="addSp delSp modSp modAnim">
        <pc:chgData name="Renate Dybdal Hansen" userId="8f533bdc-1f06-46c5-8376-6b62126245f7" providerId="ADAL" clId="{AD18D0CB-5EBB-4FE2-9456-A51AD340C137}" dt="2026-01-07T11:33:01.144" v="2"/>
        <pc:sldMkLst>
          <pc:docMk/>
          <pc:sldMk cId="1023484925" sldId="289"/>
        </pc:sldMkLst>
        <pc:spChg chg="add del mod">
          <ac:chgData name="Renate Dybdal Hansen" userId="8f533bdc-1f06-46c5-8376-6b62126245f7" providerId="ADAL" clId="{AD18D0CB-5EBB-4FE2-9456-A51AD340C137}" dt="2026-01-07T11:32:46.557" v="1" actId="478"/>
          <ac:spMkLst>
            <pc:docMk/>
            <pc:sldMk cId="1023484925" sldId="289"/>
            <ac:spMk id="2" creationId="{91DAA816-901D-738B-E875-81CFEEF2E3B1}"/>
          </ac:spMkLst>
        </pc:spChg>
        <pc:spChg chg="del">
          <ac:chgData name="Renate Dybdal Hansen" userId="8f533bdc-1f06-46c5-8376-6b62126245f7" providerId="ADAL" clId="{AD18D0CB-5EBB-4FE2-9456-A51AD340C137}" dt="2026-01-07T11:32:43.251" v="0" actId="478"/>
          <ac:spMkLst>
            <pc:docMk/>
            <pc:sldMk cId="1023484925" sldId="289"/>
            <ac:spMk id="3" creationId="{5BF45F6B-4040-B748-B471-C29F054B4EE5}"/>
          </ac:spMkLst>
        </pc:spChg>
        <pc:picChg chg="add mod">
          <ac:chgData name="Renate Dybdal Hansen" userId="8f533bdc-1f06-46c5-8376-6b62126245f7" providerId="ADAL" clId="{AD18D0CB-5EBB-4FE2-9456-A51AD340C137}" dt="2026-01-07T11:33:01.144" v="2"/>
          <ac:picMkLst>
            <pc:docMk/>
            <pc:sldMk cId="1023484925" sldId="289"/>
            <ac:picMk id="4" creationId="{86ECD135-C3B5-34F2-B367-6BD4BE88642A}"/>
          </ac:picMkLst>
        </pc:picChg>
      </pc:sldChg>
      <pc:sldChg chg="addSp delSp modSp new modAnim">
        <pc:chgData name="Renate Dybdal Hansen" userId="8f533bdc-1f06-46c5-8376-6b62126245f7" providerId="ADAL" clId="{AD18D0CB-5EBB-4FE2-9456-A51AD340C137}" dt="2026-01-07T11:33:52.525" v="5"/>
        <pc:sldMkLst>
          <pc:docMk/>
          <pc:sldMk cId="4020424885" sldId="322"/>
        </pc:sldMkLst>
        <pc:spChg chg="del">
          <ac:chgData name="Renate Dybdal Hansen" userId="8f533bdc-1f06-46c5-8376-6b62126245f7" providerId="ADAL" clId="{AD18D0CB-5EBB-4FE2-9456-A51AD340C137}" dt="2026-01-07T11:33:28.264" v="4" actId="478"/>
          <ac:spMkLst>
            <pc:docMk/>
            <pc:sldMk cId="4020424885" sldId="322"/>
            <ac:spMk id="2" creationId="{9CD377B5-C918-D9AE-045C-EBF30D3DADA7}"/>
          </ac:spMkLst>
        </pc:spChg>
        <pc:spChg chg="del">
          <ac:chgData name="Renate Dybdal Hansen" userId="8f533bdc-1f06-46c5-8376-6b62126245f7" providerId="ADAL" clId="{AD18D0CB-5EBB-4FE2-9456-A51AD340C137}" dt="2026-01-07T11:33:28.264" v="4" actId="478"/>
          <ac:spMkLst>
            <pc:docMk/>
            <pc:sldMk cId="4020424885" sldId="322"/>
            <ac:spMk id="3" creationId="{6D95B47A-373D-6AC0-9621-3C51878EA1B3}"/>
          </ac:spMkLst>
        </pc:spChg>
        <pc:picChg chg="add mod">
          <ac:chgData name="Renate Dybdal Hansen" userId="8f533bdc-1f06-46c5-8376-6b62126245f7" providerId="ADAL" clId="{AD18D0CB-5EBB-4FE2-9456-A51AD340C137}" dt="2026-01-07T11:33:52.525" v="5"/>
          <ac:picMkLst>
            <pc:docMk/>
            <pc:sldMk cId="4020424885" sldId="322"/>
            <ac:picMk id="4" creationId="{91FC1EC9-95E5-54BC-588C-9A42E389D53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E36669-5C9E-4D94-89EF-3A6E169E7C54}" type="datetimeFigureOut">
              <a:rPr lang="nb-NO" smtClean="0"/>
              <a:t>07.01.2026</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9B86A1-72DB-48B8-A648-3BCAEE5FDD00}" type="slidenum">
              <a:rPr lang="nb-NO" smtClean="0"/>
              <a:t>‹#›</a:t>
            </a:fld>
            <a:endParaRPr lang="nb-NO"/>
          </a:p>
        </p:txBody>
      </p:sp>
    </p:spTree>
    <p:extLst>
      <p:ext uri="{BB962C8B-B14F-4D97-AF65-F5344CB8AC3E}">
        <p14:creationId xmlns:p14="http://schemas.microsoft.com/office/powerpoint/2010/main" val="3670532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iokommune.sharepoint.com/sites/OPVOppvekst543/_layouts/15/stream.aspx?id=%2Fsites%2FOPVOppvekst543%2FShared%20Documents%2FVideoer%20%28fra%20plandager%20og%20annet%29%2FRobuste%20barn%20%2D%20musikkvideoer%2FWaterloo%2Emp4&amp;nav=eyJyZWZlcnJhbEluZm8iOnsicmVmZXJyYWxBcHAiOiJTdHJlYW1XZWJBcHAiLCJyZWZlcnJhbFZpZXciOiJTaGFyZURpYWxvZy1MaW5rIiwicmVmZXJyYWxBcHBQbGF0Zm9ybSI6IldlYiIsInJlZmVycmFsTW9kZSI6InZpZXcifX0&amp;ga=1&amp;referrer=StreamWebApp%2EWeb&amp;referrerScenario=AddressBarCopied%2Eview%2E59003c6b%2Dd0ad%2D4f83%2D9f04%2D6b5025eb6f26"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youtube.com/watch?v=mcssw3utx7o"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ixabay.com/no/users/alexas_fotos-686414/?utm_source=link-attribution&amp;utm_medium=referral&amp;utm_campaign=image&amp;utm_content=3599680"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pixabay.com/no/?utm_source=link-attribution&amp;utm_medium=referral&amp;utm_campaign=image&amp;utm_content=3599680"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lay.mediaflow.com/ovp/11/04GB3O6M6L"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io.kommune.no/tjenester/skole-og-utdanning/robuste-barn/pust-og-bevegelse/"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youtu.be/lBKtvybveV4?si=z4bxHqQm6Rsy_Eih"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116111.no/bar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F37F9-0DFA-0256-C791-C1B3B1DD7DBC}"/>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A5AC927E-FD51-6882-72E3-29811FD331D3}"/>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DDE96417-0A1A-A8E9-525A-A3BD76F6FC4E}"/>
              </a:ext>
            </a:extLst>
          </p:cNvPr>
          <p:cNvSpPr>
            <a:spLocks noGrp="1"/>
          </p:cNvSpPr>
          <p:nvPr>
            <p:ph type="body" idx="1"/>
          </p:nvPr>
        </p:nvSpPr>
        <p:spPr/>
        <p:txBody>
          <a:bodyPr/>
          <a:lstStyle/>
          <a:p>
            <a:r>
              <a:rPr lang="nb-NO" b="1" dirty="0"/>
              <a:t>Sett på inngangsmusikk</a:t>
            </a:r>
            <a:r>
              <a:rPr lang="nb-NO" dirty="0"/>
              <a:t>: </a:t>
            </a:r>
          </a:p>
          <a:p>
            <a:r>
              <a:rPr lang="nb-NO" dirty="0">
                <a:hlinkClick r:id="rId3"/>
              </a:rPr>
              <a:t>Waterloo.mp4 (sharepoint.com)</a:t>
            </a:r>
            <a:r>
              <a:rPr lang="en-US" dirty="0"/>
              <a:t> (For Indre </a:t>
            </a:r>
            <a:r>
              <a:rPr lang="en-US" err="1"/>
              <a:t>Østfold</a:t>
            </a:r>
            <a:r>
              <a:rPr lang="en-US" dirty="0"/>
              <a:t> </a:t>
            </a:r>
            <a:r>
              <a:rPr lang="en-US" err="1"/>
              <a:t>kommune</a:t>
            </a:r>
            <a:r>
              <a:rPr lang="en-US" dirty="0"/>
              <a:t>) </a:t>
            </a:r>
          </a:p>
          <a:p>
            <a:r>
              <a:rPr lang="en-US" dirty="0">
                <a:hlinkClick r:id="rId4"/>
              </a:rPr>
              <a:t>ABBA - Waterloo (Official Lyric Video) (youtube.com)</a:t>
            </a:r>
            <a:r>
              <a:rPr lang="en-US" dirty="0"/>
              <a:t> (For </a:t>
            </a:r>
            <a:r>
              <a:rPr lang="en-US" err="1"/>
              <a:t>eksterne</a:t>
            </a:r>
            <a:r>
              <a:rPr lang="en-US" dirty="0"/>
              <a:t> </a:t>
            </a:r>
            <a:r>
              <a:rPr lang="en-US" err="1"/>
              <a:t>kommuner</a:t>
            </a:r>
            <a:r>
              <a:rPr lang="en-US" dirty="0"/>
              <a:t>) </a:t>
            </a:r>
            <a:endParaRPr lang="en-US" dirty="0">
              <a:ea typeface="Calibri"/>
              <a:cs typeface="Calibri"/>
            </a:endParaRPr>
          </a:p>
          <a:p>
            <a:endParaRPr lang="en-US" dirty="0"/>
          </a:p>
          <a:p>
            <a:pPr marL="171450" indent="-171450">
              <a:buFont typeface="Symbol,Sans-Serif"/>
              <a:buChar char="•"/>
            </a:pPr>
            <a:r>
              <a:rPr lang="nb-NO" dirty="0"/>
              <a:t>Vi rydder klasserom</a:t>
            </a:r>
            <a:endParaRPr lang="en-US" dirty="0"/>
          </a:p>
          <a:p>
            <a:pPr marL="171450" indent="-171450">
              <a:buFont typeface="Symbol,Sans-Serif"/>
              <a:buChar char="•"/>
            </a:pPr>
            <a:r>
              <a:rPr lang="nb-NO" dirty="0"/>
              <a:t>Vi samles i ringen</a:t>
            </a:r>
            <a:endParaRPr lang="en-US" dirty="0"/>
          </a:p>
          <a:p>
            <a:endParaRPr lang="nb-NO"/>
          </a:p>
          <a:p>
            <a:endParaRPr lang="en-US" sz="1200">
              <a:latin typeface="+mn-lt"/>
              <a:cs typeface="Calibri"/>
            </a:endParaRPr>
          </a:p>
          <a:p>
            <a:endParaRPr lang="nb-NO"/>
          </a:p>
        </p:txBody>
      </p:sp>
      <p:sp>
        <p:nvSpPr>
          <p:cNvPr id="4" name="Plassholder for lysbildenummer 3">
            <a:extLst>
              <a:ext uri="{FF2B5EF4-FFF2-40B4-BE49-F238E27FC236}">
                <a16:creationId xmlns:a16="http://schemas.microsoft.com/office/drawing/2014/main" id="{E59709E5-CDB9-42AD-88E8-4ADFB6886B85}"/>
              </a:ext>
            </a:extLst>
          </p:cNvPr>
          <p:cNvSpPr>
            <a:spLocks noGrp="1"/>
          </p:cNvSpPr>
          <p:nvPr>
            <p:ph type="sldNum" sz="quarter" idx="5"/>
          </p:nvPr>
        </p:nvSpPr>
        <p:spPr/>
        <p:txBody>
          <a:bodyPr/>
          <a:lstStyle/>
          <a:p>
            <a:fld id="{4A0C53AA-2C1F-4D28-B074-E50D1CC28151}" type="slidenum">
              <a:rPr lang="nb-NO" smtClean="0"/>
              <a:t>2</a:t>
            </a:fld>
            <a:endParaRPr lang="nb-NO"/>
          </a:p>
        </p:txBody>
      </p:sp>
    </p:spTree>
    <p:extLst>
      <p:ext uri="{BB962C8B-B14F-4D97-AF65-F5344CB8AC3E}">
        <p14:creationId xmlns:p14="http://schemas.microsoft.com/office/powerpoint/2010/main" val="1533000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Amøbeleken</a:t>
            </a:r>
            <a:endParaRPr lang="nb-NO" dirty="0"/>
          </a:p>
          <a:p>
            <a:r>
              <a:rPr lang="nb-NO" b="1"/>
              <a:t>Formål: </a:t>
            </a:r>
            <a:r>
              <a:rPr lang="nb-NO"/>
              <a:t>Humor og spenning</a:t>
            </a:r>
            <a:endParaRPr lang="nb-NO" dirty="0"/>
          </a:p>
          <a:p>
            <a:r>
              <a:rPr lang="nb-NO" b="1"/>
              <a:t>Beskrivelse: </a:t>
            </a:r>
            <a:r>
              <a:rPr lang="nb-NO"/>
              <a:t>Stein – saks – papir lek. Alle starter på samme nivå på gulvet og krabber rundt som amøber. Du gjør stein-saks-papir med den som er nærmest. Dersom du vinner rykker du opp til neste nivå og blir dinosaur. Da gjør du stein-saks-papir med andre dinosaurer. Dersom du taper, rykker du ned ett hakk og blir amøbe igjen. Dersom du vinner, rykker du opp et hakk til menneske, så prins/prinsesse og til slutt konge/dronning.</a:t>
            </a:r>
            <a:endParaRPr lang="nb-NO" dirty="0"/>
          </a:p>
          <a:p>
            <a:br>
              <a:rPr lang="nb-NO" dirty="0">
                <a:cs typeface="+mn-lt"/>
              </a:rPr>
            </a:br>
            <a:r>
              <a:rPr lang="nb-NO" b="1" dirty="0"/>
              <a:t>Nivåer: amøbe – dinosaur – menneske – prins/prinsesse – konge/dronning</a:t>
            </a:r>
            <a:br>
              <a:rPr lang="nb-NO" b="1" dirty="0">
                <a:cs typeface="+mn-lt"/>
              </a:rPr>
            </a:br>
            <a:r>
              <a:rPr lang="nb-NO" b="1" dirty="0"/>
              <a:t>Amøbe:</a:t>
            </a:r>
            <a:r>
              <a:rPr lang="nb-NO" dirty="0"/>
              <a:t> krabbe rundt </a:t>
            </a:r>
            <a:r>
              <a:rPr lang="nb-NO" dirty="0" err="1"/>
              <a:t>pa</a:t>
            </a:r>
            <a:r>
              <a:rPr lang="nb-NO" dirty="0"/>
              <a:t>̊ gulvet </a:t>
            </a:r>
            <a:r>
              <a:rPr lang="nb-NO" dirty="0" err="1"/>
              <a:t>pa</a:t>
            </a:r>
            <a:r>
              <a:rPr lang="nb-NO" dirty="0"/>
              <a:t>̊ alle fire og si «</a:t>
            </a:r>
            <a:r>
              <a:rPr lang="nb-NO" dirty="0" err="1"/>
              <a:t>sssss</a:t>
            </a:r>
            <a:r>
              <a:rPr lang="nb-NO" dirty="0"/>
              <a:t>». </a:t>
            </a:r>
            <a:br>
              <a:rPr lang="nb-NO" dirty="0">
                <a:cs typeface="+mn-lt"/>
              </a:rPr>
            </a:br>
            <a:r>
              <a:rPr lang="nb-NO" dirty="0"/>
              <a:t>Dinosaur: gå krokete, samle hendene foran seg som </a:t>
            </a:r>
            <a:r>
              <a:rPr lang="nb-NO" dirty="0" err="1"/>
              <a:t>sma</a:t>
            </a:r>
            <a:r>
              <a:rPr lang="nb-NO" dirty="0"/>
              <a:t>̊ tyrannosaurus-forbein, klore rundt deg og si «</a:t>
            </a:r>
            <a:r>
              <a:rPr lang="nb-NO" dirty="0" err="1"/>
              <a:t>wrææh</a:t>
            </a:r>
            <a:r>
              <a:rPr lang="nb-NO" dirty="0"/>
              <a:t>- </a:t>
            </a:r>
            <a:r>
              <a:rPr lang="nb-NO" dirty="0" err="1"/>
              <a:t>wrææh</a:t>
            </a:r>
            <a:r>
              <a:rPr lang="nb-NO" dirty="0"/>
              <a:t>» med aggressiv stemme. </a:t>
            </a:r>
            <a:br>
              <a:rPr lang="nb-NO" dirty="0">
                <a:cs typeface="+mn-lt"/>
              </a:rPr>
            </a:br>
            <a:r>
              <a:rPr lang="nb-NO" dirty="0"/>
              <a:t>Menneske: gå rundt med stil, hendene på hoftene og smil blidt</a:t>
            </a:r>
            <a:br>
              <a:rPr lang="nb-NO" dirty="0">
                <a:cs typeface="+mn-lt"/>
              </a:rPr>
            </a:br>
            <a:r>
              <a:rPr lang="nb-NO" dirty="0"/>
              <a:t>Prins/prinsesse: vink kongelig med handa og si «ding-ding- ding» med høy, pipete stemme.</a:t>
            </a:r>
            <a:br>
              <a:rPr lang="nb-NO" dirty="0">
                <a:cs typeface="+mn-lt"/>
              </a:rPr>
            </a:br>
            <a:r>
              <a:rPr lang="nb-NO" dirty="0"/>
              <a:t>Konge/dronning: gå opp </a:t>
            </a:r>
            <a:r>
              <a:rPr lang="nb-NO" dirty="0" err="1"/>
              <a:t>pa</a:t>
            </a:r>
            <a:r>
              <a:rPr lang="nb-NO" dirty="0"/>
              <a:t>̊ en stol og nyt synet av alle de vanvittige uttrykkene de andre har. Så gjør du stein-saks-papir med en annen stående konge eller dronning. Hvem faller ned et hakk? Leken er evigvarende – og må avsluttes av en voksen.</a:t>
            </a:r>
          </a:p>
          <a:p>
            <a:endParaRPr lang="nb-NO" dirty="0">
              <a:cs typeface="Calibri"/>
            </a:endParaRPr>
          </a:p>
        </p:txBody>
      </p:sp>
      <p:sp>
        <p:nvSpPr>
          <p:cNvPr id="4" name="Plassholder for lysbildenummer 3"/>
          <p:cNvSpPr>
            <a:spLocks noGrp="1"/>
          </p:cNvSpPr>
          <p:nvPr>
            <p:ph type="sldNum" sz="quarter" idx="5"/>
          </p:nvPr>
        </p:nvSpPr>
        <p:spPr/>
        <p:txBody>
          <a:bodyPr/>
          <a:lstStyle/>
          <a:p>
            <a:fld id="{E59B86A1-72DB-48B8-A648-3BCAEE5FDD00}" type="slidenum">
              <a:rPr lang="nb-NO" smtClean="0"/>
              <a:t>11</a:t>
            </a:fld>
            <a:endParaRPr lang="nb-NO"/>
          </a:p>
        </p:txBody>
      </p:sp>
    </p:spTree>
    <p:extLst>
      <p:ext uri="{BB962C8B-B14F-4D97-AF65-F5344CB8AC3E}">
        <p14:creationId xmlns:p14="http://schemas.microsoft.com/office/powerpoint/2010/main" val="2920802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Vi setter oss i ringen og oppsummerer sammen.</a:t>
            </a:r>
            <a:endParaRPr lang="en-US"/>
          </a:p>
          <a:p>
            <a:r>
              <a:rPr lang="nb-NO" i="1"/>
              <a:t>Prosess:</a:t>
            </a:r>
            <a:r>
              <a:rPr lang="nb-NO"/>
              <a:t> Sende en ball e.l. rundt i ringen. Alle får ordet etter tur. Elevene sier en ting hver. Det er helt fint å si det samme som de andre, eller noe annet. Vi tar et spørsmål av gangen. </a:t>
            </a:r>
            <a:endParaRPr lang="en-US"/>
          </a:p>
          <a:p>
            <a:r>
              <a:rPr lang="nb-NO"/>
              <a:t>Vi bytter spørsmål underveis, f. eks når 5-6 elever har svart.</a:t>
            </a:r>
            <a:endParaRPr lang="en-US"/>
          </a:p>
          <a:p>
            <a:endParaRPr lang="nb-NO"/>
          </a:p>
          <a:p>
            <a:pPr marL="285750" indent="-285750">
              <a:buFont typeface="Symbol,Sans-Serif"/>
              <a:buChar char="•"/>
            </a:pPr>
            <a:r>
              <a:rPr lang="nb-NO"/>
              <a:t>Hva likte du i dag? </a:t>
            </a:r>
            <a:endParaRPr lang="en-US"/>
          </a:p>
          <a:p>
            <a:pPr marL="285750" indent="-285750">
              <a:buFont typeface="Symbol,Sans-Serif"/>
              <a:buChar char="•"/>
            </a:pPr>
            <a:r>
              <a:rPr lang="nb-NO"/>
              <a:t>Hva lærte du? </a:t>
            </a:r>
            <a:endParaRPr lang="en-US"/>
          </a:p>
          <a:p>
            <a:pPr marL="285750" indent="-285750">
              <a:buFont typeface="Symbol,Sans-Serif"/>
              <a:buChar char="•"/>
            </a:pPr>
            <a:r>
              <a:rPr lang="nb-NO"/>
              <a:t>Hvorfor er dette viktig? </a:t>
            </a:r>
            <a:endParaRPr lang="en-US"/>
          </a:p>
          <a:p>
            <a:pPr marL="285750" indent="-285750">
              <a:buFont typeface="Symbol,Sans-Serif"/>
              <a:buChar char="•"/>
            </a:pPr>
            <a:r>
              <a:rPr lang="nb-NO"/>
              <a:t>Hva kan vi øve på? </a:t>
            </a:r>
            <a:endParaRPr lang="en-US"/>
          </a:p>
          <a:p>
            <a:endParaRPr lang="nb-NO"/>
          </a:p>
          <a:p>
            <a:r>
              <a:rPr lang="nb-NO"/>
              <a:t>Foto: Bildet er tatt av Bildet er tatt av </a:t>
            </a:r>
            <a:r>
              <a:rPr lang="nb-NO">
                <a:hlinkClick r:id="rId3"/>
              </a:rPr>
              <a:t>Alexas_Fotos</a:t>
            </a:r>
            <a:r>
              <a:rPr lang="nb-NO"/>
              <a:t> fra </a:t>
            </a:r>
            <a:r>
              <a:rPr lang="nb-NO">
                <a:hlinkClick r:id="rId4"/>
              </a:rPr>
              <a:t>Pixabay</a:t>
            </a:r>
            <a:r>
              <a:rPr lang="nb-NO"/>
              <a:t> </a:t>
            </a:r>
            <a:endParaRPr lang="nb-NO">
              <a:cs typeface="Calibri"/>
            </a:endParaRPr>
          </a:p>
        </p:txBody>
      </p:sp>
      <p:sp>
        <p:nvSpPr>
          <p:cNvPr id="4" name="Plassholder for lysbildenummer 3"/>
          <p:cNvSpPr>
            <a:spLocks noGrp="1"/>
          </p:cNvSpPr>
          <p:nvPr>
            <p:ph type="sldNum" sz="quarter" idx="5"/>
          </p:nvPr>
        </p:nvSpPr>
        <p:spPr/>
        <p:txBody>
          <a:bodyPr/>
          <a:lstStyle/>
          <a:p>
            <a:fld id="{737E9971-35A5-C144-955B-B463B8C9BB68}" type="slidenum">
              <a:rPr lang="nb-NO" smtClean="0"/>
              <a:t>12</a:t>
            </a:fld>
            <a:endParaRPr lang="nb-NO"/>
          </a:p>
        </p:txBody>
      </p:sp>
    </p:spTree>
    <p:extLst>
      <p:ext uri="{BB962C8B-B14F-4D97-AF65-F5344CB8AC3E}">
        <p14:creationId xmlns:p14="http://schemas.microsoft.com/office/powerpoint/2010/main" val="1658153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Øvelsen heter «Svinge med armene» </a:t>
            </a:r>
            <a:r>
              <a:rPr lang="nb-NO" sz="1200" b="0" i="0" kern="1200" dirty="0">
                <a:solidFill>
                  <a:schemeClr val="tx1"/>
                </a:solidFill>
                <a:effectLst/>
                <a:latin typeface="+mn-lt"/>
                <a:ea typeface="+mn-ea"/>
                <a:cs typeface="+mn-cs"/>
                <a:hlinkClick r:id="rId3"/>
              </a:rPr>
              <a:t>https://play.mediaflow.com/ovp/11/04GB3O6M6L</a:t>
            </a:r>
            <a:r>
              <a:rPr lang="nb-NO" sz="1200" b="0" i="0" kern="1200" dirty="0">
                <a:solidFill>
                  <a:schemeClr val="tx1"/>
                </a:solidFill>
                <a:effectLst/>
                <a:latin typeface="+mn-lt"/>
                <a:ea typeface="+mn-ea"/>
                <a:cs typeface="+mn-cs"/>
              </a:rPr>
              <a:t> – trykk på «play-knappen» for å se filmen.</a:t>
            </a:r>
          </a:p>
          <a:p>
            <a:endParaRPr lang="nb-NO" sz="1200" b="0" i="0" kern="1200" dirty="0">
              <a:solidFill>
                <a:schemeClr val="tx1"/>
              </a:solidFill>
              <a:effectLst/>
              <a:latin typeface="+mn-lt"/>
              <a:ea typeface="+mn-ea"/>
              <a:cs typeface="+mn-cs"/>
            </a:endParaRPr>
          </a:p>
          <a:p>
            <a:r>
              <a:rPr lang="nb-NO" dirty="0"/>
              <a:t>Når du skal gjennomføre pusteøvelsen med elevene, velger du selv om du vil vise filmen eller om du modellerer selv.</a:t>
            </a:r>
          </a:p>
          <a:p>
            <a:r>
              <a:rPr lang="nb-NO" dirty="0"/>
              <a:t> </a:t>
            </a:r>
          </a:p>
          <a:p>
            <a:r>
              <a:rPr lang="nb-NO"/>
              <a:t>Dersom du ønsker å benytte en annen øvelse, finner du flere eksempler på </a:t>
            </a:r>
            <a:r>
              <a:rPr lang="nb-NO">
                <a:hlinkClick r:id="rId4"/>
              </a:rPr>
              <a:t>https://www.io.kommune.no/tjenester/skole-og-utdanning/robuste-barn/pust-og-bevegelse/</a:t>
            </a:r>
            <a:endParaRPr lang="nb-NO"/>
          </a:p>
          <a:p>
            <a:endParaRPr lang="nb-NO" dirty="0">
              <a:ea typeface="Calibri"/>
              <a:cs typeface="Calibri"/>
            </a:endParaRPr>
          </a:p>
        </p:txBody>
      </p:sp>
      <p:sp>
        <p:nvSpPr>
          <p:cNvPr id="4" name="Plassholder for lysbildenummer 3"/>
          <p:cNvSpPr>
            <a:spLocks noGrp="1"/>
          </p:cNvSpPr>
          <p:nvPr>
            <p:ph type="sldNum" sz="quarter" idx="5"/>
          </p:nvPr>
        </p:nvSpPr>
        <p:spPr/>
        <p:txBody>
          <a:bodyPr/>
          <a:lstStyle/>
          <a:p>
            <a:fld id="{E59B86A1-72DB-48B8-A648-3BCAEE5FDD00}" type="slidenum">
              <a:rPr lang="nb-NO" smtClean="0"/>
              <a:t>3</a:t>
            </a:fld>
            <a:endParaRPr lang="nb-NO"/>
          </a:p>
        </p:txBody>
      </p:sp>
    </p:spTree>
    <p:extLst>
      <p:ext uri="{BB962C8B-B14F-4D97-AF65-F5344CB8AC3E}">
        <p14:creationId xmlns:p14="http://schemas.microsoft.com/office/powerpoint/2010/main" val="2663482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Introduser filmen med å si:</a:t>
            </a:r>
            <a:r>
              <a:rPr lang="nb-NO" dirty="0"/>
              <a:t> Nå skal vi se en film om «Levi» som er veldig glad i å game og være på sosiale medier. Han kommer i kontakt med ei jente på hans alder. De skriver noen meldinger sammen og Levi får i utfordring å sende en </a:t>
            </a:r>
            <a:r>
              <a:rPr lang="nb-NO" dirty="0" err="1"/>
              <a:t>snap</a:t>
            </a:r>
            <a:r>
              <a:rPr lang="nb-NO" dirty="0"/>
              <a:t> til jenta hvor han viser seg naken, noe han gjør. Når Levi sier at han ikke vil mer og at han skal legge seg, får han trusler om at jenta skal dele bildene og filmene hun fikk av han til hans venner på skolen.</a:t>
            </a:r>
          </a:p>
          <a:p>
            <a:endParaRPr lang="nb-NO" b="1" dirty="0"/>
          </a:p>
          <a:p>
            <a:r>
              <a:rPr lang="nb-NO" b="1" dirty="0"/>
              <a:t>Film om Levi:</a:t>
            </a:r>
            <a:r>
              <a:rPr lang="nb-NO" dirty="0"/>
              <a:t> </a:t>
            </a:r>
            <a:r>
              <a:rPr lang="nb-NO" u="sng" dirty="0">
                <a:hlinkClick r:id="rId3"/>
              </a:rPr>
              <a:t>https://youtu.be/lBKtvybveV4?si=z4bxHqQm6Rsy_Eih</a:t>
            </a:r>
          </a:p>
          <a:p>
            <a:r>
              <a:rPr lang="nb-NO" dirty="0">
                <a:ea typeface="Calibri"/>
                <a:cs typeface="Calibri"/>
              </a:rPr>
              <a:t>Varer </a:t>
            </a:r>
            <a:r>
              <a:rPr lang="nb-NO" dirty="0" err="1">
                <a:ea typeface="Calibri"/>
                <a:cs typeface="Calibri"/>
              </a:rPr>
              <a:t>ca</a:t>
            </a:r>
            <a:r>
              <a:rPr lang="nb-NO" dirty="0">
                <a:ea typeface="Calibri"/>
                <a:cs typeface="Calibri"/>
              </a:rPr>
              <a:t> 10.30 min </a:t>
            </a:r>
            <a:endParaRPr lang="nb-NO" u="sng" dirty="0">
              <a:ea typeface="Calibri"/>
              <a:cs typeface="Calibri"/>
            </a:endParaRPr>
          </a:p>
          <a:p>
            <a:endParaRPr lang="nb-NO" dirty="0"/>
          </a:p>
        </p:txBody>
      </p:sp>
      <p:sp>
        <p:nvSpPr>
          <p:cNvPr id="4" name="Plassholder for lysbildenummer 3"/>
          <p:cNvSpPr>
            <a:spLocks noGrp="1"/>
          </p:cNvSpPr>
          <p:nvPr>
            <p:ph type="sldNum" sz="quarter" idx="5"/>
          </p:nvPr>
        </p:nvSpPr>
        <p:spPr/>
        <p:txBody>
          <a:bodyPr/>
          <a:lstStyle/>
          <a:p>
            <a:fld id="{E59B86A1-72DB-48B8-A648-3BCAEE5FDD00}" type="slidenum">
              <a:rPr lang="nb-NO" smtClean="0"/>
              <a:t>4</a:t>
            </a:fld>
            <a:endParaRPr lang="nb-NO"/>
          </a:p>
        </p:txBody>
      </p:sp>
    </p:spTree>
    <p:extLst>
      <p:ext uri="{BB962C8B-B14F-4D97-AF65-F5344CB8AC3E}">
        <p14:creationId xmlns:p14="http://schemas.microsoft.com/office/powerpoint/2010/main" val="2814326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Hvorfor kan det være bra for barna at foreldrene spør om hva de gjør og hvem de snakker med på nett?</a:t>
            </a:r>
            <a:endParaRPr lang="en-US" b="1" dirty="0">
              <a:ea typeface="Calibri"/>
              <a:cs typeface="Calibri"/>
            </a:endParaRPr>
          </a:p>
          <a:p>
            <a:r>
              <a:rPr lang="nb-NO" dirty="0"/>
              <a:t>La elevene komme med forslag, lærer kommer med innspill ved behov.   </a:t>
            </a:r>
            <a:endParaRPr lang="en-US" dirty="0"/>
          </a:p>
          <a:p>
            <a:r>
              <a:rPr lang="nb-NO" i="1"/>
              <a:t>For eksempel: </a:t>
            </a:r>
            <a:r>
              <a:rPr lang="nb-NO"/>
              <a:t> </a:t>
            </a:r>
            <a:endParaRPr lang="en-US"/>
          </a:p>
          <a:p>
            <a:r>
              <a:rPr lang="en-US" i="1" dirty="0" err="1"/>
              <a:t>Fordi</a:t>
            </a:r>
            <a:r>
              <a:rPr lang="en-US" i="1" dirty="0"/>
              <a:t> </a:t>
            </a:r>
            <a:r>
              <a:rPr lang="en-US" i="1" dirty="0" err="1"/>
              <a:t>foreldre</a:t>
            </a:r>
            <a:r>
              <a:rPr lang="en-US" i="1" dirty="0"/>
              <a:t> </a:t>
            </a:r>
            <a:r>
              <a:rPr lang="en-US" i="1" dirty="0" err="1"/>
              <a:t>skal</a:t>
            </a:r>
            <a:r>
              <a:rPr lang="en-US" i="1" dirty="0"/>
              <a:t> </a:t>
            </a:r>
            <a:r>
              <a:rPr lang="en-US" i="1" dirty="0" err="1"/>
              <a:t>bry</a:t>
            </a:r>
            <a:r>
              <a:rPr lang="en-US" i="1" dirty="0"/>
              <a:t> seg om </a:t>
            </a:r>
            <a:r>
              <a:rPr lang="en-US" i="1" dirty="0" err="1"/>
              <a:t>hva</a:t>
            </a:r>
            <a:r>
              <a:rPr lang="en-US" i="1" dirty="0"/>
              <a:t> sine barn </a:t>
            </a:r>
            <a:r>
              <a:rPr lang="en-US" i="1" dirty="0" err="1"/>
              <a:t>gjør</a:t>
            </a:r>
            <a:r>
              <a:rPr lang="en-US" i="1" dirty="0"/>
              <a:t> </a:t>
            </a:r>
            <a:r>
              <a:rPr lang="en-US" i="1" dirty="0" err="1"/>
              <a:t>på</a:t>
            </a:r>
            <a:r>
              <a:rPr lang="en-US" i="1" dirty="0"/>
              <a:t> </a:t>
            </a:r>
            <a:r>
              <a:rPr lang="en-US" i="1" dirty="0" err="1"/>
              <a:t>nett</a:t>
            </a:r>
            <a:r>
              <a:rPr lang="en-US" i="1" dirty="0"/>
              <a:t>, </a:t>
            </a:r>
            <a:r>
              <a:rPr lang="en-US" i="1" dirty="0" err="1"/>
              <a:t>så</a:t>
            </a:r>
            <a:r>
              <a:rPr lang="en-US" i="1" dirty="0"/>
              <a:t> </a:t>
            </a:r>
            <a:r>
              <a:rPr lang="en-US" i="1" dirty="0" err="1"/>
              <a:t>foreldre</a:t>
            </a:r>
            <a:r>
              <a:rPr lang="en-US" i="1" dirty="0"/>
              <a:t> </a:t>
            </a:r>
            <a:r>
              <a:rPr lang="en-US" i="1" dirty="0" err="1"/>
              <a:t>kan</a:t>
            </a:r>
            <a:r>
              <a:rPr lang="en-US" i="1" dirty="0"/>
              <a:t> </a:t>
            </a:r>
            <a:r>
              <a:rPr lang="en-US" i="1" dirty="0" err="1"/>
              <a:t>hjelpe</a:t>
            </a:r>
            <a:r>
              <a:rPr lang="en-US" i="1" dirty="0"/>
              <a:t> sine barn </a:t>
            </a:r>
            <a:r>
              <a:rPr lang="en-US" i="1" dirty="0" err="1"/>
              <a:t>hvis</a:t>
            </a:r>
            <a:r>
              <a:rPr lang="en-US" i="1" dirty="0"/>
              <a:t> de </a:t>
            </a:r>
            <a:r>
              <a:rPr lang="en-US" i="1" dirty="0" err="1"/>
              <a:t>opplever</a:t>
            </a:r>
            <a:r>
              <a:rPr lang="en-US" i="1" dirty="0"/>
              <a:t> </a:t>
            </a:r>
            <a:r>
              <a:rPr lang="en-US" i="1" dirty="0" err="1"/>
              <a:t>ugreie</a:t>
            </a:r>
            <a:r>
              <a:rPr lang="en-US" i="1" dirty="0"/>
              <a:t> ting </a:t>
            </a:r>
            <a:r>
              <a:rPr lang="en-US" i="1" dirty="0" err="1"/>
              <a:t>på</a:t>
            </a:r>
            <a:r>
              <a:rPr lang="en-US" i="1" dirty="0"/>
              <a:t> </a:t>
            </a:r>
            <a:r>
              <a:rPr lang="en-US" i="1" dirty="0" err="1"/>
              <a:t>nett</a:t>
            </a:r>
            <a:r>
              <a:rPr lang="en-US" i="1" dirty="0"/>
              <a:t>, for å </a:t>
            </a:r>
            <a:r>
              <a:rPr lang="en-US" i="1" dirty="0" err="1"/>
              <a:t>hjelpe</a:t>
            </a:r>
            <a:r>
              <a:rPr lang="en-US" i="1" dirty="0"/>
              <a:t> barn å </a:t>
            </a:r>
            <a:r>
              <a:rPr lang="en-US" i="1" dirty="0" err="1"/>
              <a:t>sette</a:t>
            </a:r>
            <a:r>
              <a:rPr lang="en-US" i="1" dirty="0"/>
              <a:t> </a:t>
            </a:r>
            <a:r>
              <a:rPr lang="en-US" i="1" dirty="0" err="1"/>
              <a:t>grenser</a:t>
            </a:r>
            <a:r>
              <a:rPr lang="en-US" i="1" dirty="0"/>
              <a:t> </a:t>
            </a:r>
            <a:r>
              <a:rPr lang="en-US" i="1" dirty="0" err="1"/>
              <a:t>på</a:t>
            </a:r>
            <a:r>
              <a:rPr lang="en-US" i="1" dirty="0"/>
              <a:t> </a:t>
            </a:r>
            <a:r>
              <a:rPr lang="en-US" i="1" dirty="0" err="1"/>
              <a:t>nett</a:t>
            </a:r>
            <a:r>
              <a:rPr lang="en-US" i="1" dirty="0"/>
              <a:t>. </a:t>
            </a:r>
            <a:endParaRPr lang="en-US">
              <a:ea typeface="Calibri" panose="020F0502020204030204"/>
              <a:cs typeface="Calibri" panose="020F0502020204030204"/>
            </a:endParaRPr>
          </a:p>
        </p:txBody>
      </p:sp>
      <p:sp>
        <p:nvSpPr>
          <p:cNvPr id="4" name="Plassholder for lysbildenummer 3"/>
          <p:cNvSpPr>
            <a:spLocks noGrp="1"/>
          </p:cNvSpPr>
          <p:nvPr>
            <p:ph type="sldNum" sz="quarter" idx="5"/>
          </p:nvPr>
        </p:nvSpPr>
        <p:spPr/>
        <p:txBody>
          <a:bodyPr/>
          <a:lstStyle/>
          <a:p>
            <a:fld id="{E59B86A1-72DB-48B8-A648-3BCAEE5FDD00}" type="slidenum">
              <a:rPr lang="nb-NO" smtClean="0"/>
              <a:t>5</a:t>
            </a:fld>
            <a:endParaRPr lang="nb-NO"/>
          </a:p>
        </p:txBody>
      </p:sp>
    </p:spTree>
    <p:extLst>
      <p:ext uri="{BB962C8B-B14F-4D97-AF65-F5344CB8AC3E}">
        <p14:creationId xmlns:p14="http://schemas.microsoft.com/office/powerpoint/2010/main" val="4083563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solidFill>
                  <a:srgbClr val="000000"/>
                </a:solidFill>
              </a:rPr>
              <a:t>Hva tror dere Levi tenkte og følte da han fikk den første </a:t>
            </a:r>
            <a:r>
              <a:rPr lang="nb-NO" b="1" dirty="0" err="1">
                <a:solidFill>
                  <a:srgbClr val="000000"/>
                </a:solidFill>
              </a:rPr>
              <a:t>snap’en</a:t>
            </a:r>
            <a:r>
              <a:rPr lang="nb-NO" b="1" dirty="0">
                <a:solidFill>
                  <a:srgbClr val="000000"/>
                </a:solidFill>
              </a:rPr>
              <a:t> av «</a:t>
            </a:r>
            <a:r>
              <a:rPr lang="nb-NO" b="1" dirty="0" err="1">
                <a:solidFill>
                  <a:srgbClr val="000000"/>
                </a:solidFill>
              </a:rPr>
              <a:t>SofieStar</a:t>
            </a:r>
            <a:r>
              <a:rPr lang="nb-NO" b="1" dirty="0">
                <a:solidFill>
                  <a:srgbClr val="000000"/>
                </a:solidFill>
              </a:rPr>
              <a:t>» når hun er lettkledd?</a:t>
            </a:r>
            <a:endParaRPr lang="nb-NO" b="1" dirty="0">
              <a:solidFill>
                <a:srgbClr val="000000"/>
              </a:solidFill>
              <a:ea typeface="Calibri"/>
              <a:cs typeface="Calibri"/>
            </a:endParaRPr>
          </a:p>
          <a:p>
            <a:r>
              <a:rPr lang="nb-NO" dirty="0">
                <a:solidFill>
                  <a:srgbClr val="000000"/>
                </a:solidFill>
              </a:rPr>
              <a:t>La elevene komme med forslag, lærer kommer med innspill ved behov.   </a:t>
            </a:r>
          </a:p>
          <a:p>
            <a:r>
              <a:rPr lang="nb-NO" i="1" dirty="0">
                <a:solidFill>
                  <a:srgbClr val="000000"/>
                </a:solidFill>
              </a:rPr>
              <a:t>For eksempel: </a:t>
            </a:r>
            <a:r>
              <a:rPr lang="nb-NO" dirty="0">
                <a:solidFill>
                  <a:srgbClr val="000000"/>
                </a:solidFill>
              </a:rPr>
              <a:t> </a:t>
            </a:r>
          </a:p>
          <a:p>
            <a:r>
              <a:rPr lang="nb-NO" i="1" dirty="0">
                <a:solidFill>
                  <a:srgbClr val="000000"/>
                </a:solidFill>
              </a:rPr>
              <a:t>Han kan kjenne på følelser som spenning, glede, føle seg spesiell og kjenne på oppmerksomhet. </a:t>
            </a:r>
            <a:endParaRPr lang="nb-NO" dirty="0">
              <a:solidFill>
                <a:srgbClr val="000000"/>
              </a:solidFill>
              <a:ea typeface="Calibri"/>
              <a:cs typeface="Calibri"/>
            </a:endParaRPr>
          </a:p>
          <a:p>
            <a:endParaRPr lang="nb-NO" b="1" i="0" dirty="0">
              <a:solidFill>
                <a:srgbClr val="000000"/>
              </a:solidFill>
              <a:ea typeface="Calibri"/>
              <a:cs typeface="Calibri"/>
            </a:endParaRPr>
          </a:p>
        </p:txBody>
      </p:sp>
      <p:sp>
        <p:nvSpPr>
          <p:cNvPr id="4" name="Plassholder for lysbildenummer 3"/>
          <p:cNvSpPr>
            <a:spLocks noGrp="1"/>
          </p:cNvSpPr>
          <p:nvPr>
            <p:ph type="sldNum" sz="quarter" idx="5"/>
          </p:nvPr>
        </p:nvSpPr>
        <p:spPr/>
        <p:txBody>
          <a:bodyPr/>
          <a:lstStyle/>
          <a:p>
            <a:fld id="{E59B86A1-72DB-48B8-A648-3BCAEE5FDD00}" type="slidenum">
              <a:rPr lang="nb-NO" smtClean="0"/>
              <a:t>6</a:t>
            </a:fld>
            <a:endParaRPr lang="nb-NO"/>
          </a:p>
        </p:txBody>
      </p:sp>
    </p:spTree>
    <p:extLst>
      <p:ext uri="{BB962C8B-B14F-4D97-AF65-F5344CB8AC3E}">
        <p14:creationId xmlns:p14="http://schemas.microsoft.com/office/powerpoint/2010/main" val="1287129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Hvis mammaen til Levi ikke hadde vært så forståelsesfull og hjelpsom, hva kunne Levi gjort da?</a:t>
            </a:r>
          </a:p>
          <a:p>
            <a:r>
              <a:rPr lang="nb-NO" dirty="0"/>
              <a:t>La elevene komme med forslag, lærer kommer med innspill ved behov.   </a:t>
            </a:r>
            <a:endParaRPr lang="en-US" dirty="0"/>
          </a:p>
          <a:p>
            <a:r>
              <a:rPr lang="nb-NO" i="1" dirty="0"/>
              <a:t>For eksempel: </a:t>
            </a:r>
            <a:r>
              <a:rPr lang="nb-NO" dirty="0"/>
              <a:t> </a:t>
            </a:r>
            <a:endParaRPr lang="en-US" dirty="0"/>
          </a:p>
          <a:p>
            <a:r>
              <a:rPr lang="nb-NO" i="1" dirty="0"/>
              <a:t>Han kunne sagt det til en annen voksen som han er trygg på, f.eks. pappaen, lærer, foreldre til venner, helsesykepleier o.l. Han kunne også ringt Alarmtelefonen og snakket med noen der.</a:t>
            </a:r>
            <a:endParaRPr lang="en-US" dirty="0">
              <a:ea typeface="Calibri"/>
              <a:cs typeface="Calibri"/>
            </a:endParaRPr>
          </a:p>
          <a:p>
            <a:endParaRPr lang="en-US" dirty="0"/>
          </a:p>
          <a:p>
            <a:endParaRPr lang="nb-NO" b="1" dirty="0">
              <a:ea typeface="Calibri"/>
              <a:cs typeface="Calibri"/>
            </a:endParaRPr>
          </a:p>
        </p:txBody>
      </p:sp>
      <p:sp>
        <p:nvSpPr>
          <p:cNvPr id="4" name="Plassholder for lysbildenummer 3"/>
          <p:cNvSpPr>
            <a:spLocks noGrp="1"/>
          </p:cNvSpPr>
          <p:nvPr>
            <p:ph type="sldNum" sz="quarter" idx="5"/>
          </p:nvPr>
        </p:nvSpPr>
        <p:spPr/>
        <p:txBody>
          <a:bodyPr/>
          <a:lstStyle/>
          <a:p>
            <a:fld id="{E59B86A1-72DB-48B8-A648-3BCAEE5FDD00}" type="slidenum">
              <a:rPr lang="nb-NO" smtClean="0"/>
              <a:t>7</a:t>
            </a:fld>
            <a:endParaRPr lang="nb-NO"/>
          </a:p>
        </p:txBody>
      </p:sp>
    </p:spTree>
    <p:extLst>
      <p:ext uri="{BB962C8B-B14F-4D97-AF65-F5344CB8AC3E}">
        <p14:creationId xmlns:p14="http://schemas.microsoft.com/office/powerpoint/2010/main" val="297478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Hvordan kan vi vite at Levi ble utsatt for et seksuelt overgrep på nett i denne filmen?</a:t>
            </a:r>
          </a:p>
          <a:p>
            <a:r>
              <a:rPr lang="nb-NO" dirty="0"/>
              <a:t>La elevene komme med forslag, lærer kommer med innspill ved behov.   </a:t>
            </a:r>
            <a:endParaRPr lang="en-US" dirty="0"/>
          </a:p>
          <a:p>
            <a:r>
              <a:rPr lang="nb-NO" i="1" dirty="0"/>
              <a:t>For eksempel: </a:t>
            </a:r>
            <a:r>
              <a:rPr lang="nb-NO" dirty="0"/>
              <a:t> </a:t>
            </a:r>
            <a:endParaRPr lang="en-US" dirty="0"/>
          </a:p>
          <a:p>
            <a:r>
              <a:rPr lang="nb-NO" i="1" dirty="0"/>
              <a:t>I slutten av filmen ser vi at det sitter en voksen mann bak skjermen og ikke ei ungdomsjente. I slike situasjoner hvor voksne mennesker utgir seg for å være noen andre og presser barna til å sende bilder av seg selv når de er nakne eller gjør seksuelle handlinger, utøver de seksuelt overgrep på nett. Dette er like ulovlig som å utøve seksuelt overgrep fysisk.  </a:t>
            </a:r>
            <a:endParaRPr lang="en-US" dirty="0"/>
          </a:p>
          <a:p>
            <a:endParaRPr lang="nb-NO" b="1" dirty="0">
              <a:ea typeface="Calibri"/>
              <a:cs typeface="Calibri"/>
            </a:endParaRPr>
          </a:p>
        </p:txBody>
      </p:sp>
      <p:sp>
        <p:nvSpPr>
          <p:cNvPr id="4" name="Plassholder for lysbildenummer 3"/>
          <p:cNvSpPr>
            <a:spLocks noGrp="1"/>
          </p:cNvSpPr>
          <p:nvPr>
            <p:ph type="sldNum" sz="quarter" idx="5"/>
          </p:nvPr>
        </p:nvSpPr>
        <p:spPr/>
        <p:txBody>
          <a:bodyPr/>
          <a:lstStyle/>
          <a:p>
            <a:fld id="{E59B86A1-72DB-48B8-A648-3BCAEE5FDD00}" type="slidenum">
              <a:rPr lang="nb-NO" smtClean="0"/>
              <a:t>8</a:t>
            </a:fld>
            <a:endParaRPr lang="nb-NO"/>
          </a:p>
        </p:txBody>
      </p:sp>
    </p:spTree>
    <p:extLst>
      <p:ext uri="{BB962C8B-B14F-4D97-AF65-F5344CB8AC3E}">
        <p14:creationId xmlns:p14="http://schemas.microsoft.com/office/powerpoint/2010/main" val="326240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Læreren leser opp påstandene, og elevene svarer med å vise tommel opp, ned eller midt imellom.</a:t>
            </a:r>
          </a:p>
          <a:p>
            <a:endParaRPr lang="nb-NO" dirty="0"/>
          </a:p>
          <a:p>
            <a:pPr marL="228600" indent="-228600">
              <a:buAutoNum type="arabicPeriod"/>
            </a:pPr>
            <a:r>
              <a:rPr lang="nb-NO" dirty="0"/>
              <a:t>Det er greit at noen gir meg en klem uten å spørre</a:t>
            </a:r>
          </a:p>
          <a:p>
            <a:pPr marL="228600" indent="-228600">
              <a:buAutoNum type="arabicPeriod"/>
            </a:pPr>
            <a:r>
              <a:rPr lang="nb-NO" dirty="0"/>
              <a:t>Det er greit at noen tar bilde av meg uten å spørre</a:t>
            </a:r>
          </a:p>
          <a:p>
            <a:pPr marL="228600" indent="-228600">
              <a:buAutoNum type="arabicPeriod"/>
            </a:pPr>
            <a:r>
              <a:rPr lang="nb-NO" dirty="0"/>
              <a:t>Det er trygt å snakke med folk jeg ikke kjenner på nett</a:t>
            </a:r>
          </a:p>
          <a:p>
            <a:pPr marL="228600" indent="-228600">
              <a:buAutoNum type="arabicPeriod"/>
            </a:pPr>
            <a:r>
              <a:rPr lang="nb-NO" dirty="0"/>
              <a:t>Jeg sier ifra hvis noen legger ut et bilde av meg jeg ikke liker</a:t>
            </a:r>
          </a:p>
          <a:p>
            <a:pPr marL="228600" indent="-228600">
              <a:buAutoNum type="arabicPeriod"/>
            </a:pPr>
            <a:r>
              <a:rPr lang="nb-NO" dirty="0"/>
              <a:t>Jeg kan snakke med foreldrene mine om ekle ting på internett</a:t>
            </a:r>
          </a:p>
          <a:p>
            <a:pPr marL="228600" indent="-228600">
              <a:buAutoNum type="arabicPeriod"/>
            </a:pPr>
            <a:r>
              <a:rPr lang="nb-NO" dirty="0"/>
              <a:t>Jeg tør å si nei når noen ber meg om å sende et bilde</a:t>
            </a:r>
          </a:p>
          <a:p>
            <a:pPr marL="228600" indent="-228600">
              <a:buAutoNum type="arabicPeriod"/>
            </a:pPr>
            <a:r>
              <a:rPr lang="nb-NO" dirty="0"/>
              <a:t>Jeg tør mer på internett enn på ekte</a:t>
            </a:r>
          </a:p>
          <a:p>
            <a:pPr marL="228600" indent="-228600">
              <a:buAutoNum type="arabicPeriod"/>
            </a:pPr>
            <a:r>
              <a:rPr lang="nb-NO" dirty="0"/>
              <a:t>Jeg sier ifra når noen gjør noe jeg mener er ugreit</a:t>
            </a:r>
          </a:p>
        </p:txBody>
      </p:sp>
      <p:sp>
        <p:nvSpPr>
          <p:cNvPr id="4" name="Plassholder for lysbildenummer 3"/>
          <p:cNvSpPr>
            <a:spLocks noGrp="1"/>
          </p:cNvSpPr>
          <p:nvPr>
            <p:ph type="sldNum" sz="quarter" idx="5"/>
          </p:nvPr>
        </p:nvSpPr>
        <p:spPr/>
        <p:txBody>
          <a:bodyPr/>
          <a:lstStyle/>
          <a:p>
            <a:fld id="{E59B86A1-72DB-48B8-A648-3BCAEE5FDD00}" type="slidenum">
              <a:rPr lang="nb-NO" smtClean="0"/>
              <a:t>9</a:t>
            </a:fld>
            <a:endParaRPr lang="nb-NO"/>
          </a:p>
        </p:txBody>
      </p:sp>
    </p:spTree>
    <p:extLst>
      <p:ext uri="{BB962C8B-B14F-4D97-AF65-F5344CB8AC3E}">
        <p14:creationId xmlns:p14="http://schemas.microsoft.com/office/powerpoint/2010/main" val="2619086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1DF7B-52AE-EF3D-59A2-85C1FB1DF8F1}"/>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AE5D7530-A922-4524-1988-4BE3B99E24AB}"/>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E1B8464E-869A-62A2-F2CD-FCF73CC4D805}"/>
              </a:ext>
            </a:extLst>
          </p:cNvPr>
          <p:cNvSpPr>
            <a:spLocks noGrp="1"/>
          </p:cNvSpPr>
          <p:nvPr>
            <p:ph type="body" idx="1"/>
          </p:nvPr>
        </p:nvSpPr>
        <p:spPr/>
        <p:txBody>
          <a:bodyPr/>
          <a:lstStyle/>
          <a:p>
            <a:r>
              <a:rPr lang="nb-NO" sz="1100" dirty="0">
                <a:latin typeface="+mn-lt"/>
              </a:rPr>
              <a:t>Om noe er vondt eller vanskelig hjemme</a:t>
            </a:r>
            <a:r>
              <a:rPr lang="nb-NO" sz="1100" dirty="0"/>
              <a:t> kan</a:t>
            </a:r>
            <a:r>
              <a:rPr lang="nb-NO" sz="1100" dirty="0">
                <a:latin typeface="+mn-lt"/>
              </a:rPr>
              <a:t> man</a:t>
            </a:r>
            <a:r>
              <a:rPr lang="nb-NO" sz="1100" dirty="0"/>
              <a:t> </a:t>
            </a:r>
            <a:r>
              <a:rPr lang="nb-NO" sz="1100" dirty="0">
                <a:latin typeface="+mn-lt"/>
              </a:rPr>
              <a:t>ringe til alarmtelefonen.</a:t>
            </a:r>
            <a:r>
              <a:rPr lang="nb-NO" sz="1100" dirty="0"/>
              <a:t> </a:t>
            </a:r>
            <a:endParaRPr lang="nb-NO" sz="1100" dirty="0">
              <a:cs typeface="Calibri"/>
            </a:endParaRPr>
          </a:p>
          <a:p>
            <a:r>
              <a:rPr lang="nb-NO" dirty="0"/>
              <a:t>Gå inn på nettsiden og vis filmen.  </a:t>
            </a:r>
            <a:r>
              <a:rPr lang="nb-NO" dirty="0">
                <a:hlinkClick r:id="rId3"/>
              </a:rPr>
              <a:t>Barn 7–12 år | Alarmtelefonen for barn og unge</a:t>
            </a:r>
            <a:r>
              <a:rPr lang="nb-NO" dirty="0"/>
              <a:t>. Den varer </a:t>
            </a:r>
            <a:r>
              <a:rPr lang="nb-NO" dirty="0" err="1"/>
              <a:t>ca</a:t>
            </a:r>
            <a:r>
              <a:rPr lang="nb-NO" dirty="0"/>
              <a:t> 30 sekunder</a:t>
            </a:r>
            <a:endParaRPr lang="nb-NO">
              <a:ea typeface="Calibri"/>
              <a:cs typeface="Calibri"/>
            </a:endParaRPr>
          </a:p>
        </p:txBody>
      </p:sp>
      <p:sp>
        <p:nvSpPr>
          <p:cNvPr id="4" name="Plassholder for lysbildenummer 3">
            <a:extLst>
              <a:ext uri="{FF2B5EF4-FFF2-40B4-BE49-F238E27FC236}">
                <a16:creationId xmlns:a16="http://schemas.microsoft.com/office/drawing/2014/main" id="{BAE7CC90-8A9C-0943-A9C2-26280034E9BA}"/>
              </a:ext>
            </a:extLst>
          </p:cNvPr>
          <p:cNvSpPr>
            <a:spLocks noGrp="1"/>
          </p:cNvSpPr>
          <p:nvPr>
            <p:ph type="sldNum" sz="quarter" idx="5"/>
          </p:nvPr>
        </p:nvSpPr>
        <p:spPr/>
        <p:txBody>
          <a:bodyPr/>
          <a:lstStyle/>
          <a:p>
            <a:fld id="{E59B86A1-72DB-48B8-A648-3BCAEE5FDD00}" type="slidenum">
              <a:rPr lang="nb-NO" smtClean="0"/>
              <a:t>10</a:t>
            </a:fld>
            <a:endParaRPr lang="nb-NO"/>
          </a:p>
        </p:txBody>
      </p:sp>
    </p:spTree>
    <p:extLst>
      <p:ext uri="{BB962C8B-B14F-4D97-AF65-F5344CB8AC3E}">
        <p14:creationId xmlns:p14="http://schemas.microsoft.com/office/powerpoint/2010/main" val="568385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4.xml"/><Relationship Id="rId1" Type="http://schemas.openxmlformats.org/officeDocument/2006/relationships/themeOverride" Target="../theme/themeOverride2.xml"/><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3.xml"/><Relationship Id="rId1" Type="http://schemas.openxmlformats.org/officeDocument/2006/relationships/themeOverride" Target="../theme/themeOverride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p:cNvSpPr>
            <a:spLocks noGrp="1"/>
          </p:cNvSpPr>
          <p:nvPr>
            <p:ph type="title"/>
          </p:nvPr>
        </p:nvSpPr>
        <p:spPr>
          <a:xfrm>
            <a:off x="4840357" y="1570383"/>
            <a:ext cx="6897303" cy="2494232"/>
          </a:xfrm>
          <a:prstGeom prst="rect">
            <a:avLst/>
          </a:prstGeom>
        </p:spPr>
        <p:txBody>
          <a:bodyPr anchor="t"/>
          <a:lstStyle>
            <a:lvl1pPr>
              <a:defRPr sz="6000"/>
            </a:lvl1pPr>
          </a:lstStyle>
          <a:p>
            <a:r>
              <a:rPr lang="nb-NO"/>
              <a:t>Klikk for å redigere tittelstil</a:t>
            </a:r>
          </a:p>
        </p:txBody>
      </p:sp>
    </p:spTree>
    <p:extLst>
      <p:ext uri="{BB962C8B-B14F-4D97-AF65-F5344CB8AC3E}">
        <p14:creationId xmlns:p14="http://schemas.microsoft.com/office/powerpoint/2010/main" val="375799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38421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434915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4" descr="Et bilde som inneholder silhuetter, vektorgrafikk&#10;&#10;Automatisk generert beskrivelse">
            <a:extLst>
              <a:ext uri="{FF2B5EF4-FFF2-40B4-BE49-F238E27FC236}">
                <a16:creationId xmlns:a16="http://schemas.microsoft.com/office/drawing/2014/main" id="{9DB8A5BF-3C82-0E68-1924-E46BA41AB2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775450" y="-1577975"/>
            <a:ext cx="8707438" cy="910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911761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5" name="Plassholder for tekst 2"/>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885807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4">
            <a:extLst>
              <a:ext uri="{FF2B5EF4-FFF2-40B4-BE49-F238E27FC236}">
                <a16:creationId xmlns:a16="http://schemas.microsoft.com/office/drawing/2014/main" id="{562F8881-FE0E-BAD0-F561-26706D62C5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525" y="1119188"/>
            <a:ext cx="10007600" cy="707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ssholder for tekst 2"/>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spTree>
    <p:extLst>
      <p:ext uri="{BB962C8B-B14F-4D97-AF65-F5344CB8AC3E}">
        <p14:creationId xmlns:p14="http://schemas.microsoft.com/office/powerpoint/2010/main" val="1145795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3856949"/>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242364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2" name="Bilde 2">
            <a:extLst>
              <a:ext uri="{FF2B5EF4-FFF2-40B4-BE49-F238E27FC236}">
                <a16:creationId xmlns:a16="http://schemas.microsoft.com/office/drawing/2014/main" id="{E63ED67F-1321-F8F4-E3BC-7F7EC2680C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5425" y="927100"/>
            <a:ext cx="3040063"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ssholder for bilde 7"/>
          <p:cNvSpPr>
            <a:spLocks noGrp="1"/>
          </p:cNvSpPr>
          <p:nvPr>
            <p:ph type="pic" idx="1"/>
          </p:nvPr>
        </p:nvSpPr>
        <p:spPr>
          <a:xfrm>
            <a:off x="0" y="0"/>
            <a:ext cx="7037408" cy="6858000"/>
          </a:xfrm>
          <a:prstGeom prst="rect">
            <a:avLst/>
          </a:prstGeom>
        </p:spPr>
      </p:sp>
      <p:sp>
        <p:nvSpPr>
          <p:cNvPr id="6" name="Plassholder for tekst 2"/>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2286425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437322" y="447261"/>
            <a:ext cx="6758608" cy="4726056"/>
          </a:xfrm>
          <a:prstGeom prst="rect">
            <a:avLst/>
          </a:prstGeom>
        </p:spPr>
      </p:sp>
      <p:sp>
        <p:nvSpPr>
          <p:cNvPr id="6" name="Plassholder for tekst 2"/>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5" name="Plassholder for bilde 7"/>
          <p:cNvSpPr>
            <a:spLocks noGrp="1"/>
          </p:cNvSpPr>
          <p:nvPr>
            <p:ph type="pic" idx="11"/>
          </p:nvPr>
        </p:nvSpPr>
        <p:spPr>
          <a:xfrm>
            <a:off x="7494104" y="447261"/>
            <a:ext cx="3462131" cy="2256182"/>
          </a:xfrm>
          <a:prstGeom prst="rect">
            <a:avLst/>
          </a:prstGeom>
        </p:spPr>
      </p:sp>
      <p:sp>
        <p:nvSpPr>
          <p:cNvPr id="8" name="Plassholder for bilde 7"/>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97196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0" y="0"/>
            <a:ext cx="12192000" cy="6858000"/>
          </a:xfrm>
          <a:prstGeom prst="rect">
            <a:avLst/>
          </a:prstGeom>
        </p:spPr>
      </p:sp>
      <p:sp>
        <p:nvSpPr>
          <p:cNvPr id="6" name="Plassholder for tekst 2"/>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10407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4" descr="Et bilde som inneholder silhuetter, vektorgrafikk&#10;&#10;Automatisk generert beskrivelse">
            <a:extLst>
              <a:ext uri="{FF2B5EF4-FFF2-40B4-BE49-F238E27FC236}">
                <a16:creationId xmlns:a16="http://schemas.microsoft.com/office/drawing/2014/main" id="{99FFA154-DCE0-6E14-6A4A-E98B3C10EC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775450" y="-1577975"/>
            <a:ext cx="8707438" cy="910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6136643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idx="1"/>
          </p:nvPr>
        </p:nvSpPr>
        <p:spPr>
          <a:xfrm>
            <a:off x="581889" y="1825625"/>
            <a:ext cx="10993584" cy="38997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7423805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592859" y="1003156"/>
            <a:ext cx="10826750" cy="2852737"/>
          </a:xfrm>
          <a:prstGeom prst="rect">
            <a:avLst/>
          </a:prstGeo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52874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1523221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8EF609B4-F000-442E-FEB9-7CE45F385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31975"/>
            <a:ext cx="2741613"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vektorgrafikk&#10;&#10;Automatisk generert beskrivelse">
            <a:extLst>
              <a:ext uri="{FF2B5EF4-FFF2-40B4-BE49-F238E27FC236}">
                <a16:creationId xmlns:a16="http://schemas.microsoft.com/office/drawing/2014/main" id="{195695A0-885F-3B7B-FB25-E6028FAB0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813" y="-271463"/>
            <a:ext cx="12220576" cy="863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541222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50893" y="4914276"/>
            <a:ext cx="8980968" cy="1099842"/>
          </a:xfrm>
          <a:prstGeom prst="rect">
            <a:avLst/>
          </a:prstGeom>
        </p:spPr>
        <p:txBody>
          <a:bodyPr anchor="b"/>
          <a:lstStyle>
            <a:lvl1pPr algn="ctr">
              <a:defRPr sz="6000"/>
            </a:lvl1pPr>
          </a:lstStyle>
          <a:p>
            <a:r>
              <a:rPr lang="nb-NO"/>
              <a:t>Klikk for å redigere tittelstil</a:t>
            </a:r>
          </a:p>
        </p:txBody>
      </p:sp>
    </p:spTree>
    <p:extLst>
      <p:ext uri="{BB962C8B-B14F-4D97-AF65-F5344CB8AC3E}">
        <p14:creationId xmlns:p14="http://schemas.microsoft.com/office/powerpoint/2010/main" val="3889141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00C0C20F-13E2-AE0B-2F40-F613CA8B93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31975"/>
            <a:ext cx="2741613"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vektorgrafikk&#10;&#10;Automatisk generert beskrivelse">
            <a:extLst>
              <a:ext uri="{FF2B5EF4-FFF2-40B4-BE49-F238E27FC236}">
                <a16:creationId xmlns:a16="http://schemas.microsoft.com/office/drawing/2014/main" id="{374F5E78-FDA8-3D09-079A-C233F12A57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813" y="-271463"/>
            <a:ext cx="12220576" cy="863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961121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2951D9FD-B148-D9C7-85F1-5606001A9B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77C9FCDE-1047-F394-4E28-DF9C38C1F0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238" y="-947738"/>
            <a:ext cx="13496926" cy="953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022857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E4DAE53F-B838-63CC-60C2-2CF69626D1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D4F85BD7-192D-3427-9B29-32952A145B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63" y="-1128713"/>
            <a:ext cx="8683626" cy="887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7174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21DF8832-94F3-C63D-F3F7-5D2936BA9E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962BADCB-49D0-67A8-7CA1-D22EA2EC02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1010547"/>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6E7912F3-7AA9-3DDD-0C14-D1F25ACC03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0C97C07E-C72A-E920-E019-6A3E04C41D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263525"/>
            <a:ext cx="5816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2234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4093641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3.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026" name="Bilde 3">
            <a:extLst>
              <a:ext uri="{FF2B5EF4-FFF2-40B4-BE49-F238E27FC236}">
                <a16:creationId xmlns:a16="http://schemas.microsoft.com/office/drawing/2014/main" id="{2B326707-3A88-6903-9A59-E1BBC69F3F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Bilde 8" descr="Et bilde som inneholder leke, vektorgrafikk&#10;&#10;Automatisk generert beskrivelse">
            <a:extLst>
              <a:ext uri="{FF2B5EF4-FFF2-40B4-BE49-F238E27FC236}">
                <a16:creationId xmlns:a16="http://schemas.microsoft.com/office/drawing/2014/main" id="{B033835B-25CE-FDB8-1FF8-039CA8F587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5038" y="-315913"/>
            <a:ext cx="7329488" cy="748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6" r:id="rId1"/>
    <p:sldLayoutId id="2147483746" r:id="rId2"/>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Bilde 6">
            <a:extLst>
              <a:ext uri="{FF2B5EF4-FFF2-40B4-BE49-F238E27FC236}">
                <a16:creationId xmlns:a16="http://schemas.microsoft.com/office/drawing/2014/main" id="{C2CA84F9-FA4F-4FFC-F46A-5E1D83ABDC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Bilde 7">
            <a:extLst>
              <a:ext uri="{FF2B5EF4-FFF2-40B4-BE49-F238E27FC236}">
                <a16:creationId xmlns:a16="http://schemas.microsoft.com/office/drawing/2014/main" id="{C96E8C9A-C087-CC0B-0DEA-9A36A11BD9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25" y="-1427163"/>
            <a:ext cx="12182475" cy="860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7"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4" r:id="rId6"/>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218" name="Plassholder for tittel 1">
            <a:extLst>
              <a:ext uri="{FF2B5EF4-FFF2-40B4-BE49-F238E27FC236}">
                <a16:creationId xmlns:a16="http://schemas.microsoft.com/office/drawing/2014/main" id="{1B2B19DC-BA3D-0177-5EA5-E64E6C48A6E8}"/>
              </a:ext>
            </a:extLst>
          </p:cNvPr>
          <p:cNvSpPr>
            <a:spLocks noGrp="1" noChangeArrowheads="1"/>
          </p:cNvSpPr>
          <p:nvPr>
            <p:ph type="title"/>
          </p:nvPr>
        </p:nvSpPr>
        <p:spPr bwMode="auto">
          <a:xfrm>
            <a:off x="582613" y="365125"/>
            <a:ext cx="1099343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nb-NO"/>
              <a:t>Klikk for å redigere tittelstil</a:t>
            </a:r>
          </a:p>
        </p:txBody>
      </p:sp>
      <p:sp>
        <p:nvSpPr>
          <p:cNvPr id="9219" name="Plassholder for tekst 2">
            <a:extLst>
              <a:ext uri="{FF2B5EF4-FFF2-40B4-BE49-F238E27FC236}">
                <a16:creationId xmlns:a16="http://schemas.microsoft.com/office/drawing/2014/main" id="{305518F0-4F81-1B70-3865-45B243BE8251}"/>
              </a:ext>
            </a:extLst>
          </p:cNvPr>
          <p:cNvSpPr>
            <a:spLocks noGrp="1" noChangeArrowheads="1"/>
          </p:cNvSpPr>
          <p:nvPr>
            <p:ph type="body" idx="1"/>
          </p:nvPr>
        </p:nvSpPr>
        <p:spPr bwMode="auto">
          <a:xfrm>
            <a:off x="582613" y="1825625"/>
            <a:ext cx="10993437" cy="390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pic>
        <p:nvPicPr>
          <p:cNvPr id="9220" name="Bilde 3">
            <a:extLst>
              <a:ext uri="{FF2B5EF4-FFF2-40B4-BE49-F238E27FC236}">
                <a16:creationId xmlns:a16="http://schemas.microsoft.com/office/drawing/2014/main" id="{E0A055A9-7CC7-9CAF-B766-0EDC08A05DC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8" r:id="rId1"/>
    <p:sldLayoutId id="2147483729" r:id="rId2"/>
    <p:sldLayoutId id="2147483741" r:id="rId3"/>
    <p:sldLayoutId id="2147483730" r:id="rId4"/>
    <p:sldLayoutId id="2147483742" r:id="rId5"/>
    <p:sldLayoutId id="2147483745" r:id="rId6"/>
    <p:sldLayoutId id="2147483748" r:id="rId7"/>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2290" name="Bilde 1">
            <a:extLst>
              <a:ext uri="{FF2B5EF4-FFF2-40B4-BE49-F238E27FC236}">
                <a16:creationId xmlns:a16="http://schemas.microsoft.com/office/drawing/2014/main" id="{22F5A3CB-1833-C9F0-CCBB-FDF49E36C42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3" r:id="rId1"/>
    <p:sldLayoutId id="2147483731" r:id="rId2"/>
    <p:sldLayoutId id="2147483732" r:id="rId3"/>
    <p:sldLayoutId id="2147483733" r:id="rId4"/>
    <p:sldLayoutId id="2147483734" r:id="rId5"/>
    <p:sldLayoutId id="2147483735" r:id="rId6"/>
    <p:sldLayoutId id="2147483747" r:id="rId7"/>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D0D1A"/>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D0D1A"/>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D0D1A"/>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ww.116111.no/barn" TargetMode="External"/><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iokommune.sharepoint.com/sites/OPVOppvekst543/_layouts/15/stream.aspx?id=%2Fsites%2FOPVOppvekst543%2FShared%20Documents%2FVideoer%20%28fra%20plandager%20og%20annet%29%2FRobuste%20barn%20%2D%20musikkvideoer%2FWaterloo%2Emp4&amp;nav=eyJyZWZlcnJhbEluZm8iOnsicmVmZXJyYWxBcHAiOiJTdHJlYW1XZWJBcHAiLCJyZWZlcnJhbFZpZXciOiJTaGFyZURpYWxvZy1MaW5rIiwicmVmZXJyYWxBcHBQbGF0Zm9ybSI6IldlYiIsInJlZmVycmFsTW9kZSI6InZpZXcifX0&amp;ga=1&amp;referrer=StreamWebApp%2EWeb&amp;referrerScenario=AddressBarCopied%2Eview%2Eea6af698%2D206d%2D4f46%2D967f%2D4f2971161268" TargetMode="External"/><Relationship Id="rId5" Type="http://schemas.openxmlformats.org/officeDocument/2006/relationships/hyperlink" Target="NULL" TargetMode="External"/><Relationship Id="rId4" Type="http://schemas.openxmlformats.org/officeDocument/2006/relationships/hyperlink" Target="NULL"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3.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video" Target="https://www.youtube.com/embed/lBKtvybveV4?feature=oembed" TargetMode="Externa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F4E4358-EDA2-47B0-260B-433B627E4841}"/>
              </a:ext>
            </a:extLst>
          </p:cNvPr>
          <p:cNvSpPr>
            <a:spLocks noGrp="1"/>
          </p:cNvSpPr>
          <p:nvPr>
            <p:ph type="ctrTitle"/>
          </p:nvPr>
        </p:nvSpPr>
        <p:spPr>
          <a:xfrm>
            <a:off x="1550893" y="4759093"/>
            <a:ext cx="8980968" cy="1605786"/>
          </a:xfrm>
        </p:spPr>
        <p:txBody>
          <a:bodyPr lIns="91440" tIns="45720" rIns="91440" bIns="45720" anchor="b"/>
          <a:lstStyle/>
          <a:p>
            <a:r>
              <a:rPr lang="nb-NO">
                <a:solidFill>
                  <a:srgbClr val="009999"/>
                </a:solidFill>
                <a:latin typeface="Georgia"/>
              </a:rPr>
              <a:t>Overgrep på nett</a:t>
            </a:r>
            <a:br>
              <a:rPr lang="nb-NO">
                <a:latin typeface="Georgia" panose="02040502050405020303" pitchFamily="18" charset="0"/>
              </a:rPr>
            </a:br>
            <a:r>
              <a:rPr lang="nb-NO">
                <a:solidFill>
                  <a:srgbClr val="009999"/>
                </a:solidFill>
                <a:latin typeface="Georgia"/>
              </a:rPr>
              <a:t>6.trinn</a:t>
            </a:r>
          </a:p>
        </p:txBody>
      </p:sp>
    </p:spTree>
    <p:extLst>
      <p:ext uri="{BB962C8B-B14F-4D97-AF65-F5344CB8AC3E}">
        <p14:creationId xmlns:p14="http://schemas.microsoft.com/office/powerpoint/2010/main" val="2790284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A40FE-E8DA-762F-E905-5FF0FEF264EF}"/>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619240FB-CE24-3ED6-7B9D-7950B8AF3869}"/>
              </a:ext>
            </a:extLst>
          </p:cNvPr>
          <p:cNvSpPr>
            <a:spLocks noGrp="1"/>
          </p:cNvSpPr>
          <p:nvPr>
            <p:ph type="title"/>
          </p:nvPr>
        </p:nvSpPr>
        <p:spPr>
          <a:xfrm>
            <a:off x="582613" y="365125"/>
            <a:ext cx="10993437" cy="866775"/>
          </a:xfrm>
        </p:spPr>
        <p:txBody>
          <a:bodyPr/>
          <a:lstStyle/>
          <a:p>
            <a:pPr algn="ctr"/>
            <a:br>
              <a:rPr lang="nb-NO"/>
            </a:br>
            <a:r>
              <a:rPr lang="nb-NO" sz="6000" b="0">
                <a:solidFill>
                  <a:schemeClr val="accent1"/>
                </a:solidFill>
                <a:hlinkClick r:id="rId3"/>
              </a:rPr>
              <a:t>Alarmtelefonen 116 111</a:t>
            </a:r>
            <a:endParaRPr lang="nb-NO" sz="6000" b="0">
              <a:solidFill>
                <a:schemeClr val="accent1"/>
              </a:solidFill>
            </a:endParaRPr>
          </a:p>
        </p:txBody>
      </p:sp>
      <p:pic>
        <p:nvPicPr>
          <p:cNvPr id="5" name="Plassholder for innhold 4" descr="Et bilde som inneholder tekst, person, utendørs, skilt&#10;&#10;Automatisk generert beskrivelse">
            <a:extLst>
              <a:ext uri="{FF2B5EF4-FFF2-40B4-BE49-F238E27FC236}">
                <a16:creationId xmlns:a16="http://schemas.microsoft.com/office/drawing/2014/main" id="{A27688C3-4F83-48E5-7958-016A3EDDD390}"/>
              </a:ext>
            </a:extLst>
          </p:cNvPr>
          <p:cNvPicPr>
            <a:picLocks noGrp="1" noChangeAspect="1"/>
          </p:cNvPicPr>
          <p:nvPr>
            <p:ph idx="1"/>
          </p:nvPr>
        </p:nvPicPr>
        <p:blipFill>
          <a:blip r:embed="rId4"/>
          <a:stretch>
            <a:fillRect/>
          </a:stretch>
        </p:blipFill>
        <p:spPr>
          <a:xfrm>
            <a:off x="2851290" y="2673888"/>
            <a:ext cx="6499214" cy="3426036"/>
          </a:xfrm>
        </p:spPr>
      </p:pic>
    </p:spTree>
    <p:extLst>
      <p:ext uri="{BB962C8B-B14F-4D97-AF65-F5344CB8AC3E}">
        <p14:creationId xmlns:p14="http://schemas.microsoft.com/office/powerpoint/2010/main" val="2702231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8BE0A268-285E-F54E-0E49-82F2CB12130D}"/>
              </a:ext>
            </a:extLst>
          </p:cNvPr>
          <p:cNvSpPr txBox="1"/>
          <p:nvPr/>
        </p:nvSpPr>
        <p:spPr>
          <a:xfrm>
            <a:off x="2722314" y="2716390"/>
            <a:ext cx="5753528" cy="2246769"/>
          </a:xfrm>
          <a:prstGeom prst="rect">
            <a:avLst/>
          </a:prstGeom>
          <a:noFill/>
        </p:spPr>
        <p:txBody>
          <a:bodyPr wrap="square" lIns="91440" tIns="45720" rIns="91440" bIns="45720" rtlCol="0" anchor="t">
            <a:spAutoFit/>
          </a:bodyPr>
          <a:lstStyle/>
          <a:p>
            <a:r>
              <a:rPr lang="nb-NO" sz="6000">
                <a:solidFill>
                  <a:schemeClr val="accent4">
                    <a:lumMod val="20000"/>
                    <a:lumOff val="80000"/>
                  </a:schemeClr>
                </a:solidFill>
                <a:latin typeface="Georgia"/>
                <a:cs typeface="Calibri"/>
              </a:rPr>
              <a:t>Vi leker! </a:t>
            </a:r>
            <a:endParaRPr lang="en-US" sz="6000">
              <a:solidFill>
                <a:schemeClr val="accent4">
                  <a:lumMod val="20000"/>
                  <a:lumOff val="80000"/>
                </a:schemeClr>
              </a:solidFill>
              <a:latin typeface="Georgia"/>
              <a:cs typeface="Calibri"/>
            </a:endParaRPr>
          </a:p>
          <a:p>
            <a:endParaRPr lang="nb-NO" sz="4400">
              <a:solidFill>
                <a:schemeClr val="accent4">
                  <a:lumMod val="20000"/>
                  <a:lumOff val="80000"/>
                </a:schemeClr>
              </a:solidFill>
              <a:latin typeface="Georgia"/>
              <a:cs typeface="Calibri"/>
            </a:endParaRPr>
          </a:p>
          <a:p>
            <a:endParaRPr lang="nb-NO"/>
          </a:p>
          <a:p>
            <a:endParaRPr lang="nb-NO"/>
          </a:p>
        </p:txBody>
      </p:sp>
      <p:sp>
        <p:nvSpPr>
          <p:cNvPr id="4" name="TekstSylinder 3">
            <a:extLst>
              <a:ext uri="{FF2B5EF4-FFF2-40B4-BE49-F238E27FC236}">
                <a16:creationId xmlns:a16="http://schemas.microsoft.com/office/drawing/2014/main" id="{039DC984-2DAB-D68B-4511-3F216A209EDD}"/>
              </a:ext>
            </a:extLst>
          </p:cNvPr>
          <p:cNvSpPr txBox="1"/>
          <p:nvPr/>
        </p:nvSpPr>
        <p:spPr>
          <a:xfrm>
            <a:off x="2880465" y="3840221"/>
            <a:ext cx="5435600" cy="707886"/>
          </a:xfrm>
          <a:prstGeom prst="rect">
            <a:avLst/>
          </a:prstGeom>
          <a:noFill/>
        </p:spPr>
        <p:txBody>
          <a:bodyPr wrap="square" lIns="91440" tIns="45720" rIns="91440" bIns="45720" rtlCol="0" anchor="t">
            <a:spAutoFit/>
          </a:bodyPr>
          <a:lstStyle/>
          <a:p>
            <a:r>
              <a:rPr lang="nb-NO" sz="4000" dirty="0">
                <a:solidFill>
                  <a:srgbClr val="F7F7FA"/>
                </a:solidFill>
                <a:latin typeface="Georgia"/>
                <a:cs typeface="Calibri"/>
              </a:rPr>
              <a:t>Amøbeleken </a:t>
            </a:r>
            <a:endParaRPr lang="nb-NO" sz="4000" dirty="0">
              <a:solidFill>
                <a:srgbClr val="F7F7FA"/>
              </a:solidFill>
              <a:effectLst/>
              <a:latin typeface="Georgia"/>
              <a:ea typeface="MS Mincho" panose="02020609040205080304" pitchFamily="49" charset="-128"/>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8C4D59-A565-1CA6-C8A5-050F36C19963}"/>
              </a:ext>
            </a:extLst>
          </p:cNvPr>
          <p:cNvSpPr>
            <a:spLocks noGrp="1"/>
          </p:cNvSpPr>
          <p:nvPr>
            <p:ph type="title"/>
          </p:nvPr>
        </p:nvSpPr>
        <p:spPr>
          <a:xfrm>
            <a:off x="581889" y="365125"/>
            <a:ext cx="11611810" cy="1339940"/>
          </a:xfrm>
        </p:spPr>
        <p:txBody>
          <a:bodyPr lIns="91440" tIns="45720" rIns="91440" bIns="45720" anchor="t"/>
          <a:lstStyle/>
          <a:p>
            <a:br>
              <a:rPr lang="nb-NO"/>
            </a:br>
            <a:r>
              <a:rPr lang="nb-NO" sz="6000" b="0">
                <a:solidFill>
                  <a:schemeClr val="accent1"/>
                </a:solidFill>
                <a:latin typeface="Georgia"/>
              </a:rPr>
              <a:t>Vi oppsummer sammen i ringen</a:t>
            </a:r>
          </a:p>
        </p:txBody>
      </p:sp>
      <p:sp>
        <p:nvSpPr>
          <p:cNvPr id="3" name="Plassholder for innhold 2">
            <a:extLst>
              <a:ext uri="{FF2B5EF4-FFF2-40B4-BE49-F238E27FC236}">
                <a16:creationId xmlns:a16="http://schemas.microsoft.com/office/drawing/2014/main" id="{952AD62F-0DB6-602E-20E5-5B39ABE89282}"/>
              </a:ext>
            </a:extLst>
          </p:cNvPr>
          <p:cNvSpPr>
            <a:spLocks noGrp="1"/>
          </p:cNvSpPr>
          <p:nvPr>
            <p:ph sz="half" idx="1"/>
          </p:nvPr>
        </p:nvSpPr>
        <p:spPr>
          <a:xfrm>
            <a:off x="5291738" y="2711960"/>
            <a:ext cx="6659986" cy="3806248"/>
          </a:xfrm>
        </p:spPr>
        <p:txBody>
          <a:bodyPr lIns="91440" tIns="45720" rIns="91440" bIns="45720" anchor="t"/>
          <a:lstStyle/>
          <a:p>
            <a:pPr marL="0" indent="0">
              <a:buNone/>
            </a:pPr>
            <a:endParaRPr lang="nb-NO" sz="2400">
              <a:latin typeface="Georgia"/>
              <a:ea typeface="+mn-lt"/>
              <a:cs typeface="+mn-lt"/>
            </a:endParaRPr>
          </a:p>
          <a:p>
            <a:pPr lvl="2"/>
            <a:r>
              <a:rPr lang="nb-NO" sz="3200">
                <a:solidFill>
                  <a:schemeClr val="tx2"/>
                </a:solidFill>
                <a:latin typeface="Georgia"/>
                <a:ea typeface="+mn-lt"/>
                <a:cs typeface="+mn-lt"/>
              </a:rPr>
              <a:t>Hva likte du i dag? </a:t>
            </a:r>
          </a:p>
          <a:p>
            <a:pPr lvl="2"/>
            <a:r>
              <a:rPr lang="nb-NO" sz="3200">
                <a:solidFill>
                  <a:schemeClr val="tx2"/>
                </a:solidFill>
                <a:latin typeface="Georgia"/>
                <a:ea typeface="+mn-lt"/>
                <a:cs typeface="+mn-lt"/>
              </a:rPr>
              <a:t>Hva lærte du? </a:t>
            </a:r>
          </a:p>
          <a:p>
            <a:pPr lvl="2"/>
            <a:r>
              <a:rPr lang="nb-NO" sz="3200">
                <a:solidFill>
                  <a:schemeClr val="tx2"/>
                </a:solidFill>
                <a:latin typeface="Georgia"/>
                <a:ea typeface="+mn-lt"/>
                <a:cs typeface="+mn-lt"/>
              </a:rPr>
              <a:t>Hvorfor er dette viktig? </a:t>
            </a:r>
          </a:p>
          <a:p>
            <a:pPr lvl="2"/>
            <a:r>
              <a:rPr lang="nb-NO" sz="3200">
                <a:solidFill>
                  <a:schemeClr val="tx2"/>
                </a:solidFill>
                <a:latin typeface="Georgia"/>
                <a:ea typeface="+mn-lt"/>
                <a:cs typeface="+mn-lt"/>
              </a:rPr>
              <a:t>Hva kan vi øve på?</a:t>
            </a:r>
          </a:p>
        </p:txBody>
      </p:sp>
      <p:pic>
        <p:nvPicPr>
          <p:cNvPr id="5" name="Plassholder for innhold 4" descr="Et bilde som inneholder brun&#10;&#10;Automatisk generert beskrivelse">
            <a:extLst>
              <a:ext uri="{FF2B5EF4-FFF2-40B4-BE49-F238E27FC236}">
                <a16:creationId xmlns:a16="http://schemas.microsoft.com/office/drawing/2014/main" id="{7E0CCFED-A70F-0DDA-2C0F-F34F5FB8141A}"/>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b="-2"/>
          <a:stretch/>
        </p:blipFill>
        <p:spPr>
          <a:xfrm>
            <a:off x="1144513" y="2779215"/>
            <a:ext cx="3798345" cy="3806825"/>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E5683-5466-DA18-5AAE-C4DD3D4EB5FD}"/>
            </a:ext>
          </a:extLst>
        </p:cNvPr>
        <p:cNvGrpSpPr/>
        <p:nvPr/>
      </p:nvGrpSpPr>
      <p:grpSpPr>
        <a:xfrm>
          <a:off x="0" y="0"/>
          <a:ext cx="0" cy="0"/>
          <a:chOff x="0" y="0"/>
          <a:chExt cx="0" cy="0"/>
        </a:xfrm>
      </p:grpSpPr>
    </p:spTree>
    <p:extLst>
      <p:ext uri="{BB962C8B-B14F-4D97-AF65-F5344CB8AC3E}">
        <p14:creationId xmlns:p14="http://schemas.microsoft.com/office/powerpoint/2010/main" val="2868920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95110-3F63-2A96-9BC5-9A384E6D756B}"/>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2A190BD5-502E-7592-2CD7-CDCD2E0667F8}"/>
              </a:ext>
            </a:extLst>
          </p:cNvPr>
          <p:cNvSpPr>
            <a:spLocks noGrp="1"/>
          </p:cNvSpPr>
          <p:nvPr>
            <p:ph type="title"/>
          </p:nvPr>
        </p:nvSpPr>
        <p:spPr>
          <a:xfrm>
            <a:off x="2407144" y="1716775"/>
            <a:ext cx="8203372" cy="2864832"/>
          </a:xfrm>
        </p:spPr>
        <p:txBody>
          <a:bodyPr/>
          <a:lstStyle/>
          <a:p>
            <a:br>
              <a:rPr lang="nb-NO" b="0">
                <a:latin typeface="Georgia"/>
                <a:hlinkClick r:id="rId3" invalidUrl="http://">
                  <a:extLst>
                    <a:ext uri="{A12FA001-AC4F-418D-AE19-62706E023703}">
                      <ahyp:hlinkClr xmlns:ahyp="http://schemas.microsoft.com/office/drawing/2018/hyperlinkcolor" val="tx"/>
                    </a:ext>
                  </a:extLst>
                </a:hlinkClick>
              </a:rPr>
            </a:br>
            <a:br>
              <a:rPr lang="nb-NO" b="0">
                <a:latin typeface="Georgia"/>
                <a:hlinkClick r:id="rId4" invalidUrl="http://">
                  <a:extLst>
                    <a:ext uri="{A12FA001-AC4F-418D-AE19-62706E023703}">
                      <ahyp:hlinkClr xmlns:ahyp="http://schemas.microsoft.com/office/drawing/2018/hyperlinkcolor" val="tx"/>
                    </a:ext>
                  </a:extLst>
                </a:hlinkClick>
              </a:rPr>
            </a:br>
            <a:br>
              <a:rPr lang="nb-NO" b="0">
                <a:latin typeface="Georgia"/>
                <a:hlinkClick r:id="rId5" invalidUrl="http://">
                  <a:extLst>
                    <a:ext uri="{A12FA001-AC4F-418D-AE19-62706E023703}">
                      <ahyp:hlinkClr xmlns:ahyp="http://schemas.microsoft.com/office/drawing/2018/hyperlinkcolor" val="tx"/>
                    </a:ext>
                  </a:extLst>
                </a:hlinkClick>
              </a:rPr>
            </a:br>
            <a:r>
              <a:rPr lang="nb-NO" b="0">
                <a:solidFill>
                  <a:srgbClr val="009999"/>
                </a:solidFill>
                <a:latin typeface="Georgia"/>
                <a:hlinkClick r:id="rId6">
                  <a:extLst>
                    <a:ext uri="{A12FA001-AC4F-418D-AE19-62706E023703}">
                      <ahyp:hlinkClr xmlns:ahyp="http://schemas.microsoft.com/office/drawing/2018/hyperlinkcolor" val="tx"/>
                    </a:ext>
                  </a:extLst>
                </a:hlinkClick>
              </a:rPr>
              <a:t>Inngangsmusikk</a:t>
            </a:r>
            <a:r>
              <a:rPr lang="nb-NO" b="0">
                <a:solidFill>
                  <a:srgbClr val="009999"/>
                </a:solidFill>
                <a:latin typeface="Georgia"/>
              </a:rPr>
              <a:t> </a:t>
            </a:r>
            <a:br>
              <a:rPr lang="nb-NO" sz="2800">
                <a:latin typeface="Georgia"/>
                <a:hlinkClick r:id="rId6">
                  <a:extLst>
                    <a:ext uri="{A12FA001-AC4F-418D-AE19-62706E023703}">
                      <ahyp:hlinkClr xmlns:ahyp="http://schemas.microsoft.com/office/drawing/2018/hyperlinkcolor" val="tx"/>
                    </a:ext>
                  </a:extLst>
                </a:hlinkClick>
              </a:rPr>
            </a:br>
            <a:endParaRPr lang="nb-NO">
              <a:solidFill>
                <a:srgbClr val="009999"/>
              </a:solidFill>
            </a:endParaRPr>
          </a:p>
        </p:txBody>
      </p:sp>
      <p:sp>
        <p:nvSpPr>
          <p:cNvPr id="3" name="Plassholder for tekst 2">
            <a:extLst>
              <a:ext uri="{FF2B5EF4-FFF2-40B4-BE49-F238E27FC236}">
                <a16:creationId xmlns:a16="http://schemas.microsoft.com/office/drawing/2014/main" id="{68A0AD5A-42D5-743E-1DF2-FF97502C6A03}"/>
              </a:ext>
            </a:extLst>
          </p:cNvPr>
          <p:cNvSpPr>
            <a:spLocks noGrp="1"/>
          </p:cNvSpPr>
          <p:nvPr>
            <p:ph type="body" idx="1"/>
          </p:nvPr>
        </p:nvSpPr>
        <p:spPr/>
        <p:txBody>
          <a:bodyPr/>
          <a:lstStyle/>
          <a:p>
            <a:endParaRPr lang="nb-NO"/>
          </a:p>
        </p:txBody>
      </p:sp>
    </p:spTree>
    <p:extLst>
      <p:ext uri="{BB962C8B-B14F-4D97-AF65-F5344CB8AC3E}">
        <p14:creationId xmlns:p14="http://schemas.microsoft.com/office/powerpoint/2010/main" val="1471009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ansemotorisk øvelse - Svinge med armene-w64rbxkrmh">
            <a:hlinkClick r:id="" action="ppaction://media"/>
            <a:extLst>
              <a:ext uri="{FF2B5EF4-FFF2-40B4-BE49-F238E27FC236}">
                <a16:creationId xmlns:a16="http://schemas.microsoft.com/office/drawing/2014/main" id="{86ECD135-C3B5-34F2-B367-6BD4BE88642A}"/>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1023484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69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edia på Internett 3" title="Levi - en film om seksuelle overgrep på nett">
            <a:hlinkClick r:id="" action="ppaction://media"/>
            <a:extLst>
              <a:ext uri="{FF2B5EF4-FFF2-40B4-BE49-F238E27FC236}">
                <a16:creationId xmlns:a16="http://schemas.microsoft.com/office/drawing/2014/main" id="{91FC1EC9-95E5-54BC-588C-9A42E389D531}"/>
              </a:ext>
            </a:extLst>
          </p:cNvPr>
          <p:cNvPicPr>
            <a:picLocks noRot="1" noChangeAspect="1"/>
          </p:cNvPicPr>
          <p:nvPr>
            <a:videoFile r:link="rId1"/>
          </p:nvPr>
        </p:nvPicPr>
        <p:blipFill>
          <a:blip r:embed="rId4"/>
          <a:stretch>
            <a:fillRect/>
          </a:stretch>
        </p:blipFill>
        <p:spPr>
          <a:xfrm>
            <a:off x="22225" y="0"/>
            <a:ext cx="12147550" cy="6858000"/>
          </a:xfrm>
          <a:prstGeom prst="rect">
            <a:avLst/>
          </a:prstGeom>
        </p:spPr>
      </p:pic>
    </p:spTree>
    <p:extLst>
      <p:ext uri="{BB962C8B-B14F-4D97-AF65-F5344CB8AC3E}">
        <p14:creationId xmlns:p14="http://schemas.microsoft.com/office/powerpoint/2010/main" val="402042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4FFB1BC-28B8-4E45-D805-6CE3E6E44B18}"/>
              </a:ext>
            </a:extLst>
          </p:cNvPr>
          <p:cNvSpPr>
            <a:spLocks noGrp="1"/>
          </p:cNvSpPr>
          <p:nvPr>
            <p:ph type="title"/>
          </p:nvPr>
        </p:nvSpPr>
        <p:spPr/>
        <p:txBody>
          <a:bodyPr/>
          <a:lstStyle/>
          <a:p>
            <a:pPr algn="ctr"/>
            <a:r>
              <a:rPr lang="nb-NO" sz="4000" b="0" dirty="0">
                <a:solidFill>
                  <a:srgbClr val="009999"/>
                </a:solidFill>
                <a:latin typeface="Georgia"/>
                <a:ea typeface="Calibri"/>
                <a:cs typeface="Calibri"/>
              </a:rPr>
              <a:t>Hvorfor kan det være bra for barna at foreldrene spør om hva de gjør og hvem de snakker med på nett?</a:t>
            </a:r>
            <a:endParaRPr lang="nb-NO" sz="4000" b="0" dirty="0">
              <a:solidFill>
                <a:srgbClr val="009999"/>
              </a:solidFill>
              <a:latin typeface="Georgia"/>
            </a:endParaRPr>
          </a:p>
        </p:txBody>
      </p:sp>
      <p:pic>
        <p:nvPicPr>
          <p:cNvPr id="4" name="Plassholder for innhold 3" descr="Et bilde som inneholder person, Menneskeansikt, klær, vegg&#10;&#10;Automatisk generert beskrivelse">
            <a:extLst>
              <a:ext uri="{FF2B5EF4-FFF2-40B4-BE49-F238E27FC236}">
                <a16:creationId xmlns:a16="http://schemas.microsoft.com/office/drawing/2014/main" id="{DB926D6E-35A2-F8F2-FDC9-40BD6A2C2C94}"/>
              </a:ext>
            </a:extLst>
          </p:cNvPr>
          <p:cNvPicPr>
            <a:picLocks noGrp="1" noChangeAspect="1"/>
          </p:cNvPicPr>
          <p:nvPr>
            <p:ph idx="1"/>
          </p:nvPr>
        </p:nvPicPr>
        <p:blipFill>
          <a:blip r:embed="rId3"/>
          <a:stretch>
            <a:fillRect/>
          </a:stretch>
        </p:blipFill>
        <p:spPr>
          <a:xfrm>
            <a:off x="1891028" y="2042679"/>
            <a:ext cx="8132193" cy="4702833"/>
          </a:xfrm>
        </p:spPr>
      </p:pic>
    </p:spTree>
    <p:extLst>
      <p:ext uri="{BB962C8B-B14F-4D97-AF65-F5344CB8AC3E}">
        <p14:creationId xmlns:p14="http://schemas.microsoft.com/office/powerpoint/2010/main" val="3830064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F59EF05-CB6F-CDDB-C502-3F1E5A19F019}"/>
              </a:ext>
            </a:extLst>
          </p:cNvPr>
          <p:cNvSpPr>
            <a:spLocks noGrp="1"/>
          </p:cNvSpPr>
          <p:nvPr>
            <p:ph type="title"/>
          </p:nvPr>
        </p:nvSpPr>
        <p:spPr>
          <a:xfrm>
            <a:off x="596990" y="667049"/>
            <a:ext cx="10993437" cy="1325563"/>
          </a:xfrm>
        </p:spPr>
        <p:txBody>
          <a:bodyPr/>
          <a:lstStyle/>
          <a:p>
            <a:pPr algn="ctr"/>
            <a:r>
              <a:rPr lang="nb-NO" sz="4000" b="0" dirty="0">
                <a:solidFill>
                  <a:srgbClr val="009999"/>
                </a:solidFill>
                <a:latin typeface="Georgia"/>
                <a:ea typeface="Calibri"/>
                <a:cs typeface="Calibri"/>
              </a:rPr>
              <a:t>Hva tror dere Levi tenkte og følte da han fikk den første </a:t>
            </a:r>
            <a:r>
              <a:rPr lang="nb-NO" sz="4000" b="0" err="1">
                <a:solidFill>
                  <a:srgbClr val="009999"/>
                </a:solidFill>
                <a:latin typeface="Georgia"/>
                <a:ea typeface="Calibri"/>
                <a:cs typeface="Calibri"/>
              </a:rPr>
              <a:t>snap’en</a:t>
            </a:r>
            <a:r>
              <a:rPr lang="nb-NO" sz="4000" b="0" dirty="0">
                <a:solidFill>
                  <a:srgbClr val="009999"/>
                </a:solidFill>
                <a:latin typeface="Georgia"/>
                <a:ea typeface="Calibri"/>
                <a:cs typeface="Calibri"/>
              </a:rPr>
              <a:t> av «</a:t>
            </a:r>
            <a:r>
              <a:rPr lang="nb-NO" sz="4000" b="0" err="1">
                <a:solidFill>
                  <a:srgbClr val="009999"/>
                </a:solidFill>
                <a:latin typeface="Georgia"/>
                <a:ea typeface="Calibri"/>
                <a:cs typeface="Calibri"/>
              </a:rPr>
              <a:t>SofieStar</a:t>
            </a:r>
            <a:r>
              <a:rPr lang="nb-NO" sz="4000" b="0" dirty="0">
                <a:solidFill>
                  <a:srgbClr val="009999"/>
                </a:solidFill>
                <a:latin typeface="Georgia"/>
                <a:ea typeface="Calibri"/>
                <a:cs typeface="Calibri"/>
              </a:rPr>
              <a:t>» når hun er lettkledd?</a:t>
            </a:r>
            <a:endParaRPr lang="nb-NO" sz="4000" b="0" dirty="0">
              <a:solidFill>
                <a:srgbClr val="191A35"/>
              </a:solidFill>
              <a:latin typeface="Georgia"/>
            </a:endParaRPr>
          </a:p>
        </p:txBody>
      </p:sp>
      <p:pic>
        <p:nvPicPr>
          <p:cNvPr id="3" name="Plassholder for innhold 2" descr="Et bilde som inneholder person, Menneskeansikt, gutt, skjermbilde&#10;&#10;Automatisk generert beskrivelse">
            <a:extLst>
              <a:ext uri="{FF2B5EF4-FFF2-40B4-BE49-F238E27FC236}">
                <a16:creationId xmlns:a16="http://schemas.microsoft.com/office/drawing/2014/main" id="{A3104BF5-7B8C-6749-ED3B-FFBC628580C9}"/>
              </a:ext>
            </a:extLst>
          </p:cNvPr>
          <p:cNvPicPr>
            <a:picLocks noGrp="1" noChangeAspect="1"/>
          </p:cNvPicPr>
          <p:nvPr>
            <p:ph idx="1"/>
          </p:nvPr>
        </p:nvPicPr>
        <p:blipFill>
          <a:blip r:embed="rId3"/>
          <a:stretch>
            <a:fillRect/>
          </a:stretch>
        </p:blipFill>
        <p:spPr>
          <a:xfrm>
            <a:off x="1335701" y="2291586"/>
            <a:ext cx="8969675" cy="3888716"/>
          </a:xfrm>
        </p:spPr>
      </p:pic>
    </p:spTree>
    <p:extLst>
      <p:ext uri="{BB962C8B-B14F-4D97-AF65-F5344CB8AC3E}">
        <p14:creationId xmlns:p14="http://schemas.microsoft.com/office/powerpoint/2010/main" val="2233965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52C84D1-A671-DA31-BAE6-1DAA9D8D0604}"/>
              </a:ext>
            </a:extLst>
          </p:cNvPr>
          <p:cNvSpPr>
            <a:spLocks noGrp="1"/>
          </p:cNvSpPr>
          <p:nvPr>
            <p:ph type="title"/>
          </p:nvPr>
        </p:nvSpPr>
        <p:spPr/>
        <p:txBody>
          <a:bodyPr/>
          <a:lstStyle/>
          <a:p>
            <a:pPr algn="ctr"/>
            <a:r>
              <a:rPr lang="nb-NO" sz="4000" b="0" dirty="0">
                <a:solidFill>
                  <a:srgbClr val="009999"/>
                </a:solidFill>
                <a:latin typeface="Georgia"/>
                <a:ea typeface="Calibri"/>
                <a:cs typeface="Calibri"/>
              </a:rPr>
              <a:t>Hvis mammaen til Levi ikke hadde vært så forståelsesfull og hjelpsom, hva kunne Levi gjort da?</a:t>
            </a:r>
            <a:endParaRPr lang="nb-NO"/>
          </a:p>
        </p:txBody>
      </p:sp>
      <p:pic>
        <p:nvPicPr>
          <p:cNvPr id="4" name="Plassholder for innhold 3" descr="Et bilde som inneholder person, innendørs, klær, Langt hår&#10;&#10;Automatisk generert beskrivelse">
            <a:extLst>
              <a:ext uri="{FF2B5EF4-FFF2-40B4-BE49-F238E27FC236}">
                <a16:creationId xmlns:a16="http://schemas.microsoft.com/office/drawing/2014/main" id="{A2C72EAA-791D-940C-1B4C-0E7493C7E9FB}"/>
              </a:ext>
            </a:extLst>
          </p:cNvPr>
          <p:cNvPicPr>
            <a:picLocks noGrp="1" noChangeAspect="1"/>
          </p:cNvPicPr>
          <p:nvPr>
            <p:ph idx="1"/>
          </p:nvPr>
        </p:nvPicPr>
        <p:blipFill>
          <a:blip r:embed="rId3"/>
          <a:stretch>
            <a:fillRect/>
          </a:stretch>
        </p:blipFill>
        <p:spPr>
          <a:xfrm>
            <a:off x="2262952" y="1865028"/>
            <a:ext cx="7618382" cy="4813719"/>
          </a:xfrm>
        </p:spPr>
      </p:pic>
    </p:spTree>
    <p:extLst>
      <p:ext uri="{BB962C8B-B14F-4D97-AF65-F5344CB8AC3E}">
        <p14:creationId xmlns:p14="http://schemas.microsoft.com/office/powerpoint/2010/main" val="2370257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A10239D-28B0-739E-AC03-C1BA62C578BD}"/>
              </a:ext>
            </a:extLst>
          </p:cNvPr>
          <p:cNvSpPr>
            <a:spLocks noGrp="1"/>
          </p:cNvSpPr>
          <p:nvPr>
            <p:ph type="title"/>
          </p:nvPr>
        </p:nvSpPr>
        <p:spPr/>
        <p:txBody>
          <a:bodyPr/>
          <a:lstStyle/>
          <a:p>
            <a:pPr algn="ctr"/>
            <a:r>
              <a:rPr lang="nb-NO" sz="4000" b="0" dirty="0">
                <a:solidFill>
                  <a:srgbClr val="009999"/>
                </a:solidFill>
                <a:latin typeface="Georgia"/>
                <a:ea typeface="Calibri"/>
                <a:cs typeface="Calibri"/>
              </a:rPr>
              <a:t>Hvordan kan vi vite at Levi ble utsatt for et seksuelt overgrep på nett i denne filmen?</a:t>
            </a:r>
            <a:endParaRPr lang="nb-NO" sz="4000" b="0" dirty="0">
              <a:solidFill>
                <a:srgbClr val="009999"/>
              </a:solidFill>
              <a:latin typeface="Georgia"/>
            </a:endParaRPr>
          </a:p>
        </p:txBody>
      </p:sp>
      <p:pic>
        <p:nvPicPr>
          <p:cNvPr id="6" name="Bilde 5">
            <a:extLst>
              <a:ext uri="{FF2B5EF4-FFF2-40B4-BE49-F238E27FC236}">
                <a16:creationId xmlns:a16="http://schemas.microsoft.com/office/drawing/2014/main" id="{3F5DEFC7-0FD4-1FBE-508B-14D856994AC6}"/>
              </a:ext>
            </a:extLst>
          </p:cNvPr>
          <p:cNvPicPr>
            <a:picLocks noChangeAspect="1"/>
          </p:cNvPicPr>
          <p:nvPr/>
        </p:nvPicPr>
        <p:blipFill>
          <a:blip r:embed="rId3"/>
          <a:stretch>
            <a:fillRect/>
          </a:stretch>
        </p:blipFill>
        <p:spPr>
          <a:xfrm>
            <a:off x="1306830" y="2024456"/>
            <a:ext cx="9578340" cy="4083336"/>
          </a:xfrm>
          <a:prstGeom prst="rect">
            <a:avLst/>
          </a:prstGeom>
        </p:spPr>
      </p:pic>
    </p:spTree>
    <p:extLst>
      <p:ext uri="{BB962C8B-B14F-4D97-AF65-F5344CB8AC3E}">
        <p14:creationId xmlns:p14="http://schemas.microsoft.com/office/powerpoint/2010/main" val="2275257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2D1B8F43-C38E-05F2-68CC-CCBD30D98C2E}"/>
              </a:ext>
            </a:extLst>
          </p:cNvPr>
          <p:cNvSpPr txBox="1"/>
          <p:nvPr/>
        </p:nvSpPr>
        <p:spPr>
          <a:xfrm>
            <a:off x="4184845" y="2739390"/>
            <a:ext cx="5404339" cy="1938992"/>
          </a:xfrm>
          <a:prstGeom prst="rect">
            <a:avLst/>
          </a:prstGeom>
          <a:noFill/>
        </p:spPr>
        <p:txBody>
          <a:bodyPr wrap="square" rtlCol="0">
            <a:spAutoFit/>
          </a:bodyPr>
          <a:lstStyle/>
          <a:p>
            <a:r>
              <a:rPr lang="nb-NO" sz="6000" dirty="0">
                <a:solidFill>
                  <a:schemeClr val="tx2"/>
                </a:solidFill>
                <a:latin typeface="Georgia" panose="02040502050405020303" pitchFamily="18" charset="0"/>
              </a:rPr>
              <a:t>Øvelse:</a:t>
            </a:r>
          </a:p>
          <a:p>
            <a:r>
              <a:rPr lang="nb-NO" sz="6000" dirty="0">
                <a:solidFill>
                  <a:schemeClr val="tx2"/>
                </a:solidFill>
                <a:latin typeface="Georgia" panose="02040502050405020303" pitchFamily="18" charset="0"/>
              </a:rPr>
              <a:t>Grenser</a:t>
            </a:r>
          </a:p>
        </p:txBody>
      </p:sp>
    </p:spTree>
    <p:extLst>
      <p:ext uri="{BB962C8B-B14F-4D97-AF65-F5344CB8AC3E}">
        <p14:creationId xmlns:p14="http://schemas.microsoft.com/office/powerpoint/2010/main" val="3035921823"/>
      </p:ext>
    </p:extLst>
  </p:cSld>
  <p:clrMapOvr>
    <a:masterClrMapping/>
  </p:clrMapOvr>
</p:sld>
</file>

<file path=ppt/theme/theme1.xml><?xml version="1.0" encoding="utf-8"?>
<a:theme xmlns:a="http://schemas.openxmlformats.org/drawingml/2006/main" name="4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72614E21-DF98-7D46-8731-84A07EA55BD9}"/>
    </a:ext>
  </a:ext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4FEF2B0-D82C-E345-8053-2BD3103A92A3}"/>
    </a:ext>
  </a:extLst>
</a:theme>
</file>

<file path=ppt/theme/theme3.xml><?xml version="1.0" encoding="utf-8"?>
<a:theme xmlns:a="http://schemas.openxmlformats.org/drawingml/2006/main" name="5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FE984D20-11AA-8B42-8B34-786EBEA6639B}"/>
    </a:ext>
  </a:extLst>
</a:theme>
</file>

<file path=ppt/theme/theme4.xml><?xml version="1.0" encoding="utf-8"?>
<a:theme xmlns:a="http://schemas.openxmlformats.org/drawingml/2006/main" name="3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5B92D138-C25D-5A46-B7FC-BA2332ABBCB7}"/>
    </a:ext>
  </a:extLst>
</a:theme>
</file>

<file path=ppt/theme/theme5.xml><?xml version="1.0" encoding="utf-8"?>
<a:theme xmlns:a="http://schemas.openxmlformats.org/drawingml/2006/main" name="6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B0D46C2-F3AF-FF4B-BB9F-1F0E4EAD2805}"/>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ppt/theme/themeOverride2.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8da453c-6e37-4915-9292-e90fa68e84a7" xsi:nil="true"/>
    <lcf76f155ced4ddcb4097134ff3c332f xmlns="ee598b89-8811-470d-ad8e-f3a66432fe1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9BDA7F1AC33E64785F6135B1EACC2E7" ma:contentTypeVersion="16" ma:contentTypeDescription="Create a new document." ma:contentTypeScope="" ma:versionID="22f19d823de4e98a6c732260000ce145">
  <xsd:schema xmlns:xsd="http://www.w3.org/2001/XMLSchema" xmlns:xs="http://www.w3.org/2001/XMLSchema" xmlns:p="http://schemas.microsoft.com/office/2006/metadata/properties" xmlns:ns2="ee598b89-8811-470d-ad8e-f3a66432fe16" xmlns:ns3="b8da453c-6e37-4915-9292-e90fa68e84a7" targetNamespace="http://schemas.microsoft.com/office/2006/metadata/properties" ma:root="true" ma:fieldsID="98de6ecfc1a5b5b15329f27f3b3645e9" ns2:_="" ns3:_="">
    <xsd:import namespace="ee598b89-8811-470d-ad8e-f3a66432fe16"/>
    <xsd:import namespace="b8da453c-6e37-4915-9292-e90fa68e84a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98b89-8811-470d-ad8e-f3a66432fe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4de8575-74db-4a6a-b3a0-42d3e2483af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da453c-6e37-4915-9292-e90fa68e84a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04e097e-fe66-4030-ac2a-d36d0cfa8816}" ma:internalName="TaxCatchAll" ma:showField="CatchAllData" ma:web="b8da453c-6e37-4915-9292-e90fa68e84a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D77B02-5889-426D-89C9-FDD9A745DA9C}">
  <ds:schemaRefs>
    <ds:schemaRef ds:uri="http://schemas.microsoft.com/sharepoint/v3/contenttype/forms"/>
  </ds:schemaRefs>
</ds:datastoreItem>
</file>

<file path=customXml/itemProps2.xml><?xml version="1.0" encoding="utf-8"?>
<ds:datastoreItem xmlns:ds="http://schemas.openxmlformats.org/officeDocument/2006/customXml" ds:itemID="{11BE01ED-003C-42DC-AE3A-5659E0FD134D}">
  <ds:schemaRefs>
    <ds:schemaRef ds:uri="http://purl.org/dc/elements/1.1/"/>
    <ds:schemaRef ds:uri="http://schemas.openxmlformats.org/package/2006/metadata/core-properties"/>
    <ds:schemaRef ds:uri="http://www.w3.org/XML/1998/namespace"/>
    <ds:schemaRef ds:uri="b8da453c-6e37-4915-9292-e90fa68e84a7"/>
    <ds:schemaRef ds:uri="http://schemas.microsoft.com/office/2006/metadata/properties"/>
    <ds:schemaRef ds:uri="http://schemas.microsoft.com/office/2006/documentManagement/types"/>
    <ds:schemaRef ds:uri="http://purl.org/dc/dcmitype/"/>
    <ds:schemaRef ds:uri="http://schemas.microsoft.com/office/infopath/2007/PartnerControls"/>
    <ds:schemaRef ds:uri="ee598b89-8811-470d-ad8e-f3a66432fe16"/>
    <ds:schemaRef ds:uri="http://purl.org/dc/terms/"/>
  </ds:schemaRefs>
</ds:datastoreItem>
</file>

<file path=customXml/itemProps3.xml><?xml version="1.0" encoding="utf-8"?>
<ds:datastoreItem xmlns:ds="http://schemas.openxmlformats.org/officeDocument/2006/customXml" ds:itemID="{094C0CD6-2C47-4B5B-8985-883AD2384275}"/>
</file>

<file path=docProps/app.xml><?xml version="1.0" encoding="utf-8"?>
<Properties xmlns="http://schemas.openxmlformats.org/officeDocument/2006/extended-properties" xmlns:vt="http://schemas.openxmlformats.org/officeDocument/2006/docPropsVTypes">
  <Template>Robuste Barn_Profil_PP_Presentasjon[8576]</Template>
  <TotalTime>4</TotalTime>
  <Words>1201</Words>
  <Application>Microsoft Office PowerPoint</Application>
  <PresentationFormat>Widescreen</PresentationFormat>
  <Paragraphs>87</Paragraphs>
  <Slides>13</Slides>
  <Notes>11</Notes>
  <HiddenSlides>0</HiddenSlides>
  <MMClips>2</MMClips>
  <ScaleCrop>false</ScaleCrop>
  <HeadingPairs>
    <vt:vector size="6" baseType="variant">
      <vt:variant>
        <vt:lpstr>Brukte skrifter</vt:lpstr>
      </vt:variant>
      <vt:variant>
        <vt:i4>5</vt:i4>
      </vt:variant>
      <vt:variant>
        <vt:lpstr>Tema</vt:lpstr>
      </vt:variant>
      <vt:variant>
        <vt:i4>5</vt:i4>
      </vt:variant>
      <vt:variant>
        <vt:lpstr>Lysbildetitler</vt:lpstr>
      </vt:variant>
      <vt:variant>
        <vt:i4>13</vt:i4>
      </vt:variant>
    </vt:vector>
  </HeadingPairs>
  <TitlesOfParts>
    <vt:vector size="23" baseType="lpstr">
      <vt:lpstr>Arial</vt:lpstr>
      <vt:lpstr>Calibri</vt:lpstr>
      <vt:lpstr>Calibri Light</vt:lpstr>
      <vt:lpstr>Georgia</vt:lpstr>
      <vt:lpstr>Symbol,Sans-Serif</vt:lpstr>
      <vt:lpstr>4_Office-tema</vt:lpstr>
      <vt:lpstr>Egendefinert utforming</vt:lpstr>
      <vt:lpstr>5_Office-tema</vt:lpstr>
      <vt:lpstr>3_Office-tema</vt:lpstr>
      <vt:lpstr>6_Office-tema</vt:lpstr>
      <vt:lpstr>Overgrep på nett 6.trinn</vt:lpstr>
      <vt:lpstr>   Inngangsmusikk  </vt:lpstr>
      <vt:lpstr>PowerPoint-presentasjon</vt:lpstr>
      <vt:lpstr>PowerPoint-presentasjon</vt:lpstr>
      <vt:lpstr>Hvorfor kan det være bra for barna at foreldrene spør om hva de gjør og hvem de snakker med på nett?</vt:lpstr>
      <vt:lpstr>Hva tror dere Levi tenkte og følte da han fikk den første snap’en av «SofieStar» når hun er lettkledd?</vt:lpstr>
      <vt:lpstr>Hvis mammaen til Levi ikke hadde vært så forståelsesfull og hjelpsom, hva kunne Levi gjort da?</vt:lpstr>
      <vt:lpstr>Hvordan kan vi vite at Levi ble utsatt for et seksuelt overgrep på nett i denne filmen?</vt:lpstr>
      <vt:lpstr>PowerPoint-presentasjon</vt:lpstr>
      <vt:lpstr> Alarmtelefonen 116 111</vt:lpstr>
      <vt:lpstr>PowerPoint-presentasjon</vt:lpstr>
      <vt:lpstr> Vi oppsummer sammen i ringen</vt:lpstr>
      <vt:lpstr>PowerPoint-presentasjon</vt:lpstr>
    </vt:vector>
  </TitlesOfParts>
  <Company>Viken fylkeskommune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Vondt og vanskelig 1.trinn</dc:title>
  <dc:creator>Julie Ruud Ulset</dc:creator>
  <cp:lastModifiedBy>Renate Dybdal Hansen</cp:lastModifiedBy>
  <cp:revision>116</cp:revision>
  <dcterms:created xsi:type="dcterms:W3CDTF">2023-02-15T08:39:23Z</dcterms:created>
  <dcterms:modified xsi:type="dcterms:W3CDTF">2026-01-07T11:34:42Z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0x01010099BDA7F1AC33E64785F6135B1EACC2E7</vt:lpwstr>
  </property>
  <property fmtid="{D5CDD505-2E9C-101B-9397-08002B2CF9AE}" pid="3" name="MediaServiceImageTags">
    <vt:lpwstr/>
  </property>
</Properties>
</file>