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6"/>
  </p:notesMasterIdLst>
  <p:sldIdLst>
    <p:sldId id="261" r:id="rId5"/>
    <p:sldId id="270" r:id="rId6"/>
    <p:sldId id="271" r:id="rId7"/>
    <p:sldId id="263" r:id="rId8"/>
    <p:sldId id="262" r:id="rId9"/>
    <p:sldId id="272" r:id="rId10"/>
    <p:sldId id="266" r:id="rId11"/>
    <p:sldId id="273" r:id="rId12"/>
    <p:sldId id="275" r:id="rId13"/>
    <p:sldId id="274" r:id="rId14"/>
    <p:sldId id="26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2697"/>
  </p:normalViewPr>
  <p:slideViewPr>
    <p:cSldViewPr snapToGrid="0" snapToObjects="1">
      <p:cViewPr varScale="1">
        <p:scale>
          <a:sx n="114" d="100"/>
          <a:sy n="114" d="100"/>
        </p:scale>
        <p:origin x="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D541-FC19-2340-937A-5AA6884F7161}" type="datetimeFigureOut">
              <a:rPr lang="nn-NO" smtClean="0"/>
              <a:pPr/>
              <a:t>19.02.2022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42B97-5DFE-8E49-B930-043EBD6BC416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196-200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2B97-5DFE-8E49-B930-043EBD6BC416}" type="slidenum">
              <a:rPr lang="nn-NO" smtClean="0"/>
              <a:pPr/>
              <a:t>4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19.02.2022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Styrker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776809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UNGDOM 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Krøll – og kast (se </a:t>
            </a:r>
            <a:r>
              <a:rPr lang="nb-NO" sz="3800" dirty="0" err="1"/>
              <a:t>www.linktillivet.no</a:t>
            </a:r>
            <a:r>
              <a:rPr lang="nb-NO" sz="3800" dirty="0"/>
              <a:t>) </a:t>
            </a:r>
            <a:br>
              <a:rPr lang="nb-NO" sz="3800"/>
            </a:br>
            <a:r>
              <a:rPr lang="nb-NO" sz="3800"/>
              <a:t>(10 </a:t>
            </a:r>
            <a:r>
              <a:rPr lang="nb-NO" sz="3800" dirty="0"/>
              <a:t>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51764" y="1825625"/>
            <a:ext cx="6905977" cy="4656455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Finn frem papir og blyant/penn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Svar anonymt på spørsmålet (du får tre minutter): </a:t>
            </a:r>
          </a:p>
          <a:p>
            <a:pPr lvl="1">
              <a:buFont typeface="Lucida Grande"/>
              <a:buChar char="-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Tre ting jeg har lært i dag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Krøll arket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Hvem vil være dagens skyteskive? Den frivillige stiller seg opp med ryggen til klassen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kaster sitt krøllete ark på likt. Tell til tre. ”Skyteskiven” velger seg tre krøllete ark og leser opp.  Det er bra å komme med positive kommentarer til det som leses opp</a:t>
            </a:r>
          </a:p>
          <a:p>
            <a:pPr>
              <a:buNone/>
            </a:pPr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152842" y="2184701"/>
            <a:ext cx="3810246" cy="28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9195775" y="1690688"/>
            <a:ext cx="2273301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sz="3800" dirty="0">
                <a:solidFill>
                  <a:srgbClr val="FFFFFF"/>
                </a:solidFill>
              </a:rPr>
              <a:t>Lag grupper ved hjelp av kortstokk</a:t>
            </a:r>
            <a:br>
              <a:rPr lang="nb-NO" sz="3800" dirty="0">
                <a:solidFill>
                  <a:srgbClr val="FFFFFF"/>
                </a:solidFill>
              </a:rPr>
            </a:br>
            <a:r>
              <a:rPr lang="nb-NO" sz="3800" dirty="0">
                <a:solidFill>
                  <a:srgbClr val="FFFFFF"/>
                </a:solidFill>
              </a:rPr>
              <a:t>(5 min)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280027" y="988980"/>
            <a:ext cx="6073773" cy="5187984"/>
          </a:xfrm>
        </p:spPr>
        <p:txBody>
          <a:bodyPr/>
          <a:lstStyle/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Del ut like mange dronninger, knekt, konge, ess, 3´ere og 2´ere (4 av hver)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Ingen må se på kortet sitt!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holder sitt kort på pannen, slik at andre kan se kortet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prøver å finne hvem de hører sammen med – uten å snakke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Prøv </a:t>
            </a:r>
            <a:r>
              <a:rPr lang="nb-NO" sz="2300" i="1" dirty="0">
                <a:solidFill>
                  <a:schemeClr val="tx1">
                    <a:lumMod val="75000"/>
                  </a:schemeClr>
                </a:solidFill>
              </a:rPr>
              <a:t>å hjelpe andre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å finne sammen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Dere har nå nye sittegrupper på fire</a:t>
            </a:r>
          </a:p>
          <a:p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74" y="4588748"/>
            <a:ext cx="4169861" cy="239245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 rot="18367603">
            <a:off x="8888663" y="5908819"/>
            <a:ext cx="1369351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rcRect l="1476" r="10335" b="17800"/>
          <a:stretch>
            <a:fillRect/>
          </a:stretch>
        </p:blipFill>
        <p:spPr>
          <a:xfrm>
            <a:off x="-71245" y="0"/>
            <a:ext cx="12411815" cy="690848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515" y="1906554"/>
            <a:ext cx="5005247" cy="914467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 dirty="0" err="1"/>
              <a:t>Nærværstrening</a:t>
            </a:r>
            <a:r>
              <a:rPr lang="en-US" sz="28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5" y="2821021"/>
            <a:ext cx="5005247" cy="3810000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2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https://www.youtube.com/watch?v=2OEL4P1Rz04</a:t>
            </a:r>
            <a:endParaRPr lang="nb-NO" sz="22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TekstSylinder 9"/>
          <p:cNvSpPr txBox="1"/>
          <p:nvPr/>
        </p:nvSpPr>
        <p:spPr>
          <a:xfrm rot="16200000">
            <a:off x="11440348" y="6113849"/>
            <a:ext cx="121604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54598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0"/>
            <a:ext cx="9694141" cy="2852737"/>
          </a:xfrm>
        </p:spPr>
        <p:txBody>
          <a:bodyPr/>
          <a:lstStyle/>
          <a:p>
            <a:r>
              <a:rPr lang="nb-NO" dirty="0"/>
              <a:t>Lærer leser høyt: ”Kristian tar et valg”</a:t>
            </a:r>
            <a:br>
              <a:rPr lang="nb-NO" dirty="0"/>
            </a:br>
            <a:r>
              <a:rPr lang="nb-NO" dirty="0"/>
              <a:t>(20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206750"/>
            <a:ext cx="9352418" cy="3460749"/>
          </a:xfrm>
        </p:spPr>
        <p:txBody>
          <a:bodyPr/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Gruppeoppgaver til fortellingen </a:t>
            </a:r>
            <a:r>
              <a:rPr lang="nb-NO" sz="16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(Bruk ordstyrer (styrer samtalen), sekretær (noterer stikkord), tilrettelegger (leser oppgaveteksten for gruppa) og </a:t>
            </a:r>
            <a:r>
              <a:rPr lang="nb-NO" sz="16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talsperson</a:t>
            </a:r>
            <a:r>
              <a:rPr lang="nb-NO" sz="16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):</a:t>
            </a:r>
          </a:p>
          <a:p>
            <a:pPr marL="699516" lvl="1" indent="-342900" defTabSz="713232">
              <a:spcBef>
                <a:spcPts val="390"/>
              </a:spcBef>
              <a:buFont typeface="Arial"/>
              <a:buAutoNum type="arabicParenR"/>
            </a:pPr>
            <a:r>
              <a:rPr lang="nb-NO" sz="1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Styrke - tapperhet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5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 hvilken måte brukte Kristian tapperhet i denne historien? (Si én ting hver etter tur)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5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konsekvenser kunne kommet hvis han ikke hadde turt å vise tapperhet og gått rett forbi begge jentene i bussen? (Si én ting hver etter tur)</a:t>
            </a:r>
            <a:endParaRPr lang="nb-NO" sz="1500" b="1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 startAt="2"/>
            </a:pPr>
            <a:r>
              <a:rPr lang="nb-NO" sz="1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Styrke - evnen til å tilgi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5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er det viktig å kunne tilgi andre? (Si én ting hver etter tur)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5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Hevn er det motsatte av tilgivelse. Hva kan hevn føre til? (Si én ting hver etter tur)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endParaRPr lang="nb-NO" sz="1600" b="1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I plenum: </a:t>
            </a:r>
            <a:r>
              <a:rPr lang="nb-NO" sz="1600" u="sng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Talspersonene</a:t>
            </a:r>
            <a:r>
              <a:rPr lang="nb-NO" sz="16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nb-NO" sz="16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fra tre grupper gir et eksempel på </a:t>
            </a:r>
            <a:r>
              <a:rPr lang="nb-NO" sz="1600" i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det er viktig å tilgi.</a:t>
            </a:r>
            <a:r>
              <a:rPr lang="nb-NO" sz="16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Deretter gir </a:t>
            </a:r>
            <a:r>
              <a:rPr lang="nb-NO" sz="1600" u="sng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talspersonene</a:t>
            </a:r>
            <a:r>
              <a:rPr lang="nb-NO" sz="16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nb-NO" sz="16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fra tre nye grupper et eksempel på </a:t>
            </a:r>
            <a:r>
              <a:rPr lang="nb-NO" sz="1600" i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hevn kan føre til</a:t>
            </a:r>
            <a:r>
              <a:rPr lang="nb-NO" sz="16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Bruk gruppas stikkord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Identifisere riktig styrke 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Klipp opp et ark med 20 styrkekort i små lapper 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Én starter med å trekke et styrkekort. Styrken skal forklares med ord, så raskt som mulig, 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</a:rPr>
              <a:t>uten å si navnet på styrken/egenskapen.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Resten av gruppa skal forsøke å gjette styrken, som for eksempel ”omsorgsfull”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Når styrken er gjettet, går turen videre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Fortsett til det ikke er flere lapper igjen</a:t>
            </a: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buFont typeface="Arial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93" y="4364567"/>
            <a:ext cx="3396207" cy="22606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19680000">
            <a:off x="9856308" y="5602280"/>
            <a:ext cx="114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styrker har de andre på gruppen din? (15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4"/>
            <a:ext cx="10993584" cy="4651375"/>
          </a:xfrm>
        </p:spPr>
        <p:txBody>
          <a:bodyPr>
            <a:normAutofit lnSpcReduction="10000"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n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Bruk post-it </a:t>
            </a:r>
            <a:r>
              <a:rPr lang="nn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lapper</a:t>
            </a:r>
            <a:endParaRPr lang="nn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I denne øvelsen skal du dele ut styrker til de andre på gruppa. Du skal gi én til hver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Velg styrker fra de 20 styrkekortene i forrige oppgave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Skriv styrken på en post-it lapp, og gi den til vedkommende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i="1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Du skal begrunne styrken muntlig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nb-NO" sz="2300" i="1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med et hyggelig eksempel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i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Gruppen skal godkjenne begrunnelsen, er den hyggelig og fint begrunnet?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Han/hun klistrer styrken på genseren, når gruppen har godkjent begrunnelsen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Vent på tur. Én elev gir én styrke om gangen 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Etter fire runder har alle gitt fire styrker, og fått fire styrker klistret på genseren sin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Lucida Grande"/>
              <a:buChar char="-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Eksempel 1: Tålmodig – fordi du ikke blir sur selv om du må vente</a:t>
            </a:r>
          </a:p>
          <a:p>
            <a:pPr marL="457200" lvl="0" indent="-457200" defTabSz="713232">
              <a:spcBef>
                <a:spcPts val="780"/>
              </a:spcBef>
              <a:buFont typeface="Lucida Grande"/>
              <a:buChar char="-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Eksempel 2: Sosial – fordi du ofte inviterer til å gjøre ting</a:t>
            </a:r>
          </a:p>
          <a:p>
            <a:pPr marL="178308" lvl="0" indent="-178308" defTabSz="713232">
              <a:spcBef>
                <a:spcPts val="780"/>
              </a:spcBef>
              <a:buFont typeface="Lucida Grande"/>
              <a:buChar char="-"/>
            </a:pPr>
            <a:endParaRPr lang="nn-NO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778000"/>
            <a:ext cx="7981121" cy="4572000"/>
          </a:xfrm>
        </p:spPr>
        <p:txBody>
          <a:bodyPr>
            <a:no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Reglene er som i vanlig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stein-saks-papir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, men med en tvist: I stedet for å forme hendene til symbolet man har valgt, skal alle deltagerne etterlikne symbolet med kroppen sin. For eksempel: Papir, alle deltagerne legger seg vannrett nede på gulvet for å ligne på et ark. Stein, alle deltagerne krøller seg samme til en ball, slik at de ligner på en stein. Saks, alle sakser med armene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To grupper med fire på hvert lag konkurrerer mot hverandre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Gruppene får før hver runde noen sekunder til å bli enige om hvilket symbol de skal forsøke å etterligne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Når dette er gjort, sier personen som leder leken «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klar-ferdig-gå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»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Hvem har vunnet etter tre omganger?</a:t>
            </a:r>
          </a:p>
          <a:p>
            <a:endParaRPr lang="nb-NO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4" y="0"/>
            <a:ext cx="7981120" cy="1500320"/>
          </a:xfrm>
        </p:spPr>
        <p:txBody>
          <a:bodyPr/>
          <a:lstStyle/>
          <a:p>
            <a:r>
              <a:rPr lang="nb-NO" dirty="0"/>
              <a:t>Stein, saks, papir (10 min)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375"/>
            <a:ext cx="2903009" cy="24923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0" y="4611529"/>
            <a:ext cx="114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329649"/>
            <a:ext cx="7981121" cy="4572000"/>
          </a:xfrm>
        </p:spPr>
        <p:txBody>
          <a:bodyPr>
            <a:noAutofit/>
          </a:bodyPr>
          <a:lstStyle/>
          <a:p>
            <a:pPr fontAlgn="base"/>
            <a:r>
              <a:rPr lang="nb-NO" sz="2000" dirty="0"/>
              <a:t>Sett stoler i en ring. Dere trenger (nesten) halvparten så mange stoler som dere er antall deltagere. Merk at antall deltakere må være et oddetall (for eksempel, dersom det er 9 deltagere trengs 5 stoler). Det skal stå en elev bak ryggen til alle de som sitter på stolene. </a:t>
            </a:r>
          </a:p>
          <a:p>
            <a:pPr fontAlgn="base"/>
            <a:r>
              <a:rPr lang="nb-NO" sz="2000" dirty="0"/>
              <a:t>Det må være en stol som er tom – men som det står en elev bak. Eleven som står bak den ledige stolen starter leken med å blunke til en av de som sitter. Denne personen skal prøve å komme seg vekk fra sin stol uten at eleven som står bak klarer å holde han/hun igjen. </a:t>
            </a:r>
          </a:p>
          <a:p>
            <a:pPr fontAlgn="base"/>
            <a:r>
              <a:rPr lang="nb-NO" sz="2000" dirty="0"/>
              <a:t>«Vokterne» som står bak stolene må alltid være på vakt og passe godt på den som sitter, og de som sitter må være raske til å sprette opp av stolen når de ser at noen blunker til dem. </a:t>
            </a:r>
          </a:p>
          <a:p>
            <a:pPr fontAlgn="base"/>
            <a:r>
              <a:rPr lang="nb-NO" sz="2000" dirty="0"/>
              <a:t>Når en elev klarer å komme seg vekk fra sin stol, for så å gå bort til den ledige stolen, er det eleven som står bak den ledige stolen som skal blunke til noen.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3" y="-376518"/>
            <a:ext cx="7981120" cy="1500320"/>
          </a:xfrm>
        </p:spPr>
        <p:txBody>
          <a:bodyPr/>
          <a:lstStyle/>
          <a:p>
            <a:r>
              <a:rPr lang="nb-NO" dirty="0"/>
              <a:t>Blunkeleken (10 min)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98750"/>
            <a:ext cx="2325361" cy="18337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16200000">
            <a:off x="1970819" y="3567826"/>
            <a:ext cx="1217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329649"/>
            <a:ext cx="7981121" cy="4572000"/>
          </a:xfrm>
        </p:spPr>
        <p:txBody>
          <a:bodyPr>
            <a:noAutofit/>
          </a:bodyPr>
          <a:lstStyle/>
          <a:p>
            <a:pPr fontAlgn="base"/>
            <a:r>
              <a:rPr lang="nb-NO" sz="2000" dirty="0"/>
              <a:t>Det kan ofte være lurt å skifte på hvem som sitter og står, for eksempel hvert tiende minutt. </a:t>
            </a:r>
          </a:p>
          <a:p>
            <a:pPr fontAlgn="base"/>
            <a:r>
              <a:rPr lang="nb-NO" sz="2000" dirty="0"/>
              <a:t>Gjør leken morsommere ved å legge på nye variasjoner etter en liten stund.</a:t>
            </a:r>
          </a:p>
          <a:p>
            <a:pPr fontAlgn="base"/>
            <a:endParaRPr lang="nb-NO" sz="2000" b="1" dirty="0"/>
          </a:p>
          <a:p>
            <a:pPr fontAlgn="base"/>
            <a:r>
              <a:rPr lang="nb-NO" sz="2000" b="1" dirty="0"/>
              <a:t>Variasjon 1:</a:t>
            </a:r>
            <a:r>
              <a:rPr lang="nb-NO" sz="2000" dirty="0"/>
              <a:t> Elevene som sitter </a:t>
            </a:r>
            <a:r>
              <a:rPr lang="nb-NO" sz="2000" i="1" u="sng" dirty="0"/>
              <a:t>kan i tillegg </a:t>
            </a:r>
            <a:r>
              <a:rPr lang="nb-NO" sz="2000" dirty="0"/>
              <a:t>blunke til hverandre og bytte plass. Vokterne må passe ekstra godt på og får mye å følge med på.</a:t>
            </a:r>
          </a:p>
          <a:p>
            <a:pPr fontAlgn="base"/>
            <a:r>
              <a:rPr lang="nb-NO" sz="2000" b="1" dirty="0"/>
              <a:t> </a:t>
            </a:r>
            <a:endParaRPr lang="nb-NO" sz="2000" dirty="0"/>
          </a:p>
          <a:p>
            <a:pPr fontAlgn="base"/>
            <a:r>
              <a:rPr lang="nb-NO" sz="2000" b="1" dirty="0"/>
              <a:t>Variasjon 2:</a:t>
            </a:r>
            <a:r>
              <a:rPr lang="nb-NO" sz="2000" dirty="0"/>
              <a:t> Øk tempoet ved </a:t>
            </a:r>
            <a:r>
              <a:rPr lang="nb-NO" sz="2000" i="1" dirty="0"/>
              <a:t>i tillegg</a:t>
            </a:r>
            <a:r>
              <a:rPr lang="nb-NO" sz="2000" dirty="0"/>
              <a:t> å utnevne TO </a:t>
            </a:r>
            <a:r>
              <a:rPr lang="nb-NO" sz="2000" dirty="0" err="1"/>
              <a:t>blunkere</a:t>
            </a:r>
            <a:r>
              <a:rPr lang="nb-NO" sz="2000" dirty="0"/>
              <a:t> og ha to ledige stoler. Jo mer kaos, jo morsommere.</a:t>
            </a:r>
          </a:p>
          <a:p>
            <a:pPr fontAlgn="base"/>
            <a:r>
              <a:rPr lang="nb-NO" sz="2000" b="1" dirty="0"/>
              <a:t> </a:t>
            </a:r>
            <a:endParaRPr lang="nb-NO" sz="2000" dirty="0"/>
          </a:p>
          <a:p>
            <a:pPr fontAlgn="base"/>
            <a:r>
              <a:rPr lang="nb-NO" sz="2000" b="1" dirty="0"/>
              <a:t>Variasjon 3:</a:t>
            </a:r>
            <a:r>
              <a:rPr lang="nb-NO" sz="2000" dirty="0"/>
              <a:t> </a:t>
            </a:r>
            <a:r>
              <a:rPr lang="nb-NO" sz="2000" u="sng" dirty="0"/>
              <a:t>Blunkeleken kan også brukes som navnelek</a:t>
            </a:r>
            <a:r>
              <a:rPr lang="nb-NO" sz="2000" dirty="0"/>
              <a:t>. I stedet for å blunke, sier du navnet til personen du vil lokke til deg. Du kan se en annen vei, og på den måten lure «vokterne».</a:t>
            </a:r>
          </a:p>
          <a:p>
            <a:pPr fontAlgn="base"/>
            <a:r>
              <a:rPr lang="nb-NO" sz="2000" dirty="0"/>
              <a:t> </a:t>
            </a:r>
          </a:p>
          <a:p>
            <a:endParaRPr lang="nb-NO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3" y="-376518"/>
            <a:ext cx="7981120" cy="1500320"/>
          </a:xfrm>
        </p:spPr>
        <p:txBody>
          <a:bodyPr/>
          <a:lstStyle/>
          <a:p>
            <a:r>
              <a:rPr lang="nb-NO" dirty="0"/>
              <a:t>Blunkeleken, fortsettelse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98750"/>
            <a:ext cx="2325361" cy="18337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16200000">
            <a:off x="1970819" y="3567826"/>
            <a:ext cx="1217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53951991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1166</Words>
  <Application>Microsoft Macintosh PowerPoint</Application>
  <PresentationFormat>Widescreen</PresentationFormat>
  <Paragraphs>82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Georgia</vt:lpstr>
      <vt:lpstr>Lucida Grande</vt:lpstr>
      <vt:lpstr>4_Office-tema</vt:lpstr>
      <vt:lpstr>5_Office-tema</vt:lpstr>
      <vt:lpstr>3_Office-tema</vt:lpstr>
      <vt:lpstr>6_Office-tema</vt:lpstr>
      <vt:lpstr>I klassen: Styrker</vt:lpstr>
      <vt:lpstr>Lag grupper ved hjelp av kortstokk (5 min)</vt:lpstr>
      <vt:lpstr>Nærværstrening (5 min)  </vt:lpstr>
      <vt:lpstr>Lærer leser høyt: ”Kristian tar et valg” (20 min)</vt:lpstr>
      <vt:lpstr>Identifisere riktig styrke (10 min)</vt:lpstr>
      <vt:lpstr>Hvilke styrker har de andre på gruppen din? (15 min)</vt:lpstr>
      <vt:lpstr>Stein, saks, papir (10 min)</vt:lpstr>
      <vt:lpstr>Blunkeleken (10 min)</vt:lpstr>
      <vt:lpstr>Blunkeleken, fortsettelse</vt:lpstr>
      <vt:lpstr>Krøll – og kast (se www.linktillivet.no)  (10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31</cp:revision>
  <dcterms:created xsi:type="dcterms:W3CDTF">2020-06-12T09:58:13Z</dcterms:created>
  <dcterms:modified xsi:type="dcterms:W3CDTF">2022-02-19T07:04:29Z</dcterms:modified>
</cp:coreProperties>
</file>