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61" r:id="rId9"/>
    <p:sldId id="312" r:id="rId10"/>
    <p:sldId id="272" r:id="rId11"/>
    <p:sldId id="263" r:id="rId12"/>
    <p:sldId id="291" r:id="rId13"/>
    <p:sldId id="313" r:id="rId14"/>
    <p:sldId id="287" r:id="rId15"/>
    <p:sldId id="284" r:id="rId16"/>
    <p:sldId id="270" r:id="rId17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1357F-B170-42DF-8141-038CA2843346}" v="9" dt="2025-02-26T08:19:3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386" autoAdjust="0"/>
  </p:normalViewPr>
  <p:slideViewPr>
    <p:cSldViewPr snapToGrid="0">
      <p:cViewPr varScale="1">
        <p:scale>
          <a:sx n="48" d="100"/>
          <a:sy n="48" d="100"/>
        </p:scale>
        <p:origin x="77" y="456"/>
      </p:cViewPr>
      <p:guideLst/>
    </p:cSldViewPr>
  </p:slideViewPr>
  <p:notesTextViewPr>
    <p:cViewPr>
      <p:scale>
        <a:sx n="1" d="1"/>
        <a:sy n="1" d="1"/>
      </p:scale>
      <p:origin x="0" y="-1291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751357F-B170-42DF-8141-038CA2843346}"/>
    <pc:docChg chg="custSel modSld">
      <pc:chgData name="Renate Dybdal Hansen" userId="8f533bdc-1f06-46c5-8376-6b62126245f7" providerId="ADAL" clId="{A751357F-B170-42DF-8141-038CA2843346}" dt="2025-02-26T14:19:21.719" v="1203" actId="114"/>
      <pc:docMkLst>
        <pc:docMk/>
      </pc:docMkLst>
      <pc:sldChg chg="modSp mod">
        <pc:chgData name="Renate Dybdal Hansen" userId="8f533bdc-1f06-46c5-8376-6b62126245f7" providerId="ADAL" clId="{A751357F-B170-42DF-8141-038CA2843346}" dt="2025-02-26T08:18:28.615" v="7" actId="20577"/>
        <pc:sldMkLst>
          <pc:docMk/>
          <pc:sldMk cId="0" sldId="261"/>
        </pc:sldMkLst>
        <pc:spChg chg="mod">
          <ac:chgData name="Renate Dybdal Hansen" userId="8f533bdc-1f06-46c5-8376-6b62126245f7" providerId="ADAL" clId="{A751357F-B170-42DF-8141-038CA2843346}" dt="2025-02-26T08:18:28.615" v="7" actId="20577"/>
          <ac:spMkLst>
            <pc:docMk/>
            <pc:sldMk cId="0" sldId="261"/>
            <ac:spMk id="2" creationId="{17EA47DF-ED2C-5B98-1D78-FB9F94D617FF}"/>
          </ac:spMkLst>
        </pc:spChg>
      </pc:sldChg>
      <pc:sldChg chg="delSp modSp mod modNotesTx">
        <pc:chgData name="Renate Dybdal Hansen" userId="8f533bdc-1f06-46c5-8376-6b62126245f7" providerId="ADAL" clId="{A751357F-B170-42DF-8141-038CA2843346}" dt="2025-02-26T08:20:35.959" v="235" actId="20577"/>
        <pc:sldMkLst>
          <pc:docMk/>
          <pc:sldMk cId="0" sldId="263"/>
        </pc:sldMkLst>
        <pc:spChg chg="mod">
          <ac:chgData name="Renate Dybdal Hansen" userId="8f533bdc-1f06-46c5-8376-6b62126245f7" providerId="ADAL" clId="{A751357F-B170-42DF-8141-038CA2843346}" dt="2025-02-26T08:19:34.728" v="16" actId="1076"/>
          <ac:spMkLst>
            <pc:docMk/>
            <pc:sldMk cId="0" sldId="263"/>
            <ac:spMk id="16386" creationId="{06FBE9FF-01BB-9F9B-355A-5BD972D94F49}"/>
          </ac:spMkLst>
        </pc:spChg>
        <pc:picChg chg="del">
          <ac:chgData name="Renate Dybdal Hansen" userId="8f533bdc-1f06-46c5-8376-6b62126245f7" providerId="ADAL" clId="{A751357F-B170-42DF-8141-038CA2843346}" dt="2025-02-26T08:18:54.939" v="8" actId="478"/>
          <ac:picMkLst>
            <pc:docMk/>
            <pc:sldMk cId="0" sldId="263"/>
            <ac:picMk id="2" creationId="{3A4E8EEA-4A6E-E900-68E3-329066DEEA8A}"/>
          </ac:picMkLst>
        </pc:picChg>
      </pc:sldChg>
      <pc:sldChg chg="modNotesTx">
        <pc:chgData name="Renate Dybdal Hansen" userId="8f533bdc-1f06-46c5-8376-6b62126245f7" providerId="ADAL" clId="{A751357F-B170-42DF-8141-038CA2843346}" dt="2025-02-26T08:27:59.222" v="416" actId="20577"/>
        <pc:sldMkLst>
          <pc:docMk/>
          <pc:sldMk cId="3045846938" sldId="291"/>
        </pc:sldMkLst>
      </pc:sldChg>
      <pc:sldChg chg="modNotesTx">
        <pc:chgData name="Renate Dybdal Hansen" userId="8f533bdc-1f06-46c5-8376-6b62126245f7" providerId="ADAL" clId="{A751357F-B170-42DF-8141-038CA2843346}" dt="2025-02-26T14:19:21.719" v="1203" actId="114"/>
        <pc:sldMkLst>
          <pc:docMk/>
          <pc:sldMk cId="2538055654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E4B5-B5E6-4427-B489-AD5D27D9B061}" type="datetimeFigureOut">
              <a:t>26.02.2025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8DDE-4F28-41E1-9152-C5B6FD9BECA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4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rgbClr val="44546A"/>
                </a:solidFill>
              </a:rPr>
              <a:t>Sett på inngangsmusikk:</a:t>
            </a:r>
            <a:r>
              <a:rPr lang="nb-NO">
                <a:solidFill>
                  <a:srgbClr val="44546A"/>
                </a:solidFill>
              </a:rPr>
              <a:t> 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Indre Østfold kommune: </a:t>
            </a:r>
            <a:r>
              <a:rPr lang="nb-NO" u="sng">
                <a:solidFill>
                  <a:srgbClr val="44546A"/>
                </a:solidFill>
                <a:hlinkClick r:id="rId3"/>
              </a:rPr>
              <a:t>Waterloo.mp4</a:t>
            </a:r>
            <a:r>
              <a:rPr lang="nb-NO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eksterne kommuner: </a:t>
            </a:r>
            <a:r>
              <a:rPr lang="en-US" u="sng">
                <a:solidFill>
                  <a:srgbClr val="44546A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endParaRPr lang="nb-NO" dirty="0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rydder klasserom</a:t>
            </a:r>
            <a:endParaRPr lang="nb-NO" dirty="0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samles i ringen</a:t>
            </a:r>
            <a:endParaRPr lang="nb-NO" dirty="0">
              <a:solidFill>
                <a:srgbClr val="44546A"/>
              </a:solidFill>
            </a:endParaRPr>
          </a:p>
          <a:p>
            <a:endParaRPr lang="nb-NO" dirty="0">
              <a:solidFill>
                <a:srgbClr val="44546A"/>
              </a:solidFill>
              <a:cs typeface="Calibri"/>
            </a:endParaRPr>
          </a:p>
          <a:p>
            <a:endParaRPr lang="nb-NO">
              <a:cs typeface="Calibri" panose="020F0502020204030204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Pusteøvelse - Sprayboksen</a:t>
            </a:r>
            <a:endParaRPr lang="nb-NO"/>
          </a:p>
          <a:p>
            <a:endParaRPr lang="nb-NO">
              <a:ea typeface="Calibri"/>
              <a:cs typeface="Calibri"/>
            </a:endParaRPr>
          </a:p>
          <a:p>
            <a:r>
              <a:rPr lang="nb-NO"/>
              <a:t>Når du skal gjennomføre pusteøvelsen med elevene, velger du selv om du vil vise filmen eller om du modellerer selv.</a:t>
            </a:r>
          </a:p>
          <a:p>
            <a:r>
              <a:rPr lang="nb-NO"/>
              <a:t> </a:t>
            </a:r>
          </a:p>
          <a:p>
            <a:r>
              <a:rPr lang="nb-NO"/>
              <a:t>Dersom du ønsker å benytte en annen øvelse, finner du flere eksempler på </a:t>
            </a:r>
            <a:r>
              <a:rPr lang="nb-NO" dirty="0">
                <a:hlinkClick r:id="rId4"/>
              </a:rPr>
              <a:t>https://www.io.kommune.no/tjenester/skole-og-utdanning/robuste-barn/pust-og-bevegelse/</a:t>
            </a:r>
            <a:endParaRPr lang="nb-NO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31685-9D4F-4ECC-918D-9DA8C0B050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3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temaet før vi ser filmen.</a:t>
            </a:r>
            <a:r>
              <a:rPr lang="nb-NO" dirty="0"/>
              <a:t> </a:t>
            </a:r>
            <a:endParaRPr lang="en-US" dirty="0"/>
          </a:p>
          <a:p>
            <a:r>
              <a:rPr lang="nb-NO" dirty="0"/>
              <a:t>I dag skal vi snakke om at det bor mennesker i Norge med mange ulike kulturer og vi lever sammen i et flerkulturelt mangfold. </a:t>
            </a: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576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00756A"/>
                </a:solidFill>
                <a:effectLst/>
                <a:latin typeface="Calibri Light"/>
                <a:ea typeface="Yu Gothic Light"/>
                <a:cs typeface="Calibri Light"/>
              </a:rPr>
              <a:t>Par på tid – i ringen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deler elevene inn i par. Inndelingen må være forberedt på forhånd for å ta hensyn til elevenes ulike behov og forutsetninger.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Paret finner nye plasser og sitter ved siden av hverandre i ringen.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Læreren gir elevene et spørsmål eller en ting å tenke på. </a:t>
            </a:r>
            <a:endParaRPr lang="nb-NO" sz="1800" dirty="0">
              <a:solidFill>
                <a:srgbClr val="000000"/>
              </a:solidFill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 av elevene får begynne å snakke på tid (30-60 sekunder). Lærer tar tiden.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Elevene bytter rolle.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Neste rolle formidler sine ideer om innholdet, på tid (30-60 sekunder).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 ringen: Elevene legger sammen frem hva de har snakket om, to og to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takker for alle innspill, gjengir og utvider på en positiv måte.</a:t>
            </a: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err="1"/>
              <a:t>Spørsmål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CL- </a:t>
            </a:r>
            <a:r>
              <a:rPr lang="en-US" b="1" dirty="0" err="1"/>
              <a:t>aktiviteten</a:t>
            </a:r>
            <a:r>
              <a:rPr lang="en-US" b="1" dirty="0"/>
              <a:t>:</a:t>
            </a:r>
            <a:endParaRPr lang="en-US" b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Hva</a:t>
            </a:r>
            <a:r>
              <a:rPr lang="en-US" dirty="0"/>
              <a:t> er </a:t>
            </a:r>
            <a:r>
              <a:rPr lang="en-US" dirty="0" err="1"/>
              <a:t>typiske</a:t>
            </a:r>
            <a:r>
              <a:rPr lang="en-US" dirty="0"/>
              <a:t> </a:t>
            </a:r>
            <a:r>
              <a:rPr lang="en-US" dirty="0" err="1"/>
              <a:t>kjennetegn</a:t>
            </a:r>
            <a:r>
              <a:rPr lang="en-US" dirty="0"/>
              <a:t> for din kultur?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du </a:t>
            </a:r>
            <a:r>
              <a:rPr lang="en-US" dirty="0" err="1">
                <a:cs typeface="Calibri"/>
              </a:rPr>
              <a:t>gjøre</a:t>
            </a:r>
            <a:r>
              <a:rPr lang="en-US" dirty="0">
                <a:cs typeface="Calibri"/>
              </a:rPr>
              <a:t> for å </a:t>
            </a:r>
            <a:r>
              <a:rPr lang="en-US" dirty="0" err="1">
                <a:cs typeface="Calibri"/>
              </a:rPr>
              <a:t>lære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mer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andres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kulturer</a:t>
            </a:r>
            <a:r>
              <a:rPr lang="en-US" dirty="0">
                <a:cs typeface="Calibri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tenker</a:t>
            </a:r>
            <a:r>
              <a:rPr lang="en-US" dirty="0">
                <a:cs typeface="Calibri"/>
              </a:rPr>
              <a:t> du er bra med å ha et </a:t>
            </a:r>
            <a:r>
              <a:rPr lang="en-US" dirty="0" err="1">
                <a:cs typeface="Calibri"/>
              </a:rPr>
              <a:t>kulturmangfold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slik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Norge?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89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Klassens «Alt vi deler»</a:t>
            </a:r>
            <a:endParaRPr lang="nb-NO" dirty="0"/>
          </a:p>
          <a:p>
            <a:r>
              <a:rPr lang="nb-NO" dirty="0"/>
              <a:t>Læreren kommer med ulike utsagn. Elevene som kjenner seg igjen, kommer inn i midten av ringen. Når elevene har stilt seg i midten av ringen, samtaler dere rundt hvorfor elevene valgte å reise seg,</a:t>
            </a:r>
            <a:endParaRPr lang="nb-NO" dirty="0">
              <a:ea typeface="Calibri"/>
              <a:cs typeface="Calibri"/>
            </a:endParaRPr>
          </a:p>
          <a:p>
            <a:endParaRPr lang="nb-NO" i="1" dirty="0"/>
          </a:p>
          <a:p>
            <a:r>
              <a:rPr lang="nb-NO" i="1" dirty="0"/>
              <a:t>Forslag til utsagn: 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sport – </a:t>
            </a:r>
            <a:r>
              <a:rPr lang="nb-NO" i="1" dirty="0"/>
              <a:t>refleksjon: Hvilken sport liker du? Deltar du på sportsaktiviteter? Er det andre sportsgrener som ikke er nevnt, </a:t>
            </a:r>
            <a:r>
              <a:rPr lang="nb-NO" i="1" dirty="0" err="1"/>
              <a:t>f.eks</a:t>
            </a:r>
            <a:r>
              <a:rPr lang="nb-NO" i="1" dirty="0"/>
              <a:t>: ridning, sjakk, skøyter, dans etc.</a:t>
            </a:r>
            <a:endParaRPr lang="nb-NO" i="1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liker kjæledyr – </a:t>
            </a:r>
            <a:r>
              <a:rPr lang="nb-NO" i="1" dirty="0"/>
              <a:t>refleksjon: Hvilke dyr liker du? Har du et kjæledyr?</a:t>
            </a:r>
            <a:endParaRPr lang="nb-NO" i="1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>
                <a:cs typeface="Calibri"/>
              </a:rPr>
              <a:t>liker å være ute –</a:t>
            </a:r>
            <a:r>
              <a:rPr lang="nb-NO" i="1" dirty="0">
                <a:cs typeface="Calibri"/>
              </a:rPr>
              <a:t> refleksjon: Hva liker du å gjøre ute? Hvem liker du å være ute sammen med?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liker kebab – </a:t>
            </a:r>
            <a:r>
              <a:rPr lang="nb-NO" i="1" dirty="0"/>
              <a:t>refleksjon: Hvor kommer kebab fra? Hva slags kebab liker du? Til de utenfor ringen: Hva slags mat liker dere?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i="0" dirty="0">
                <a:ea typeface="Calibri"/>
                <a:cs typeface="Calibri"/>
              </a:rPr>
              <a:t>Vet hva en folkedrakt er</a:t>
            </a:r>
            <a:r>
              <a:rPr lang="nb-NO" i="1" dirty="0">
                <a:ea typeface="Calibri"/>
                <a:cs typeface="Calibri"/>
              </a:rPr>
              <a:t> – refleksjon: Om mange står utenfor ringen kan dere snakke om hva en folkedrakt er og bruke bunad som et eksempel. Er det noen i klassen med annen kultur som kjenner til hva slags folkedrakt de har fra deres land?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i="0" dirty="0">
                <a:ea typeface="Calibri"/>
                <a:cs typeface="Calibri"/>
              </a:rPr>
              <a:t>De som kan mer enn to språk</a:t>
            </a:r>
            <a:r>
              <a:rPr lang="nb-NO" i="1" dirty="0">
                <a:ea typeface="Calibri"/>
                <a:cs typeface="Calibri"/>
              </a:rPr>
              <a:t> – refleksjon: Hvilket språk kan dere? Hvem bruker dere språket sammen med? Er det et språk du kunne tenkt deg å lære, og hvorfor? </a:t>
            </a:r>
          </a:p>
          <a:p>
            <a:endParaRPr lang="nb-NO" dirty="0">
              <a:cs typeface="Calibri"/>
            </a:endParaRPr>
          </a:p>
          <a:p>
            <a:r>
              <a:rPr lang="nb-NO" b="1" dirty="0"/>
              <a:t>Refleksjon til slutt: Hva har vi lært om hverandre som vi ikke visste fra før? </a:t>
            </a:r>
            <a:endParaRPr lang="nb-NO" b="1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B9895-2790-4B2F-A729-E37D0A5212C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883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Finn din make </a:t>
            </a:r>
            <a:endParaRPr lang="nb-NO"/>
          </a:p>
          <a:p>
            <a:r>
              <a:rPr lang="en-US" i="1" err="1"/>
              <a:t>Formål</a:t>
            </a:r>
            <a:r>
              <a:rPr lang="en-US" i="1"/>
              <a:t>: </a:t>
            </a:r>
            <a:r>
              <a:rPr lang="en-US" err="1"/>
              <a:t>Kreativitet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av </a:t>
            </a:r>
            <a:r>
              <a:rPr lang="en-US" err="1"/>
              <a:t>komfortsonen</a:t>
            </a:r>
            <a:r>
              <a:rPr lang="en-US"/>
              <a:t>, by </a:t>
            </a:r>
            <a:r>
              <a:rPr lang="en-US" err="1"/>
              <a:t>på</a:t>
            </a:r>
            <a:r>
              <a:rPr lang="en-US"/>
              <a:t> seg </a:t>
            </a:r>
            <a:r>
              <a:rPr lang="en-US" err="1"/>
              <a:t>selv</a:t>
            </a:r>
            <a:r>
              <a:rPr lang="en-US"/>
              <a:t>, latter </a:t>
            </a:r>
            <a:endParaRPr lang="nb-NO"/>
          </a:p>
          <a:p>
            <a:r>
              <a:rPr lang="en-US" i="1" err="1"/>
              <a:t>Utstyr</a:t>
            </a:r>
            <a:r>
              <a:rPr lang="en-US" i="1"/>
              <a:t>: </a:t>
            </a:r>
            <a:r>
              <a:rPr lang="en-US" err="1"/>
              <a:t>Kort</a:t>
            </a:r>
            <a:r>
              <a:rPr lang="en-US"/>
              <a:t> med </a:t>
            </a:r>
            <a:r>
              <a:rPr lang="en-US" err="1"/>
              <a:t>dyrenavn</a:t>
            </a:r>
            <a:r>
              <a:rPr lang="en-US"/>
              <a:t> </a:t>
            </a:r>
            <a:r>
              <a:rPr lang="en-US" err="1"/>
              <a:t>påskrevet</a:t>
            </a:r>
            <a:r>
              <a:rPr lang="en-US"/>
              <a:t>, to av </a:t>
            </a:r>
            <a:r>
              <a:rPr lang="en-US" err="1"/>
              <a:t>hver</a:t>
            </a:r>
            <a:r>
              <a:rPr lang="en-US"/>
              <a:t> </a:t>
            </a:r>
            <a:endParaRPr lang="nb-NO"/>
          </a:p>
          <a:p>
            <a:r>
              <a:rPr lang="en-US" i="1" err="1"/>
              <a:t>Beskrivelse</a:t>
            </a:r>
            <a:r>
              <a:rPr lang="en-US" i="1"/>
              <a:t>: </a:t>
            </a:r>
            <a:r>
              <a:rPr lang="en-US"/>
              <a:t>Bland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del dem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skjul</a:t>
            </a:r>
            <a:r>
              <a:rPr lang="en-US"/>
              <a:t> lese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sitt</a:t>
            </a:r>
            <a:r>
              <a:rPr lang="en-US"/>
              <a:t> </a:t>
            </a:r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noen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de </a:t>
            </a:r>
            <a:r>
              <a:rPr lang="en-US" err="1"/>
              <a:t>fikk</a:t>
            </a:r>
            <a:r>
              <a:rPr lang="en-US"/>
              <a:t>.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samles</a:t>
            </a:r>
            <a:r>
              <a:rPr lang="en-US"/>
              <a:t> inn </a:t>
            </a:r>
            <a:r>
              <a:rPr lang="en-US" err="1"/>
              <a:t>igjen</a:t>
            </a:r>
            <a:r>
              <a:rPr lang="en-US"/>
              <a:t>. </a:t>
            </a:r>
            <a:r>
              <a:rPr lang="en-US" err="1"/>
              <a:t>Forklar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at </a:t>
            </a:r>
            <a:r>
              <a:rPr lang="en-US" err="1"/>
              <a:t>på</a:t>
            </a:r>
            <a:r>
              <a:rPr lang="en-US"/>
              <a:t> signal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</a:t>
            </a:r>
            <a:r>
              <a:rPr lang="en-US" err="1"/>
              <a:t>lyd</a:t>
            </a:r>
            <a:r>
              <a:rPr lang="en-US"/>
              <a:t>, </a:t>
            </a:r>
            <a:r>
              <a:rPr lang="en-US" err="1"/>
              <a:t>bevegelser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fysiske</a:t>
            </a:r>
            <a:r>
              <a:rPr lang="en-US"/>
              <a:t> </a:t>
            </a:r>
            <a:r>
              <a:rPr lang="en-US" err="1"/>
              <a:t>kjennetegn</a:t>
            </a:r>
            <a:r>
              <a:rPr lang="en-US"/>
              <a:t>, vise </a:t>
            </a:r>
            <a:r>
              <a:rPr lang="en-US" err="1"/>
              <a:t>hva</a:t>
            </a:r>
            <a:r>
              <a:rPr lang="en-US"/>
              <a:t> slags </a:t>
            </a:r>
            <a:r>
              <a:rPr lang="en-US" err="1"/>
              <a:t>dyr</a:t>
            </a:r>
            <a:r>
              <a:rPr lang="en-US"/>
              <a:t> de er. De </a:t>
            </a:r>
            <a:r>
              <a:rPr lang="en-US" err="1"/>
              <a:t>kan</a:t>
            </a:r>
            <a:r>
              <a:rPr lang="en-US"/>
              <a:t> ule, </a:t>
            </a:r>
            <a:r>
              <a:rPr lang="en-US" err="1"/>
              <a:t>vrinske</a:t>
            </a:r>
            <a:r>
              <a:rPr lang="en-US"/>
              <a:t>, </a:t>
            </a:r>
            <a:r>
              <a:rPr lang="en-US" err="1"/>
              <a:t>brøle</a:t>
            </a:r>
            <a:r>
              <a:rPr lang="en-US"/>
              <a:t>, </a:t>
            </a:r>
            <a:r>
              <a:rPr lang="en-US" err="1"/>
              <a:t>plystre</a:t>
            </a:r>
            <a:r>
              <a:rPr lang="en-US"/>
              <a:t>, </a:t>
            </a:r>
            <a:r>
              <a:rPr lang="en-US" err="1"/>
              <a:t>bruke</a:t>
            </a:r>
            <a:r>
              <a:rPr lang="en-US"/>
              <a:t> </a:t>
            </a:r>
            <a:r>
              <a:rPr lang="en-US" err="1"/>
              <a:t>armene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snabel</a:t>
            </a:r>
            <a:r>
              <a:rPr lang="en-US"/>
              <a:t>, </a:t>
            </a:r>
            <a:r>
              <a:rPr lang="en-US" err="1"/>
              <a:t>lage</a:t>
            </a:r>
            <a:r>
              <a:rPr lang="en-US"/>
              <a:t> </a:t>
            </a:r>
            <a:r>
              <a:rPr lang="en-US" err="1"/>
              <a:t>vinger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nebb</a:t>
            </a:r>
            <a:r>
              <a:rPr lang="en-US"/>
              <a:t>, </a:t>
            </a:r>
            <a:r>
              <a:rPr lang="en-US" err="1"/>
              <a:t>krabbe</a:t>
            </a:r>
            <a:r>
              <a:rPr lang="en-US"/>
              <a:t>, </a:t>
            </a:r>
            <a:r>
              <a:rPr lang="en-US" err="1"/>
              <a:t>hoppe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vise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positur</a:t>
            </a:r>
            <a:r>
              <a:rPr lang="en-US"/>
              <a:t>. Her er det </a:t>
            </a:r>
            <a:r>
              <a:rPr lang="en-US" err="1"/>
              <a:t>fritt</a:t>
            </a:r>
            <a:r>
              <a:rPr lang="en-US"/>
              <a:t> </a:t>
            </a:r>
            <a:r>
              <a:rPr lang="en-US" err="1"/>
              <a:t>frem</a:t>
            </a:r>
            <a:r>
              <a:rPr lang="en-US"/>
              <a:t> å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kreativ</a:t>
            </a:r>
            <a:r>
              <a:rPr lang="en-US"/>
              <a:t>. Det </a:t>
            </a:r>
            <a:r>
              <a:rPr lang="en-US" err="1"/>
              <a:t>eneste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er </a:t>
            </a:r>
            <a:r>
              <a:rPr lang="en-US" err="1"/>
              <a:t>lov</a:t>
            </a:r>
            <a:r>
              <a:rPr lang="en-US"/>
              <a:t> er å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man er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ord.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finne</a:t>
            </a:r>
            <a:r>
              <a:rPr lang="en-US"/>
              <a:t> sin make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flokken</a:t>
            </a:r>
            <a:r>
              <a:rPr lang="en-US"/>
              <a:t> av alle </a:t>
            </a:r>
            <a:r>
              <a:rPr lang="en-US" err="1"/>
              <a:t>dyrene</a:t>
            </a:r>
            <a:r>
              <a:rPr lang="en-US"/>
              <a:t>. La </a:t>
            </a:r>
            <a:r>
              <a:rPr lang="en-US" err="1"/>
              <a:t>jakten</a:t>
            </a:r>
            <a:r>
              <a:rPr lang="en-US"/>
              <a:t> </a:t>
            </a:r>
            <a:r>
              <a:rPr lang="en-US" err="1"/>
              <a:t>begynne</a:t>
            </a:r>
            <a:r>
              <a:rPr lang="en-US"/>
              <a:t>! </a:t>
            </a:r>
            <a:r>
              <a:rPr lang="en-US" err="1"/>
              <a:t>Når</a:t>
            </a:r>
            <a:r>
              <a:rPr lang="en-US"/>
              <a:t> alle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funnet</a:t>
            </a:r>
            <a:r>
              <a:rPr lang="en-US"/>
              <a:t> sin make,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kortene</a:t>
            </a:r>
            <a:r>
              <a:rPr lang="en-US"/>
              <a:t> deles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nytt</a:t>
            </a:r>
            <a:r>
              <a:rPr lang="en-US"/>
              <a:t>, for </a:t>
            </a:r>
            <a:r>
              <a:rPr lang="en-US" err="1"/>
              <a:t>deretter</a:t>
            </a:r>
            <a:r>
              <a:rPr lang="en-US"/>
              <a:t> å </a:t>
            </a:r>
            <a:r>
              <a:rPr lang="en-US" err="1"/>
              <a:t>starte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ny</a:t>
            </a:r>
            <a:r>
              <a:rPr lang="en-US"/>
              <a:t> </a:t>
            </a:r>
            <a:r>
              <a:rPr lang="en-US" err="1"/>
              <a:t>jakt</a:t>
            </a:r>
            <a:r>
              <a:rPr lang="en-US"/>
              <a:t>. Man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be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dyrepar</a:t>
            </a:r>
            <a:r>
              <a:rPr lang="en-US"/>
              <a:t> </a:t>
            </a:r>
            <a:r>
              <a:rPr lang="en-US" err="1"/>
              <a:t>presentere</a:t>
            </a:r>
            <a:r>
              <a:rPr lang="en-US"/>
              <a:t> seg for de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be dem vise </a:t>
            </a:r>
            <a:r>
              <a:rPr lang="en-US" err="1"/>
              <a:t>hvordan</a:t>
            </a:r>
            <a:r>
              <a:rPr lang="en-US"/>
              <a:t> de </a:t>
            </a:r>
            <a:r>
              <a:rPr lang="en-US" err="1"/>
              <a:t>fant</a:t>
            </a:r>
            <a:r>
              <a:rPr lang="en-US"/>
              <a:t> </a:t>
            </a:r>
            <a:r>
              <a:rPr lang="en-US" err="1"/>
              <a:t>hverandre</a:t>
            </a:r>
            <a:r>
              <a:rPr lang="en-US"/>
              <a:t>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25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r>
              <a:rPr lang="nb-NO">
                <a:cs typeface="Calibri" panose="020F0502020204030204"/>
              </a:rPr>
              <a:t>Vi setter oss i ringen og oppsummerer sammen.</a:t>
            </a:r>
          </a:p>
          <a:p>
            <a:r>
              <a:rPr lang="nb-NO">
                <a:cs typeface="Calibri" panose="020F0502020204030204"/>
              </a:rPr>
              <a:t>Prosess: Sende en ball e.l. rundt i ringen. Alle får ordet etter tur. Elevene sier en ting hver. Det er helt fint å si det samme som de andre, eller noe annet. Vi tar et spørsmål av </a:t>
            </a:r>
            <a:r>
              <a:rPr lang="nb-NO" err="1">
                <a:cs typeface="Calibri" panose="020F0502020204030204"/>
              </a:rPr>
              <a:t>gangen</a:t>
            </a:r>
            <a:r>
              <a:rPr lang="nb-NO">
                <a:cs typeface="Calibri" panose="020F0502020204030204"/>
              </a:rPr>
              <a:t>. Vi bytter spørsmål underveis, f. eks når 5-6 elever har 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07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84310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195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91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7943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  <p:sldLayoutId id="2147483745" r:id="rId7"/>
    <p:sldLayoutId id="2147483747" r:id="rId8"/>
    <p:sldLayoutId id="2147483748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sites/OPVRobustebarn-prosjekt/_layouts/15/stream.aspx?id=%2Fsites%2FOPVRobustebarn%2Dprosjekt%2FShared%20Documents%2FGeneral%2FMusikkvideo%2FWaterloo%2Emp4&amp;referrer=StreamWebApp%2EWeb&amp;referrerScenario=AddressBarCopied%2Eview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0H1t0EqU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 dirty="0">
                <a:solidFill>
                  <a:srgbClr val="009999"/>
                </a:solidFill>
                <a:latin typeface="Georgia"/>
                <a:cs typeface="Calibri Light"/>
              </a:rPr>
              <a:t>Mangfold 6. trinn</a:t>
            </a:r>
            <a:endParaRPr lang="nb-NO" dirty="0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979" y="1779533"/>
            <a:ext cx="8429299" cy="2852737"/>
          </a:xfrm>
        </p:spPr>
        <p:txBody>
          <a:bodyPr/>
          <a:lstStyle/>
          <a:p>
            <a:br>
              <a:rPr lang="nb-NO" b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>
                <a:latin typeface="Georgia"/>
              </a:rPr>
              <a:t> </a:t>
            </a:r>
            <a:br>
              <a:rPr lang="nb-NO" sz="280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5D8B4F8-2CFD-C780-A59E-085F9ED6B7C7}"/>
              </a:ext>
            </a:extLst>
          </p:cNvPr>
          <p:cNvSpPr txBox="1"/>
          <p:nvPr/>
        </p:nvSpPr>
        <p:spPr>
          <a:xfrm>
            <a:off x="1243766" y="2316480"/>
            <a:ext cx="626432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 dirty="0">
                <a:solidFill>
                  <a:schemeClr val="accent4">
                    <a:lumMod val="20000"/>
                    <a:lumOff val="80000"/>
                  </a:schemeClr>
                </a:solidFill>
                <a:latin typeface="Georgia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Pust og bevegelse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7243" y="571121"/>
            <a:ext cx="9353550" cy="2852738"/>
          </a:xfrm>
        </p:spPr>
        <p:txBody>
          <a:bodyPr/>
          <a:lstStyle/>
          <a:p>
            <a:r>
              <a:rPr lang="nb-NO" b="0" dirty="0">
                <a:solidFill>
                  <a:srgbClr val="009999"/>
                </a:solidFill>
                <a:latin typeface="Georgia"/>
              </a:rPr>
              <a:t>Vi ser film! </a:t>
            </a:r>
            <a:br>
              <a:rPr lang="nb-NO" b="0" dirty="0">
                <a:latin typeface="Georgia"/>
              </a:rPr>
            </a:br>
            <a:endParaRPr lang="nb-NO" b="0" dirty="0">
              <a:latin typeface="Georgia"/>
            </a:endParaRP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1207" y="3108325"/>
            <a:ext cx="5681662" cy="878161"/>
          </a:xfrm>
        </p:spPr>
        <p:txBody>
          <a:bodyPr/>
          <a:lstStyle/>
          <a:p>
            <a:r>
              <a:rPr lang="nb-NO" sz="4000" dirty="0">
                <a:latin typeface="Georgia" panose="02040502050405020303" pitchFamily="18" charset="0"/>
                <a:ea typeface="Verdana"/>
                <a:cs typeface="Calibri"/>
                <a:hlinkClick r:id="rId3"/>
              </a:rPr>
              <a:t>Flere kulturer i Norge</a:t>
            </a:r>
            <a:endParaRPr lang="nb-NO" sz="40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A2547-70F4-6582-A916-14E7F51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988608"/>
          </a:xfrm>
        </p:spPr>
        <p:txBody>
          <a:bodyPr/>
          <a:lstStyle/>
          <a:p>
            <a:pPr algn="ctr"/>
            <a:r>
              <a:rPr lang="nb-NO" sz="6000" b="0">
                <a:solidFill>
                  <a:srgbClr val="009999"/>
                </a:solidFill>
                <a:latin typeface="Georgia"/>
              </a:rPr>
              <a:t>CL : Par på tid - i ringen</a:t>
            </a:r>
            <a:br>
              <a:rPr lang="nb-NO" sz="6000" b="0">
                <a:solidFill>
                  <a:srgbClr val="009999"/>
                </a:solidFill>
                <a:latin typeface="Georgia"/>
              </a:rPr>
            </a:br>
            <a:endParaRPr lang="nb-NO" sz="6000" b="0">
              <a:solidFill>
                <a:srgbClr val="0099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1F4555-4C5C-6D1E-33E6-1D661849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550" y="1685040"/>
            <a:ext cx="8774899" cy="4379233"/>
          </a:xfrm>
        </p:spPr>
      </p:pic>
    </p:spTree>
    <p:extLst>
      <p:ext uri="{BB962C8B-B14F-4D97-AF65-F5344CB8AC3E}">
        <p14:creationId xmlns:p14="http://schemas.microsoft.com/office/powerpoint/2010/main" val="304584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E5E4CC00-B46C-9CB9-8577-39E790D6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</p:spPr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</a:rPr>
              <a:t>Alt vi deler</a:t>
            </a:r>
          </a:p>
        </p:txBody>
      </p:sp>
    </p:spTree>
    <p:extLst>
      <p:ext uri="{BB962C8B-B14F-4D97-AF65-F5344CB8AC3E}">
        <p14:creationId xmlns:p14="http://schemas.microsoft.com/office/powerpoint/2010/main" val="253805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362D-509D-9070-9E40-C36F63E4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nb-NO">
                <a:solidFill>
                  <a:srgbClr val="009999"/>
                </a:solidFill>
                <a:latin typeface="Georgia"/>
                <a:cs typeface="Calibri Light"/>
              </a:rPr>
            </a:br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Vi leker!</a:t>
            </a:r>
            <a:br>
              <a:rPr lang="nb-NO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  <a:t>Finn din make</a:t>
            </a:r>
          </a:p>
        </p:txBody>
      </p:sp>
    </p:spTree>
    <p:extLst>
      <p:ext uri="{BB962C8B-B14F-4D97-AF65-F5344CB8AC3E}">
        <p14:creationId xmlns:p14="http://schemas.microsoft.com/office/powerpoint/2010/main" val="26491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310778" cy="1325563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60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926" y="2122488"/>
            <a:ext cx="5748894" cy="38062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4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9ED5F0-CFFA-4AC8-9C41-9301FDC4AE56}">
  <ds:schemaRefs>
    <ds:schemaRef ds:uri="http://schemas.microsoft.com/office/2006/metadata/properties"/>
    <ds:schemaRef ds:uri="http://schemas.microsoft.com/office/infopath/2007/PartnerControls"/>
    <ds:schemaRef ds:uri="b8da453c-6e37-4915-9292-e90fa68e84a7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ee598b89-8811-470d-ad8e-f3a66432fe16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CA93B29-C8FD-420F-8544-6DCEAD603D87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43</TotalTime>
  <Words>901</Words>
  <Application>Microsoft Office PowerPoint</Application>
  <PresentationFormat>Widescreen</PresentationFormat>
  <Paragraphs>69</Paragraphs>
  <Slides>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Symbol</vt:lpstr>
      <vt:lpstr>4_Office-tema</vt:lpstr>
      <vt:lpstr>Egendefinert utforming</vt:lpstr>
      <vt:lpstr>5_Office-tema</vt:lpstr>
      <vt:lpstr>3_Office-tema</vt:lpstr>
      <vt:lpstr>6_Office-tema</vt:lpstr>
      <vt:lpstr>Mangfold 6. trinn</vt:lpstr>
      <vt:lpstr>   Inngangsmusikk  </vt:lpstr>
      <vt:lpstr>PowerPoint-presentasjon</vt:lpstr>
      <vt:lpstr>Vi ser film!  </vt:lpstr>
      <vt:lpstr>CL : Par på tid - i ringen </vt:lpstr>
      <vt:lpstr>Alt vi deler</vt:lpstr>
      <vt:lpstr> Vi leker!  Finn din make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29</cp:revision>
  <dcterms:created xsi:type="dcterms:W3CDTF">2023-01-27T13:13:49Z</dcterms:created>
  <dcterms:modified xsi:type="dcterms:W3CDTF">2025-02-26T14:19:32Z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