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Override2.xml" ContentType="application/vnd.openxmlformats-officedocument.themeOverrid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744" r:id="rId9"/>
  </p:sldMasterIdLst>
  <p:notesMasterIdLst>
    <p:notesMasterId r:id="rId21"/>
  </p:notesMasterIdLst>
  <p:sldIdLst>
    <p:sldId id="261" r:id="rId10"/>
    <p:sldId id="312" r:id="rId11"/>
    <p:sldId id="269" r:id="rId12"/>
    <p:sldId id="313" r:id="rId13"/>
    <p:sldId id="262" r:id="rId14"/>
    <p:sldId id="265" r:id="rId15"/>
    <p:sldId id="289" r:id="rId16"/>
    <p:sldId id="290" r:id="rId17"/>
    <p:sldId id="268" r:id="rId18"/>
    <p:sldId id="284" r:id="rId19"/>
    <p:sldId id="270"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1D0A2-D3C9-4EAD-94BE-35B34F2716B1}" v="8" dt="2026-01-19T11:49:02.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33" autoAdjust="0"/>
  </p:normalViewPr>
  <p:slideViewPr>
    <p:cSldViewPr snapToGrid="0">
      <p:cViewPr varScale="1">
        <p:scale>
          <a:sx n="60" d="100"/>
          <a:sy n="60" d="100"/>
        </p:scale>
        <p:origin x="15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custSel addSld delSld modSld">
      <pc:chgData name="Renate Dybdal Hansen" userId="8f533bdc-1f06-46c5-8376-6b62126245f7" providerId="ADAL" clId="{AD18D0CB-5EBB-4FE2-9456-A51AD340C137}" dt="2026-01-19T11:48:25.558" v="11"/>
      <pc:docMkLst>
        <pc:docMk/>
      </pc:docMkLst>
      <pc:sldChg chg="del">
        <pc:chgData name="Renate Dybdal Hansen" userId="8f533bdc-1f06-46c5-8376-6b62126245f7" providerId="ADAL" clId="{AD18D0CB-5EBB-4FE2-9456-A51AD340C137}" dt="2026-01-19T11:47:47.291" v="6" actId="47"/>
        <pc:sldMkLst>
          <pc:docMk/>
          <pc:sldMk cId="0" sldId="263"/>
        </pc:sldMkLst>
      </pc:sldChg>
      <pc:sldChg chg="addSp delSp modSp mod modAnim">
        <pc:chgData name="Renate Dybdal Hansen" userId="8f533bdc-1f06-46c5-8376-6b62126245f7" providerId="ADAL" clId="{AD18D0CB-5EBB-4FE2-9456-A51AD340C137}" dt="2026-01-19T11:48:25.558" v="11"/>
        <pc:sldMkLst>
          <pc:docMk/>
          <pc:sldMk cId="0" sldId="265"/>
        </pc:sldMkLst>
        <pc:spChg chg="del">
          <ac:chgData name="Renate Dybdal Hansen" userId="8f533bdc-1f06-46c5-8376-6b62126245f7" providerId="ADAL" clId="{AD18D0CB-5EBB-4FE2-9456-A51AD340C137}" dt="2026-01-19T11:48:07.006" v="8" actId="478"/>
          <ac:spMkLst>
            <pc:docMk/>
            <pc:sldMk cId="0" sldId="265"/>
            <ac:spMk id="3" creationId="{800EE24A-C9F1-DBDB-A936-021D7A7F4E47}"/>
          </ac:spMkLst>
        </pc:spChg>
        <pc:spChg chg="add del mod">
          <ac:chgData name="Renate Dybdal Hansen" userId="8f533bdc-1f06-46c5-8376-6b62126245f7" providerId="ADAL" clId="{AD18D0CB-5EBB-4FE2-9456-A51AD340C137}" dt="2026-01-19T11:48:11.590" v="10" actId="478"/>
          <ac:spMkLst>
            <pc:docMk/>
            <pc:sldMk cId="0" sldId="265"/>
            <ac:spMk id="4" creationId="{9F4A39C6-1685-4931-DD4A-3138A7547EE9}"/>
          </ac:spMkLst>
        </pc:spChg>
        <pc:spChg chg="del">
          <ac:chgData name="Renate Dybdal Hansen" userId="8f533bdc-1f06-46c5-8376-6b62126245f7" providerId="ADAL" clId="{AD18D0CB-5EBB-4FE2-9456-A51AD340C137}" dt="2026-01-19T11:48:09.197" v="9" actId="478"/>
          <ac:spMkLst>
            <pc:docMk/>
            <pc:sldMk cId="0" sldId="265"/>
            <ac:spMk id="20487" creationId="{064A4FD4-1A84-BE8E-AA1A-4199F462A779}"/>
          </ac:spMkLst>
        </pc:spChg>
        <pc:picChg chg="del">
          <ac:chgData name="Renate Dybdal Hansen" userId="8f533bdc-1f06-46c5-8376-6b62126245f7" providerId="ADAL" clId="{AD18D0CB-5EBB-4FE2-9456-A51AD340C137}" dt="2026-01-19T11:48:04.216" v="7" actId="478"/>
          <ac:picMkLst>
            <pc:docMk/>
            <pc:sldMk cId="0" sldId="265"/>
            <ac:picMk id="5" creationId="{4B9E6C58-F71B-CA2D-C578-7584B56B04AB}"/>
          </ac:picMkLst>
        </pc:picChg>
        <pc:picChg chg="add mod">
          <ac:chgData name="Renate Dybdal Hansen" userId="8f533bdc-1f06-46c5-8376-6b62126245f7" providerId="ADAL" clId="{AD18D0CB-5EBB-4FE2-9456-A51AD340C137}" dt="2026-01-19T11:48:25.558" v="11"/>
          <ac:picMkLst>
            <pc:docMk/>
            <pc:sldMk cId="0" sldId="265"/>
            <ac:picMk id="6" creationId="{4D6AC29A-0207-3499-725D-E1E57E9442C7}"/>
          </ac:picMkLst>
        </pc:picChg>
      </pc:sldChg>
      <pc:sldChg chg="addSp delSp modSp mod modAnim">
        <pc:chgData name="Renate Dybdal Hansen" userId="8f533bdc-1f06-46c5-8376-6b62126245f7" providerId="ADAL" clId="{AD18D0CB-5EBB-4FE2-9456-A51AD340C137}" dt="2026-01-19T11:46:50.993" v="1"/>
        <pc:sldMkLst>
          <pc:docMk/>
          <pc:sldMk cId="0" sldId="269"/>
        </pc:sldMkLst>
        <pc:spChg chg="del">
          <ac:chgData name="Renate Dybdal Hansen" userId="8f533bdc-1f06-46c5-8376-6b62126245f7" providerId="ADAL" clId="{AD18D0CB-5EBB-4FE2-9456-A51AD340C137}" dt="2026-01-19T11:46:39.401" v="0" actId="478"/>
          <ac:spMkLst>
            <pc:docMk/>
            <pc:sldMk cId="0" sldId="269"/>
            <ac:spMk id="2" creationId="{55D8B4F8-2CFD-C780-A59E-085F9ED6B7C7}"/>
          </ac:spMkLst>
        </pc:spChg>
        <pc:picChg chg="add mod">
          <ac:chgData name="Renate Dybdal Hansen" userId="8f533bdc-1f06-46c5-8376-6b62126245f7" providerId="ADAL" clId="{AD18D0CB-5EBB-4FE2-9456-A51AD340C137}" dt="2026-01-19T11:46:50.993" v="1"/>
          <ac:picMkLst>
            <pc:docMk/>
            <pc:sldMk cId="0" sldId="269"/>
            <ac:picMk id="3" creationId="{599F8FD0-CEC4-1CD2-6907-9E787D0DB73D}"/>
          </ac:picMkLst>
        </pc:picChg>
      </pc:sldChg>
      <pc:sldChg chg="addSp delSp modSp new modAnim">
        <pc:chgData name="Renate Dybdal Hansen" userId="8f533bdc-1f06-46c5-8376-6b62126245f7" providerId="ADAL" clId="{AD18D0CB-5EBB-4FE2-9456-A51AD340C137}" dt="2026-01-19T11:47:43.816" v="5"/>
        <pc:sldMkLst>
          <pc:docMk/>
          <pc:sldMk cId="1347215611" sldId="313"/>
        </pc:sldMkLst>
        <pc:spChg chg="del">
          <ac:chgData name="Renate Dybdal Hansen" userId="8f533bdc-1f06-46c5-8376-6b62126245f7" providerId="ADAL" clId="{AD18D0CB-5EBB-4FE2-9456-A51AD340C137}" dt="2026-01-19T11:47:17.974" v="3" actId="478"/>
          <ac:spMkLst>
            <pc:docMk/>
            <pc:sldMk cId="1347215611" sldId="313"/>
            <ac:spMk id="2" creationId="{5734D49F-00D5-A916-480C-DEE79F68615A}"/>
          </ac:spMkLst>
        </pc:spChg>
        <pc:spChg chg="del">
          <ac:chgData name="Renate Dybdal Hansen" userId="8f533bdc-1f06-46c5-8376-6b62126245f7" providerId="ADAL" clId="{AD18D0CB-5EBB-4FE2-9456-A51AD340C137}" dt="2026-01-19T11:47:19.124" v="4" actId="478"/>
          <ac:spMkLst>
            <pc:docMk/>
            <pc:sldMk cId="1347215611" sldId="313"/>
            <ac:spMk id="3" creationId="{058355AF-A21A-60E5-138F-E0F50B120A39}"/>
          </ac:spMkLst>
        </pc:spChg>
        <pc:picChg chg="add mod">
          <ac:chgData name="Renate Dybdal Hansen" userId="8f533bdc-1f06-46c5-8376-6b62126245f7" providerId="ADAL" clId="{AD18D0CB-5EBB-4FE2-9456-A51AD340C137}" dt="2026-01-19T11:47:43.816" v="5"/>
          <ac:picMkLst>
            <pc:docMk/>
            <pc:sldMk cId="1347215611" sldId="313"/>
            <ac:picMk id="4" creationId="{AE3F7085-7623-CB1B-14AB-3632624C91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BDA-D39D-4461-A970-45493CED0428}" type="datetimeFigureOut">
              <a:rPr lang="nb-NO" smtClean="0"/>
              <a:t>19.01.2026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31685-9D4F-4ECC-918D-9DA8C0B050E0}" type="slidenum">
              <a:rPr lang="nb-NO" smtClean="0"/>
              <a:t>‹#›</a:t>
            </a:fld>
            <a:endParaRPr lang="nb-NO"/>
          </a:p>
        </p:txBody>
      </p:sp>
    </p:spTree>
    <p:extLst>
      <p:ext uri="{BB962C8B-B14F-4D97-AF65-F5344CB8AC3E}">
        <p14:creationId xmlns:p14="http://schemas.microsoft.com/office/powerpoint/2010/main" val="231042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05GBKOUMR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Cf79KXBCID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052-FD8E-FD4E-CBD7-14043BAEC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8AF1B88-C323-FCEE-93A9-DD0756CEFE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8F6274-CA98-B6E1-14C6-D28FA98D4624}"/>
              </a:ext>
            </a:extLst>
          </p:cNvPr>
          <p:cNvSpPr>
            <a:spLocks noGrp="1"/>
          </p:cNvSpPr>
          <p:nvPr>
            <p:ph type="body" idx="1"/>
          </p:nvPr>
        </p:nvSpPr>
        <p:spPr/>
        <p:txBody>
          <a:bodyPr/>
          <a:lstStyle/>
          <a:p>
            <a:r>
              <a:rPr lang="nb-NO" b="1">
                <a:solidFill>
                  <a:srgbClr val="44546A"/>
                </a:solidFill>
              </a:rPr>
              <a:t>Sett på inngangsmusikk:</a:t>
            </a:r>
            <a:endParaRPr lang="nb-NO">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endParaRPr lang="nb-NO">
              <a:solidFill>
                <a:srgbClr val="44546A"/>
              </a:solidFill>
            </a:endParaRPr>
          </a:p>
          <a:p>
            <a:r>
              <a:rPr lang="en-US">
                <a:solidFill>
                  <a:srgbClr val="44546A"/>
                </a:solidFill>
              </a:rPr>
              <a:t>For eksterne kommuner: </a:t>
            </a:r>
            <a:r>
              <a:rPr lang="en-US" u="sng" dirty="0">
                <a:solidFill>
                  <a:srgbClr val="44546A"/>
                </a:solidFill>
                <a:hlinkClick r:id="rId4"/>
              </a:rPr>
              <a:t>Trolls: Can't Stop The Feeling | GoNoodle - YouTube</a:t>
            </a:r>
            <a:endParaRPr lang="nb-NO">
              <a:solidFill>
                <a:srgbClr val="44546A"/>
              </a:solidFill>
            </a:endParaRPr>
          </a:p>
          <a:p>
            <a:r>
              <a:rPr lang="nb-NO">
                <a:solidFill>
                  <a:srgbClr val="44546A"/>
                </a:solidFill>
              </a:rPr>
              <a:t> </a:t>
            </a:r>
          </a:p>
          <a:p>
            <a:pPr marL="285750" indent="-285750">
              <a:buFont typeface="Symbol"/>
              <a:buChar char="•"/>
            </a:pPr>
            <a:r>
              <a:rPr lang="nb-NO">
                <a:solidFill>
                  <a:srgbClr val="44546A"/>
                </a:solidFill>
              </a:rPr>
              <a:t>Vi rydder klasserom</a:t>
            </a:r>
          </a:p>
          <a:p>
            <a:pPr marL="285750" indent="-285750">
              <a:buFont typeface="Symbol"/>
              <a:buChar char="•"/>
            </a:pPr>
            <a:r>
              <a:rPr lang="nb-NO">
                <a:solidFill>
                  <a:srgbClr val="44546A"/>
                </a:solidFill>
              </a:rPr>
              <a:t>Vi samles i ringen</a:t>
            </a:r>
          </a:p>
          <a:p>
            <a:endParaRPr lang="nb-NO" sz="1200" dirty="0">
              <a:solidFill>
                <a:srgbClr val="44546A"/>
              </a:solidFill>
              <a:latin typeface="+mn-lt"/>
              <a:ea typeface="Calibri"/>
              <a:cs typeface="Calibri"/>
            </a:endParaRPr>
          </a:p>
          <a:p>
            <a:endParaRPr lang="nb-NO"/>
          </a:p>
        </p:txBody>
      </p:sp>
      <p:sp>
        <p:nvSpPr>
          <p:cNvPr id="4" name="Plassholder for lysbildenummer 3">
            <a:extLst>
              <a:ext uri="{FF2B5EF4-FFF2-40B4-BE49-F238E27FC236}">
                <a16:creationId xmlns:a16="http://schemas.microsoft.com/office/drawing/2014/main" id="{72D5C4BB-310E-5F59-E33D-28C9909A189B}"/>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12687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Øvelsen heter «Sprayboksen» </a:t>
            </a:r>
            <a:r>
              <a:rPr lang="nb-NO" sz="1200" b="0" i="0" kern="1200">
                <a:solidFill>
                  <a:schemeClr val="tx1"/>
                </a:solidFill>
                <a:effectLst/>
                <a:latin typeface="+mn-lt"/>
                <a:ea typeface="+mn-ea"/>
                <a:cs typeface="+mn-cs"/>
                <a:hlinkClick r:id="rId3"/>
              </a:rPr>
              <a:t>https://play.mediaflow.com/ovp/11/05GBKOUMR8</a:t>
            </a:r>
            <a:r>
              <a:rPr lang="nb-NO" sz="1200" b="0" i="0" kern="1200">
                <a:solidFill>
                  <a:schemeClr val="tx1"/>
                </a:solidFill>
                <a:effectLst/>
                <a:latin typeface="+mn-lt"/>
                <a:ea typeface="+mn-ea"/>
                <a:cs typeface="+mn-cs"/>
              </a:rPr>
              <a:t> – trykk på «play-knappen» for å se filmen</a:t>
            </a:r>
          </a:p>
          <a:p>
            <a:endParaRPr lang="nb-NO" dirty="0">
              <a:ea typeface="Calibri"/>
              <a:cs typeface="Calibri"/>
            </a:endParaRPr>
          </a:p>
          <a:p>
            <a:r>
              <a:rPr lang="nb-NO" dirty="0"/>
              <a:t>Når du skal gjennomføre pusteøvelsen med elevene, velger du selv om du vil vise filmen eller om du modellerer selv.</a:t>
            </a:r>
          </a:p>
          <a:p>
            <a:r>
              <a:rPr lang="nb-NO" dirty="0"/>
              <a:t> </a:t>
            </a:r>
          </a:p>
          <a:p>
            <a:r>
              <a:rPr lang="nb-NO" dirty="0"/>
              <a:t>Dersom du ønsker å benytte en annen øvelse, finner du flere eksempler på </a:t>
            </a:r>
            <a:r>
              <a:rPr lang="nb-NO" dirty="0">
                <a:hlinkClick r:id="rId4"/>
              </a:rPr>
              <a:t>https://www.io.kommune.no/tjenester/skole-og-utdanning/robuste-barn/pust-og-bevegelse/</a:t>
            </a:r>
            <a:endParaRPr lang="nb-NO" dirty="0"/>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3</a:t>
            </a:fld>
            <a:endParaRPr lang="nb-NO"/>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dirty="0">
                <a:effectLst/>
                <a:latin typeface="+mn-lt"/>
                <a:ea typeface="Yu Mincho"/>
                <a:cs typeface="Calibri"/>
              </a:rPr>
              <a:t>Introduser temaet før vi ser filmen.</a:t>
            </a:r>
            <a:endParaRPr lang="nb-NO" sz="1200" dirty="0">
              <a:effectLst/>
              <a:latin typeface="+mn-lt"/>
              <a:ea typeface="Yu Mincho"/>
              <a:cs typeface="Calibri"/>
            </a:endParaRPr>
          </a:p>
          <a:p>
            <a:r>
              <a:rPr lang="nb-NO" sz="1200" dirty="0">
                <a:solidFill>
                  <a:srgbClr val="191A35"/>
                </a:solidFill>
                <a:effectLst/>
                <a:latin typeface="+mn-lt"/>
                <a:ea typeface="Yu Mincho"/>
                <a:cs typeface="Calibri"/>
              </a:rPr>
              <a:t>Vi er ulike, og det er bra. Mangfold er et rart ord – hva betyr det? Det betyr at vi er forskjellige, på mange måter. </a:t>
            </a:r>
            <a:r>
              <a:rPr lang="nb-NO" sz="1200" dirty="0">
                <a:solidFill>
                  <a:srgbClr val="191A35"/>
                </a:solidFill>
                <a:latin typeface="+mn-lt"/>
                <a:ea typeface="Yu Mincho"/>
                <a:cs typeface="Calibri"/>
              </a:rPr>
              <a:t>Vi</a:t>
            </a:r>
            <a:r>
              <a:rPr lang="nb-NO" sz="1200" dirty="0">
                <a:solidFill>
                  <a:srgbClr val="191A35"/>
                </a:solidFill>
                <a:effectLst/>
                <a:latin typeface="+mn-lt"/>
                <a:ea typeface="Yu Mincho"/>
                <a:cs typeface="Calibri"/>
              </a:rPr>
              <a:t> ser ulike ut </a:t>
            </a:r>
            <a:r>
              <a:rPr lang="nb-NO" sz="1200" dirty="0">
                <a:solidFill>
                  <a:srgbClr val="191A35"/>
                </a:solidFill>
                <a:latin typeface="+mn-lt"/>
                <a:ea typeface="Yu Mincho"/>
                <a:cs typeface="Calibri"/>
              </a:rPr>
              <a:t>og </a:t>
            </a:r>
            <a:r>
              <a:rPr lang="nb-NO" sz="1200" dirty="0">
                <a:solidFill>
                  <a:srgbClr val="191A35"/>
                </a:solidFill>
                <a:effectLst/>
                <a:latin typeface="+mn-lt"/>
                <a:ea typeface="Yu Mincho"/>
                <a:cs typeface="Calibri"/>
              </a:rPr>
              <a:t>vi liker ulike ting. Ulikhet er fint! I dag handler det mest om likheter og ulikheter mellom </a:t>
            </a:r>
            <a:r>
              <a:rPr lang="nb-NO" sz="1200" dirty="0">
                <a:solidFill>
                  <a:srgbClr val="191A35"/>
                </a:solidFill>
                <a:latin typeface="+mn-lt"/>
                <a:ea typeface="Yu Mincho"/>
                <a:cs typeface="Calibri"/>
              </a:rPr>
              <a:t>gutter og jenter.</a:t>
            </a:r>
            <a:endParaRPr lang="nb-NO" sz="1200" dirty="0">
              <a:effectLst/>
              <a:latin typeface="+mn-lt"/>
              <a:ea typeface="Yu Mincho"/>
              <a:cs typeface="Calibri"/>
            </a:endParaRPr>
          </a:p>
          <a:p>
            <a:endParaRPr lang="nb-NO" dirty="0"/>
          </a:p>
          <a:p>
            <a:r>
              <a:rPr lang="nb-NO" dirty="0"/>
              <a:t>https://youtu.be/4uqQQvNjX5g </a:t>
            </a:r>
            <a:endParaRPr lang="nb-NO" dirty="0">
              <a:cs typeface="Calibri"/>
            </a:endParaRPr>
          </a:p>
          <a:p>
            <a:pPr marL="0" lvl="0" indent="0">
              <a:buFont typeface="Calibri" panose="020F0502020204030204" pitchFamily="34" charset="0"/>
              <a:buNone/>
            </a:pPr>
            <a:r>
              <a:rPr lang="nb-NO" sz="1800" i="1" dirty="0">
                <a:effectLst/>
                <a:latin typeface="Times New Roman"/>
                <a:ea typeface="Calibri" panose="020F0502020204030204" pitchFamily="34" charset="0"/>
                <a:cs typeface="Times New Roman"/>
              </a:rPr>
              <a:t>Varighet: 3.29 minutter</a:t>
            </a:r>
            <a:endParaRPr lang="nb-NO" sz="1800" b="1" i="1" dirty="0">
              <a:effectLst/>
              <a:latin typeface="Times New Roman"/>
              <a:ea typeface="Calibri" panose="020F0502020204030204" pitchFamily="34" charset="0"/>
              <a:cs typeface="Times New Roman"/>
            </a:endParaRPr>
          </a:p>
          <a:p>
            <a:pPr>
              <a:defRPr/>
            </a:pPr>
            <a:endParaRPr lang="nb-NO" sz="1200" b="1" kern="1200" dirty="0">
              <a:solidFill>
                <a:schemeClr val="tx1"/>
              </a:solidFill>
              <a:latin typeface="Georgia"/>
              <a:ea typeface="+mn-ea"/>
              <a:cs typeface="+mn-cs"/>
            </a:endParaRPr>
          </a:p>
          <a:p>
            <a:pPr>
              <a:defRPr/>
            </a:pPr>
            <a:r>
              <a:rPr lang="nb-NO" sz="1200" b="1" kern="1200" dirty="0">
                <a:solidFill>
                  <a:schemeClr val="tx1"/>
                </a:solidFill>
                <a:latin typeface="Georgia"/>
                <a:ea typeface="+mn-ea"/>
                <a:cs typeface="+mn-cs"/>
              </a:rPr>
              <a:t>Refleksjon etter filmen: </a:t>
            </a:r>
            <a:endParaRPr lang="nb-NO" sz="1200" b="1" kern="1200" dirty="0">
              <a:solidFill>
                <a:schemeClr val="tx1"/>
              </a:solidFill>
              <a:latin typeface="Georgia" panose="02040502050405020303" pitchFamily="18" charset="0"/>
              <a:ea typeface="+mn-ea"/>
              <a:cs typeface="+mn-cs"/>
            </a:endParaRPr>
          </a:p>
          <a:p>
            <a:pPr>
              <a:defRPr/>
            </a:pPr>
            <a:r>
              <a:rPr lang="nb-NO" sz="1200" b="0" kern="1200" dirty="0">
                <a:solidFill>
                  <a:schemeClr val="tx1"/>
                </a:solidFill>
                <a:latin typeface="Georgia"/>
                <a:ea typeface="+mn-ea"/>
                <a:cs typeface="+mn-cs"/>
              </a:rPr>
              <a:t>Vi så i filmen at gutter kan likne på jenter og jenter kan likne på gutter – både utenpå og inni. Noen jenter kan føle seg mer som gutter og noen gutter kan føle seg mer som jenter. Det er ikke alltid at vi opplever at det passer å sortere alle i enten jente eller gutt.</a:t>
            </a:r>
            <a:r>
              <a:rPr lang="nb-NO" sz="1200" kern="1200" dirty="0">
                <a:solidFill>
                  <a:schemeClr val="tx1"/>
                </a:solidFill>
                <a:latin typeface="Georgia"/>
                <a:ea typeface="+mn-ea"/>
                <a:cs typeface="+mn-cs"/>
              </a:rPr>
              <a:t> Det er også noen som opplever at de hadde passet bedre til å være det kjønnet de ikke er født som.</a:t>
            </a:r>
            <a:endParaRPr lang="nb-NO" dirty="0">
              <a:latin typeface="Georgia"/>
            </a:endParaRPr>
          </a:p>
          <a:p>
            <a:endParaRPr lang="nb-NO" dirty="0"/>
          </a:p>
        </p:txBody>
      </p:sp>
      <p:sp>
        <p:nvSpPr>
          <p:cNvPr id="4" name="Plassholder for lysbildenummer 3"/>
          <p:cNvSpPr>
            <a:spLocks noGrp="1"/>
          </p:cNvSpPr>
          <p:nvPr>
            <p:ph type="sldNum" sz="quarter" idx="5"/>
          </p:nvPr>
        </p:nvSpPr>
        <p:spPr/>
        <p:txBody>
          <a:bodyPr/>
          <a:lstStyle/>
          <a:p>
            <a:fld id="{5BC31685-9D4F-4ECC-918D-9DA8C0B050E0}" type="slidenum">
              <a:rPr lang="nb-NO" smtClean="0"/>
              <a:t>4</a:t>
            </a:fld>
            <a:endParaRPr lang="nb-NO"/>
          </a:p>
        </p:txBody>
      </p:sp>
    </p:spTree>
    <p:extLst>
      <p:ext uri="{BB962C8B-B14F-4D97-AF65-F5344CB8AC3E}">
        <p14:creationId xmlns:p14="http://schemas.microsoft.com/office/powerpoint/2010/main" val="348016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Hva er viktig for deg når du velger noen du vil leke med?</a:t>
            </a:r>
            <a:endParaRPr lang="nb-NO" b="1" dirty="0"/>
          </a:p>
          <a:p>
            <a:endParaRPr lang="nb-NO" dirty="0">
              <a:cs typeface="Calibri"/>
            </a:endParaRPr>
          </a:p>
          <a:p>
            <a:r>
              <a:rPr lang="nb-NO" dirty="0">
                <a:cs typeface="Calibri"/>
              </a:rPr>
              <a:t>La elevene komme med egne forslag, lærer kommer med forslag ved behov.</a:t>
            </a:r>
          </a:p>
          <a:p>
            <a:r>
              <a:rPr lang="nb-NO" i="1" dirty="0">
                <a:cs typeface="Calibri"/>
              </a:rPr>
              <a:t>For eksempel:</a:t>
            </a:r>
          </a:p>
          <a:p>
            <a:r>
              <a:rPr lang="nb-NO" i="1" dirty="0"/>
              <a:t>At man velger noen av samme kjønn, som har samme interesser og liker det samme. Om noen sier at det er viktig for dem å leke med samme kjønn, kan man utfordre elevene med å spørre om hvorfor? Er det bedre å leke med noen som har samme kjønn, men som ikke liker det samme som deg eller at man leker med noen av motsatt kjønn og som har de samme interessene? </a:t>
            </a:r>
            <a:endParaRPr lang="nb-NO" i="1" dirty="0">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5</a:t>
            </a:fld>
            <a:endParaRPr lang="nb-NO"/>
          </a:p>
        </p:txBody>
      </p:sp>
    </p:spTree>
    <p:extLst>
      <p:ext uri="{BB962C8B-B14F-4D97-AF65-F5344CB8AC3E}">
        <p14:creationId xmlns:p14="http://schemas.microsoft.com/office/powerpoint/2010/main" val="385522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endParaRPr lang="nb-NO" sz="1200" b="0" kern="1200" dirty="0">
              <a:latin typeface="Georgia"/>
              <a:ea typeface="+mj-ea"/>
              <a:cs typeface="+mj-cs"/>
            </a:endParaRPr>
          </a:p>
          <a:p>
            <a:pPr>
              <a:defRPr/>
            </a:pPr>
            <a:r>
              <a:rPr lang="nb-NO" b="1" dirty="0">
                <a:ea typeface="+mj-ea"/>
                <a:cs typeface="+mj-cs"/>
              </a:rPr>
              <a:t>Introduser filmen: </a:t>
            </a:r>
            <a:r>
              <a:rPr lang="nb-NO" b="0" dirty="0">
                <a:ea typeface="+mj-ea"/>
                <a:cs typeface="+mj-cs"/>
              </a:rPr>
              <a:t>Filmen</a:t>
            </a:r>
            <a:r>
              <a:rPr lang="nb-NO" dirty="0">
                <a:ea typeface="+mj-ea"/>
                <a:cs typeface="+mj-cs"/>
              </a:rPr>
              <a:t> handler om en gutt som vil gå i kjole, og faren liker ikke det. </a:t>
            </a:r>
          </a:p>
          <a:p>
            <a:pPr>
              <a:defRPr/>
            </a:pPr>
            <a:r>
              <a:rPr lang="nb-NO" dirty="0">
                <a:ea typeface="+mj-ea"/>
                <a:cs typeface="+mj-cs"/>
              </a:rPr>
              <a:t>Moren og faren er redde og fortvilet fordi de er glade i barnet sitt - og det er derfor de krangler så mye. Det kan oppleves litt skummelt. Heldigvis ender det godt.</a:t>
            </a:r>
          </a:p>
          <a:p>
            <a:pPr>
              <a:defRPr/>
            </a:pPr>
            <a:endParaRPr lang="nb-NO" dirty="0">
              <a:ea typeface="+mj-ea"/>
              <a:cs typeface="+mj-cs"/>
            </a:endParaRPr>
          </a:p>
          <a:p>
            <a:pPr>
              <a:defRPr/>
            </a:pPr>
            <a:r>
              <a:rPr lang="nb-NO" dirty="0">
                <a:ea typeface="+mj-ea"/>
                <a:cs typeface="+mj-cs"/>
                <a:hlinkClick r:id="rId3"/>
              </a:rPr>
              <a:t>https://youtu.be/Cf79KXBCIDg</a:t>
            </a:r>
            <a:r>
              <a:rPr lang="nb-NO" dirty="0">
                <a:ea typeface="+mj-ea"/>
                <a:cs typeface="+mj-cs"/>
              </a:rPr>
              <a:t> – varer 3.50 minutter</a:t>
            </a:r>
            <a:endParaRPr lang="nb-NO" dirty="0">
              <a:ea typeface="+mj-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latin typeface="Calibri" panose="020F0502020204030204"/>
              <a:ea typeface="+mj-ea"/>
              <a:cs typeface="Calibri" panose="020F0502020204030204"/>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6</a:t>
            </a:fld>
            <a:endParaRPr lang="nb-NO"/>
          </a:p>
        </p:txBody>
      </p:sp>
    </p:spTree>
    <p:extLst>
      <p:ext uri="{BB962C8B-B14F-4D97-AF65-F5344CB8AC3E}">
        <p14:creationId xmlns:p14="http://schemas.microsoft.com/office/powerpoint/2010/main" val="426741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Hvorfor tror dere at de andre reagerer som de gjør når gutten bruker kjole?</a:t>
            </a:r>
            <a:endParaRPr lang="nb-NO" b="1" dirty="0"/>
          </a:p>
          <a:p>
            <a:endParaRPr lang="nb-NO" b="1" dirty="0">
              <a:cs typeface="Calibri"/>
            </a:endParaRPr>
          </a:p>
          <a:p>
            <a:r>
              <a:rPr lang="nb-NO" dirty="0">
                <a:cs typeface="Calibri"/>
              </a:rPr>
              <a:t>La elevene komme med egne forslag, lærer kommer med forslag ved behov.</a:t>
            </a:r>
          </a:p>
          <a:p>
            <a:r>
              <a:rPr lang="nb-NO" i="1" dirty="0">
                <a:cs typeface="Calibri"/>
              </a:rPr>
              <a:t>For eksempel:</a:t>
            </a:r>
          </a:p>
          <a:p>
            <a:r>
              <a:rPr lang="nb-NO" i="1" dirty="0">
                <a:cs typeface="Calibri"/>
              </a:rPr>
              <a:t>De blir usikre på situasjonen, at de synes det er rart og annerledes, kanskje de blir redd for å bli mobbet selv.</a:t>
            </a:r>
          </a:p>
          <a:p>
            <a:endParaRPr lang="nb-NO" i="1" dirty="0">
              <a:cs typeface="Calibri"/>
            </a:endParaRPr>
          </a:p>
          <a:p>
            <a:endParaRPr lang="nb-NO" dirty="0">
              <a:cs typeface="Calibri" panose="020F0502020204030204"/>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7</a:t>
            </a:fld>
            <a:endParaRPr lang="nb-NO"/>
          </a:p>
        </p:txBody>
      </p:sp>
    </p:spTree>
    <p:extLst>
      <p:ext uri="{BB962C8B-B14F-4D97-AF65-F5344CB8AC3E}">
        <p14:creationId xmlns:p14="http://schemas.microsoft.com/office/powerpoint/2010/main" val="25842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tror dere gutten følte da faren tok på seg kjole? </a:t>
            </a:r>
            <a:endParaRPr lang="en-US" b="1" dirty="0"/>
          </a:p>
          <a:p>
            <a:endParaRPr lang="nb-NO" b="1" dirty="0">
              <a:cs typeface="Calibri"/>
            </a:endParaRPr>
          </a:p>
          <a:p>
            <a:r>
              <a:rPr lang="nb-NO" dirty="0">
                <a:cs typeface="Calibri"/>
              </a:rPr>
              <a:t>La elevene komme med egne forslag, lærer kommer med forslag hvis behov.</a:t>
            </a:r>
            <a:endParaRPr lang="nb-NO" dirty="0"/>
          </a:p>
          <a:p>
            <a:r>
              <a:rPr lang="nb-NO" i="1" dirty="0">
                <a:cs typeface="Calibri"/>
              </a:rPr>
              <a:t>For eksempel:</a:t>
            </a:r>
          </a:p>
          <a:p>
            <a:r>
              <a:rPr lang="nb-NO" i="1" dirty="0">
                <a:cs typeface="Calibri"/>
              </a:rPr>
              <a:t>Han </a:t>
            </a:r>
            <a:r>
              <a:rPr lang="nb-NO" i="1">
                <a:cs typeface="Calibri"/>
              </a:rPr>
              <a:t>følte seg </a:t>
            </a:r>
            <a:r>
              <a:rPr lang="nb-NO" i="1" dirty="0">
                <a:cs typeface="Calibri"/>
              </a:rPr>
              <a:t>lettet, glad og </a:t>
            </a:r>
            <a:r>
              <a:rPr lang="nb-NO" i="1">
                <a:cs typeface="Calibri"/>
              </a:rPr>
              <a:t>akseptert.</a:t>
            </a:r>
            <a:endParaRPr lang="nb-NO" dirty="0"/>
          </a:p>
          <a:p>
            <a:endParaRPr lang="en-US" dirty="0">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8</a:t>
            </a:fld>
            <a:endParaRPr lang="nb-NO"/>
          </a:p>
        </p:txBody>
      </p:sp>
    </p:spTree>
    <p:extLst>
      <p:ext uri="{BB962C8B-B14F-4D97-AF65-F5344CB8AC3E}">
        <p14:creationId xmlns:p14="http://schemas.microsoft.com/office/powerpoint/2010/main" val="411387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1"/>
              <a:t>Smitteleken:</a:t>
            </a:r>
            <a:endParaRPr lang="nb-NO"/>
          </a:p>
          <a:p>
            <a:r>
              <a:rPr lang="nn-NO" b="1"/>
              <a:t>Formål:</a:t>
            </a:r>
            <a:r>
              <a:rPr lang="nn-NO"/>
              <a:t> Vise at </a:t>
            </a:r>
            <a:r>
              <a:rPr lang="nn-NO" err="1"/>
              <a:t>handlinger</a:t>
            </a:r>
            <a:r>
              <a:rPr lang="nn-NO"/>
              <a:t> smitter</a:t>
            </a:r>
            <a:br>
              <a:rPr lang="nn-NO">
                <a:cs typeface="+mn-lt"/>
              </a:rPr>
            </a:br>
            <a:r>
              <a:rPr lang="nn-NO" b="1"/>
              <a:t>Utstyr</a:t>
            </a:r>
            <a:r>
              <a:rPr lang="nn-NO"/>
              <a:t>: Stoler i en ring </a:t>
            </a:r>
            <a:br>
              <a:rPr lang="nn-NO">
                <a:cs typeface="+mn-lt"/>
              </a:rPr>
            </a:br>
            <a:r>
              <a:rPr lang="nn-NO" b="1" err="1"/>
              <a:t>Beskrivelse</a:t>
            </a:r>
            <a:r>
              <a:rPr lang="nn-NO" b="1"/>
              <a:t>:</a:t>
            </a:r>
            <a:r>
              <a:rPr lang="nn-NO"/>
              <a:t> </a:t>
            </a:r>
            <a:r>
              <a:rPr lang="nn-NO" err="1"/>
              <a:t>Meningen</a:t>
            </a:r>
            <a:r>
              <a:rPr lang="nn-NO"/>
              <a:t> med denne leken er å vise at </a:t>
            </a:r>
            <a:r>
              <a:rPr lang="nn-NO" err="1"/>
              <a:t>handlinger</a:t>
            </a:r>
            <a:r>
              <a:rPr lang="nn-NO"/>
              <a:t> smitter. Når </a:t>
            </a:r>
            <a:r>
              <a:rPr lang="nn-NO" err="1"/>
              <a:t>én</a:t>
            </a:r>
            <a:r>
              <a:rPr lang="nn-NO"/>
              <a:t> </a:t>
            </a:r>
            <a:r>
              <a:rPr lang="nn-NO" err="1"/>
              <a:t>gjør</a:t>
            </a:r>
            <a:r>
              <a:rPr lang="nn-NO"/>
              <a:t> </a:t>
            </a:r>
            <a:r>
              <a:rPr lang="nn-NO" err="1"/>
              <a:t>noe</a:t>
            </a:r>
            <a:r>
              <a:rPr lang="nn-NO"/>
              <a:t>, så </a:t>
            </a:r>
            <a:r>
              <a:rPr lang="nn-NO" err="1"/>
              <a:t>gjør</a:t>
            </a:r>
            <a:r>
              <a:rPr lang="nn-NO"/>
              <a:t> </a:t>
            </a:r>
            <a:r>
              <a:rPr lang="nn-NO" err="1"/>
              <a:t>plutselig</a:t>
            </a:r>
            <a:r>
              <a:rPr lang="nn-NO"/>
              <a:t> </a:t>
            </a:r>
            <a:r>
              <a:rPr lang="nn-NO" err="1"/>
              <a:t>flere</a:t>
            </a:r>
            <a:r>
              <a:rPr lang="nn-NO"/>
              <a:t> eller alle det </a:t>
            </a:r>
            <a:r>
              <a:rPr lang="nn-NO" err="1"/>
              <a:t>samme</a:t>
            </a:r>
            <a:r>
              <a:rPr lang="nn-NO"/>
              <a:t>, så </a:t>
            </a:r>
            <a:r>
              <a:rPr lang="nn-NO" err="1"/>
              <a:t>hva</a:t>
            </a:r>
            <a:r>
              <a:rPr lang="nn-NO"/>
              <a:t> vi </a:t>
            </a:r>
            <a:r>
              <a:rPr lang="nn-NO" err="1"/>
              <a:t>velger</a:t>
            </a:r>
            <a:r>
              <a:rPr lang="nn-NO"/>
              <a:t> å </a:t>
            </a:r>
            <a:r>
              <a:rPr lang="nn-NO" err="1"/>
              <a:t>gjøre</a:t>
            </a:r>
            <a:r>
              <a:rPr lang="nn-NO"/>
              <a:t> kan være viktig.  Sitt i ring, eller på </a:t>
            </a:r>
            <a:r>
              <a:rPr lang="nn-NO" err="1"/>
              <a:t>plassene</a:t>
            </a:r>
            <a:r>
              <a:rPr lang="nn-NO"/>
              <a:t> i klasserommet, men bli </a:t>
            </a:r>
            <a:r>
              <a:rPr lang="nn-NO" err="1"/>
              <a:t>enige</a:t>
            </a:r>
            <a:r>
              <a:rPr lang="nn-NO"/>
              <a:t> om </a:t>
            </a:r>
            <a:r>
              <a:rPr lang="nn-NO" i="1" err="1"/>
              <a:t>hvilken</a:t>
            </a:r>
            <a:r>
              <a:rPr lang="nn-NO" i="1"/>
              <a:t> </a:t>
            </a:r>
            <a:r>
              <a:rPr lang="nn-NO" i="1" err="1"/>
              <a:t>vei</a:t>
            </a:r>
            <a:r>
              <a:rPr lang="nn-NO"/>
              <a:t> </a:t>
            </a:r>
            <a:r>
              <a:rPr lang="nn-NO" err="1"/>
              <a:t>handlingene</a:t>
            </a:r>
            <a:r>
              <a:rPr lang="nn-NO"/>
              <a:t> skal smitte. </a:t>
            </a:r>
            <a:r>
              <a:rPr lang="nn-NO" err="1"/>
              <a:t>Læreren</a:t>
            </a:r>
            <a:r>
              <a:rPr lang="nn-NO"/>
              <a:t> </a:t>
            </a:r>
            <a:r>
              <a:rPr lang="nn-NO" err="1"/>
              <a:t>starter</a:t>
            </a:r>
            <a:r>
              <a:rPr lang="nn-NO"/>
              <a:t> med å </a:t>
            </a:r>
            <a:r>
              <a:rPr lang="nn-NO" err="1"/>
              <a:t>gjøre</a:t>
            </a:r>
            <a:r>
              <a:rPr lang="nn-NO"/>
              <a:t> </a:t>
            </a:r>
            <a:r>
              <a:rPr lang="nn-NO" err="1"/>
              <a:t>noe</a:t>
            </a:r>
            <a:r>
              <a:rPr lang="nn-NO"/>
              <a:t> (for eksempel riste med hele kroppen, </a:t>
            </a:r>
            <a:r>
              <a:rPr lang="nn-NO" err="1"/>
              <a:t>gjemme</a:t>
            </a:r>
            <a:r>
              <a:rPr lang="nn-NO"/>
              <a:t> ansiktet i hendene, hoppe opp i lufta, smile/le, vinke, danse, hinke, eller </a:t>
            </a:r>
            <a:r>
              <a:rPr lang="nn-NO" err="1"/>
              <a:t>liknende</a:t>
            </a:r>
            <a:r>
              <a:rPr lang="nn-NO"/>
              <a:t>). </a:t>
            </a:r>
            <a:endParaRPr lang="nb-NO">
              <a:cs typeface="Calibri"/>
            </a:endParaRPr>
          </a:p>
          <a:p>
            <a:r>
              <a:rPr lang="nn-NO"/>
              <a:t>Dette </a:t>
            </a:r>
            <a:r>
              <a:rPr lang="nn-NO" err="1"/>
              <a:t>sprer</a:t>
            </a:r>
            <a:r>
              <a:rPr lang="nn-NO"/>
              <a:t> seg gjennom ringen/eller rundt i klasserommet </a:t>
            </a:r>
            <a:r>
              <a:rPr lang="nn-NO" err="1"/>
              <a:t>fra</a:t>
            </a:r>
            <a:r>
              <a:rPr lang="nn-NO"/>
              <a:t> person til person - og til slutt </a:t>
            </a:r>
            <a:r>
              <a:rPr lang="nn-NO" err="1"/>
              <a:t>gjør</a:t>
            </a:r>
            <a:r>
              <a:rPr lang="nn-NO"/>
              <a:t> alle det samtidig. Det er fint å bytte på å være den som </a:t>
            </a:r>
            <a:r>
              <a:rPr lang="nn-NO" err="1"/>
              <a:t>gjør</a:t>
            </a:r>
            <a:r>
              <a:rPr lang="nn-NO"/>
              <a:t> </a:t>
            </a:r>
            <a:r>
              <a:rPr lang="nn-NO" err="1"/>
              <a:t>noe</a:t>
            </a:r>
            <a:r>
              <a:rPr lang="nn-NO"/>
              <a:t> først. </a:t>
            </a:r>
            <a:r>
              <a:rPr lang="nn-NO" err="1"/>
              <a:t>Meningen</a:t>
            </a:r>
            <a:r>
              <a:rPr lang="nn-NO"/>
              <a:t> er at leken skal være en gradvis «smittelek» </a:t>
            </a:r>
            <a:r>
              <a:rPr lang="nn-NO" err="1"/>
              <a:t>hvor</a:t>
            </a:r>
            <a:r>
              <a:rPr lang="nn-NO"/>
              <a:t> bevegelsen </a:t>
            </a:r>
            <a:r>
              <a:rPr lang="nn-NO" err="1"/>
              <a:t>sprer</a:t>
            </a:r>
            <a:r>
              <a:rPr lang="nn-NO"/>
              <a:t> seg bortover.</a:t>
            </a:r>
          </a:p>
          <a:p>
            <a:r>
              <a:rPr lang="nn-NO"/>
              <a:t> </a:t>
            </a:r>
          </a:p>
          <a:p>
            <a:r>
              <a:rPr lang="nn-NO"/>
              <a:t>Når </a:t>
            </a:r>
            <a:r>
              <a:rPr lang="nn-NO" err="1"/>
              <a:t>dere</a:t>
            </a:r>
            <a:r>
              <a:rPr lang="nn-NO"/>
              <a:t> har lekt en stund og alle sitter på plassen sin igjen kan </a:t>
            </a:r>
            <a:r>
              <a:rPr lang="nn-NO" err="1"/>
              <a:t>dere</a:t>
            </a:r>
            <a:r>
              <a:rPr lang="nn-NO"/>
              <a:t> snakke om at på </a:t>
            </a:r>
            <a:r>
              <a:rPr lang="nn-NO" err="1"/>
              <a:t>samme</a:t>
            </a:r>
            <a:r>
              <a:rPr lang="nn-NO"/>
              <a:t> måte som disse tulle-</a:t>
            </a:r>
            <a:r>
              <a:rPr lang="nn-NO" err="1"/>
              <a:t>handlingene</a:t>
            </a:r>
            <a:r>
              <a:rPr lang="nn-NO"/>
              <a:t> smitter, så kan det smitte når </a:t>
            </a:r>
            <a:r>
              <a:rPr lang="nn-NO" err="1"/>
              <a:t>noen</a:t>
            </a:r>
            <a:r>
              <a:rPr lang="nn-NO"/>
              <a:t> </a:t>
            </a:r>
            <a:r>
              <a:rPr lang="nn-NO" err="1"/>
              <a:t>sier</a:t>
            </a:r>
            <a:r>
              <a:rPr lang="nn-NO"/>
              <a:t> stygge ord, snur seg vekk, ignorerer, sender stygge blikk og slikt. Få fram at de som </a:t>
            </a:r>
            <a:r>
              <a:rPr lang="nn-NO" err="1"/>
              <a:t>fortsetter</a:t>
            </a:r>
            <a:r>
              <a:rPr lang="nn-NO"/>
              <a:t> slike </a:t>
            </a:r>
            <a:r>
              <a:rPr lang="nn-NO" err="1"/>
              <a:t>handlinger</a:t>
            </a:r>
            <a:r>
              <a:rPr lang="nn-NO"/>
              <a:t>/ord er like </a:t>
            </a:r>
            <a:r>
              <a:rPr lang="nn-NO" err="1"/>
              <a:t>ansvarlige</a:t>
            </a:r>
            <a:r>
              <a:rPr lang="nn-NO"/>
              <a:t> som den som </a:t>
            </a:r>
            <a:r>
              <a:rPr lang="nn-NO" err="1"/>
              <a:t>gjør</a:t>
            </a:r>
            <a:r>
              <a:rPr lang="nn-NO"/>
              <a:t> det først.</a:t>
            </a:r>
          </a:p>
          <a:p>
            <a:endParaRPr lang="nn-NO" b="1">
              <a:cs typeface="Calibri"/>
            </a:endParaRPr>
          </a:p>
        </p:txBody>
      </p:sp>
      <p:sp>
        <p:nvSpPr>
          <p:cNvPr id="4" name="Plassholder for lysbildenummer 3"/>
          <p:cNvSpPr>
            <a:spLocks noGrp="1"/>
          </p:cNvSpPr>
          <p:nvPr>
            <p:ph type="sldNum" sz="quarter" idx="5"/>
          </p:nvPr>
        </p:nvSpPr>
        <p:spPr/>
        <p:txBody>
          <a:bodyPr/>
          <a:lstStyle/>
          <a:p>
            <a:fld id="{49EC5EA8-C785-4E2D-8B51-4FC5FF2C2CD8}" type="slidenum">
              <a:rPr lang="nb-NO" smtClean="0"/>
              <a:t>9</a:t>
            </a:fld>
            <a:endParaRPr lang="nb-NO"/>
          </a:p>
        </p:txBody>
      </p:sp>
    </p:spTree>
    <p:extLst>
      <p:ext uri="{BB962C8B-B14F-4D97-AF65-F5344CB8AC3E}">
        <p14:creationId xmlns:p14="http://schemas.microsoft.com/office/powerpoint/2010/main" val="130537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pPr marL="0" indent="0">
              <a:buNone/>
            </a:pPr>
            <a:endParaRPr lang="nb-NO" sz="1200">
              <a:ea typeface="+mn-lt"/>
              <a:cs typeface="+mn-lt"/>
            </a:endParaRPr>
          </a:p>
          <a:p>
            <a:r>
              <a:rPr lang="nb-NO">
                <a:cs typeface="Calibri" panose="020F0502020204030204"/>
              </a:rPr>
              <a:t>Vi setter oss i ringen og oppsummerer sammen.</a:t>
            </a:r>
          </a:p>
          <a:p>
            <a:r>
              <a:rPr lang="nb-NO">
                <a:cs typeface="Calibri" panose="020F0502020204030204"/>
              </a:rPr>
              <a:t>Prosess: Sende en ball e.l. rundt i ringen. Alle får ordet etter tur. Elevene sier en ting hver. Det er helt fint å si det samme som de andre, eller noe annet. Vi tar et spørsmål av </a:t>
            </a:r>
            <a:r>
              <a:rPr lang="nb-NO" err="1">
                <a:cs typeface="Calibri" panose="020F0502020204030204"/>
              </a:rPr>
              <a:t>gangen</a:t>
            </a:r>
            <a:r>
              <a:rPr lang="nb-NO">
                <a:cs typeface="Calibri" panose="020F0502020204030204"/>
              </a:rPr>
              <a:t>. Vi bytter spørsmål underveis, f. eks når 5-6 elever har svart. </a:t>
            </a:r>
          </a:p>
        </p:txBody>
      </p:sp>
      <p:sp>
        <p:nvSpPr>
          <p:cNvPr id="4" name="Plassholder for lysbildenummer 3"/>
          <p:cNvSpPr>
            <a:spLocks noGrp="1"/>
          </p:cNvSpPr>
          <p:nvPr>
            <p:ph type="sldNum" sz="quarter" idx="5"/>
          </p:nvPr>
        </p:nvSpPr>
        <p:spPr/>
        <p:txBody>
          <a:bodyPr/>
          <a:lstStyle/>
          <a:p>
            <a:fld id="{737E9971-35A5-C144-955B-B463B8C9BB68}" type="slidenum">
              <a:rPr lang="nb-NO" smtClean="0"/>
              <a:t>10</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6.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C5FD05-E020-A7F1-7E15-FE406C17379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43966AB-AA80-0CDA-6535-9FB49C626D9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26530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663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36587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29226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496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55364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489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4472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52"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0827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ideo" Target="https://www.youtube.com/embed/4uqQQvNjX5g?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ideo" Target="https://www.youtube.com/embed/Cf79KXBCIDg?feature=oembed"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rPr>
              <a:t>Mangfold 4. trinn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264695" y="365125"/>
            <a:ext cx="11310778" cy="1325563"/>
          </a:xfrm>
        </p:spPr>
        <p:txBody>
          <a:bodyPr lIns="91440" tIns="45720" rIns="91440" bIns="45720" anchor="t"/>
          <a:lstStyle/>
          <a:p>
            <a:br>
              <a:rPr lang="nb-NO"/>
            </a:br>
            <a:r>
              <a:rPr lang="nb-NO">
                <a:solidFill>
                  <a:srgbClr val="1DB4AE"/>
                </a:solidFill>
                <a:latin typeface="Georgia"/>
              </a:rPr>
              <a:t> </a:t>
            </a:r>
            <a:r>
              <a:rPr lang="nb-NO" sz="6000" b="0">
                <a:solidFill>
                  <a:srgbClr val="1DB4AE"/>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53926" y="2122488"/>
            <a:ext cx="5748894" cy="3806248"/>
          </a:xfrm>
        </p:spPr>
        <p:txBody>
          <a:bodyPr lIns="91440" tIns="45720" rIns="91440" bIns="45720" anchor="t"/>
          <a:lstStyle/>
          <a:p>
            <a:pPr marL="0" indent="0">
              <a:buNone/>
            </a:pPr>
            <a:endParaRPr lang="nb-NO" sz="2400">
              <a:ea typeface="+mn-lt"/>
              <a:cs typeface="+mn-lt"/>
            </a:endParaRPr>
          </a:p>
          <a:p>
            <a:pPr lvl="2"/>
            <a:r>
              <a:rPr lang="nb-NO" sz="4000">
                <a:solidFill>
                  <a:srgbClr val="1DB4AE"/>
                </a:solidFill>
                <a:latin typeface="Georgia"/>
                <a:ea typeface="+mn-lt"/>
                <a:cs typeface="+mn-lt"/>
              </a:rPr>
              <a:t>Hva likte du i dag? </a:t>
            </a:r>
          </a:p>
          <a:p>
            <a:pPr lvl="2"/>
            <a:r>
              <a:rPr lang="nb-NO" sz="4000">
                <a:solidFill>
                  <a:srgbClr val="1DB4AE"/>
                </a:solidFill>
                <a:latin typeface="Georgia"/>
                <a:ea typeface="+mn-lt"/>
                <a:cs typeface="+mn-lt"/>
              </a:rPr>
              <a:t>Hva lærte du? </a:t>
            </a:r>
          </a:p>
          <a:p>
            <a:pPr lvl="2"/>
            <a:r>
              <a:rPr lang="nb-NO" sz="4000">
                <a:solidFill>
                  <a:srgbClr val="1DB4AE"/>
                </a:solidFill>
                <a:latin typeface="Georgia"/>
                <a:ea typeface="+mn-lt"/>
                <a:cs typeface="+mn-lt"/>
              </a:rPr>
              <a:t>Hvorfor er dette viktig? </a:t>
            </a:r>
          </a:p>
          <a:p>
            <a:pPr lvl="2"/>
            <a:r>
              <a:rPr lang="nb-NO" sz="4000">
                <a:solidFill>
                  <a:srgbClr val="1DB4AE"/>
                </a:solidFill>
                <a:latin typeface="Georgia"/>
                <a:ea typeface="+mn-lt"/>
                <a:cs typeface="+mn-lt"/>
              </a:rPr>
              <a:t>Hva kan vi øve på?</a:t>
            </a:r>
          </a:p>
          <a:p>
            <a:pPr lvl="2"/>
            <a:endParaRPr lang="nb-NO" sz="4000">
              <a:solidFill>
                <a:srgbClr val="1DB4AE"/>
              </a:solidFill>
              <a:latin typeface="Georgia"/>
              <a:ea typeface="+mn-lt"/>
              <a:cs typeface="+mn-lt"/>
            </a:endParaRP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25B4-132F-5B78-40B1-87C4F27FC6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B26A85-1A50-0BCA-891D-10EB0BB97230}"/>
              </a:ext>
            </a:extLst>
          </p:cNvPr>
          <p:cNvSpPr>
            <a:spLocks noGrp="1"/>
          </p:cNvSpPr>
          <p:nvPr>
            <p:ph type="title"/>
          </p:nvPr>
        </p:nvSpPr>
        <p:spPr>
          <a:xfrm>
            <a:off x="1515979" y="1003156"/>
            <a:ext cx="8429299" cy="2852737"/>
          </a:xfrm>
        </p:spPr>
        <p:txBody>
          <a:bodyPr/>
          <a:lstStyle/>
          <a:p>
            <a:br>
              <a:rPr lang="nb-NO" b="0" dirty="0">
                <a:latin typeface="Georgia"/>
                <a:hlinkClick r:id="rId3" invalidUrl="http://">
                  <a:extLst>
                    <a:ext uri="{A12FA001-AC4F-418D-AE19-62706E023703}">
                      <ahyp:hlinkClr xmlns:ahyp="http://schemas.microsoft.com/office/drawing/2018/hyperlinkcolor" val="tx"/>
                    </a:ext>
                  </a:extLst>
                </a:hlinkClick>
              </a:rPr>
            </a:br>
            <a:br>
              <a:rPr lang="nb-NO" b="0" dirty="0">
                <a:latin typeface="Georgia"/>
                <a:hlinkClick r:id="rId4" invalidUrl="http://">
                  <a:extLst>
                    <a:ext uri="{A12FA001-AC4F-418D-AE19-62706E023703}">
                      <ahyp:hlinkClr xmlns:ahyp="http://schemas.microsoft.com/office/drawing/2018/hyperlinkcolor" val="tx"/>
                    </a:ext>
                  </a:extLst>
                </a:hlinkClick>
              </a:rPr>
            </a:br>
            <a:br>
              <a:rPr lang="nb-NO" b="0" dirty="0">
                <a:latin typeface="Georgia"/>
                <a:hlinkClick r:id="rId5" invalidUrl="http://">
                  <a:extLst>
                    <a:ext uri="{A12FA001-AC4F-418D-AE19-62706E023703}">
                      <ahyp:hlinkClr xmlns:ahyp="http://schemas.microsoft.com/office/drawing/2018/hyperlinkcolor" val="tx"/>
                    </a:ext>
                  </a:extLst>
                </a:hlinkClick>
              </a:rPr>
            </a:br>
            <a:r>
              <a:rPr lang="nb-NO" b="0" dirty="0">
                <a:solidFill>
                  <a:srgbClr val="1DB4AE"/>
                </a:solidFill>
                <a:latin typeface="Georgia"/>
                <a:hlinkClick r:id="rId6">
                  <a:extLst>
                    <a:ext uri="{A12FA001-AC4F-418D-AE19-62706E023703}">
                      <ahyp:hlinkClr xmlns:ahyp="http://schemas.microsoft.com/office/drawing/2018/hyperlinkcolor" val="tx"/>
                    </a:ext>
                  </a:extLst>
                </a:hlinkClick>
              </a:rPr>
              <a:t>Inngangsmusikk</a:t>
            </a:r>
            <a:r>
              <a:rPr lang="nb-NO" b="0" dirty="0">
                <a:latin typeface="Georgia"/>
              </a:rPr>
              <a:t> </a:t>
            </a:r>
            <a:br>
              <a:rPr lang="nb-NO" sz="2800" dirty="0">
                <a:latin typeface="Georgia"/>
                <a:hlinkClick r:id="rId6">
                  <a:extLst>
                    <a:ext uri="{A12FA001-AC4F-418D-AE19-62706E023703}">
                      <ahyp:hlinkClr xmlns:ahyp="http://schemas.microsoft.com/office/drawing/2018/hyperlinkcolor" val="tx"/>
                    </a:ext>
                  </a:extLst>
                </a:hlinkClick>
              </a:rPr>
            </a:br>
            <a:endParaRPr lang="nb-NO"/>
          </a:p>
        </p:txBody>
      </p:sp>
    </p:spTree>
    <p:extLst>
      <p:ext uri="{BB962C8B-B14F-4D97-AF65-F5344CB8AC3E}">
        <p14:creationId xmlns:p14="http://schemas.microsoft.com/office/powerpoint/2010/main" val="33195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usteøvelse - Sprayboksen-j77suiswsr">
            <a:hlinkClick r:id="" action="ppaction://media"/>
            <a:extLst>
              <a:ext uri="{FF2B5EF4-FFF2-40B4-BE49-F238E27FC236}">
                <a16:creationId xmlns:a16="http://schemas.microsoft.com/office/drawing/2014/main" id="{599F8FD0-CEC4-1CD2-6907-9E787D0DB73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Mangfald og følelsar">
            <a:hlinkClick r:id="" action="ppaction://media"/>
            <a:extLst>
              <a:ext uri="{FF2B5EF4-FFF2-40B4-BE49-F238E27FC236}">
                <a16:creationId xmlns:a16="http://schemas.microsoft.com/office/drawing/2014/main" id="{AE3F7085-7623-CB1B-14AB-3632624C9166}"/>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3472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582613" y="365125"/>
            <a:ext cx="11292449" cy="1344854"/>
          </a:xfrm>
        </p:spPr>
        <p:txBody>
          <a:bodyPr/>
          <a:lstStyle/>
          <a:p>
            <a:pPr algn="ctr" eaLnBrk="1" hangingPunct="1"/>
            <a:r>
              <a:rPr lang="nb-NO" altLang="nb-NO" sz="6000" b="0" dirty="0">
                <a:solidFill>
                  <a:srgbClr val="009999"/>
                </a:solidFill>
                <a:latin typeface="Georgia"/>
              </a:rPr>
              <a:t>Hva er viktig for deg når du velger noen du vil leke med?</a:t>
            </a:r>
            <a:endParaRPr lang="nb-NO" altLang="nb-NO" dirty="0">
              <a:solidFill>
                <a:srgbClr val="191A35"/>
              </a:solidFill>
            </a:endParaRPr>
          </a:p>
        </p:txBody>
      </p:sp>
      <p:pic>
        <p:nvPicPr>
          <p:cNvPr id="2050" name="Picture 2" descr="Illustrasjonen viser at jenta og guten har grønne tankebobler, snakkebobler og følelseshjerter">
            <a:extLst>
              <a:ext uri="{FF2B5EF4-FFF2-40B4-BE49-F238E27FC236}">
                <a16:creationId xmlns:a16="http://schemas.microsoft.com/office/drawing/2014/main" id="{2F19C7AC-D6D5-DD95-1035-F3C0EDDA0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544" y="2268819"/>
            <a:ext cx="8835342" cy="4972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edia på Internett 5" title="HollySiz - The Light (Clip officiel)">
            <a:hlinkClick r:id="" action="ppaction://media"/>
            <a:extLst>
              <a:ext uri="{FF2B5EF4-FFF2-40B4-BE49-F238E27FC236}">
                <a16:creationId xmlns:a16="http://schemas.microsoft.com/office/drawing/2014/main" id="{4D6AC29A-0207-3499-725D-E1E57E9442C7}"/>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person, Menneskeansikt, klær, smil&#10;&#10;Automatisk generert beskrivelse">
            <a:extLst>
              <a:ext uri="{FF2B5EF4-FFF2-40B4-BE49-F238E27FC236}">
                <a16:creationId xmlns:a16="http://schemas.microsoft.com/office/drawing/2014/main" id="{B6987C44-F95B-2923-07BE-0A8A2FA60B7A}"/>
              </a:ext>
            </a:extLst>
          </p:cNvPr>
          <p:cNvPicPr>
            <a:picLocks noGrp="1" noChangeAspect="1"/>
          </p:cNvPicPr>
          <p:nvPr>
            <p:ph type="pic" idx="1"/>
          </p:nvPr>
        </p:nvPicPr>
        <p:blipFill rotWithShape="1">
          <a:blip r:embed="rId3"/>
          <a:srcRect r="23038"/>
          <a:stretch/>
        </p:blipFill>
        <p:spPr>
          <a:xfrm>
            <a:off x="1373295" y="1113702"/>
            <a:ext cx="4190356" cy="4077947"/>
          </a:xfrm>
          <a:noFill/>
        </p:spPr>
      </p:pic>
      <p:sp>
        <p:nvSpPr>
          <p:cNvPr id="9" name="Text Placeholder 2">
            <a:extLst>
              <a:ext uri="{FF2B5EF4-FFF2-40B4-BE49-F238E27FC236}">
                <a16:creationId xmlns:a16="http://schemas.microsoft.com/office/drawing/2014/main" id="{AD850304-5F1C-1378-DB68-08E53C818F79}"/>
              </a:ext>
            </a:extLst>
          </p:cNvPr>
          <p:cNvSpPr>
            <a:spLocks noGrp="1"/>
          </p:cNvSpPr>
          <p:nvPr>
            <p:ph type="body" idx="10"/>
          </p:nvPr>
        </p:nvSpPr>
        <p:spPr>
          <a:xfrm>
            <a:off x="6202688" y="2107583"/>
            <a:ext cx="4770382" cy="2642833"/>
          </a:xfrm>
        </p:spPr>
        <p:txBody>
          <a:bodyPr lIns="91440" tIns="45720" rIns="91440" bIns="45720" anchor="t"/>
          <a:lstStyle/>
          <a:p>
            <a:r>
              <a:rPr lang="en-US" sz="4000" dirty="0" err="1">
                <a:solidFill>
                  <a:srgbClr val="009999"/>
                </a:solidFill>
                <a:latin typeface="Georgia"/>
                <a:ea typeface="Verdana"/>
                <a:cs typeface="Calibri"/>
              </a:rPr>
              <a:t>Hvorfor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tror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dere</a:t>
            </a:r>
            <a:r>
              <a:rPr lang="en-US" sz="4000" dirty="0">
                <a:solidFill>
                  <a:srgbClr val="009999"/>
                </a:solidFill>
                <a:latin typeface="Georgia"/>
                <a:ea typeface="Verdana"/>
                <a:cs typeface="Calibri"/>
              </a:rPr>
              <a:t> at de </a:t>
            </a:r>
            <a:r>
              <a:rPr lang="en-US" sz="4000" dirty="0" err="1">
                <a:solidFill>
                  <a:srgbClr val="009999"/>
                </a:solidFill>
                <a:latin typeface="Georgia"/>
                <a:ea typeface="Verdana"/>
                <a:cs typeface="Calibri"/>
              </a:rPr>
              <a:t>andre</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reagerer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som</a:t>
            </a:r>
            <a:r>
              <a:rPr lang="en-US" sz="4000" dirty="0">
                <a:solidFill>
                  <a:srgbClr val="009999"/>
                </a:solidFill>
                <a:latin typeface="Georgia"/>
                <a:ea typeface="Verdana"/>
                <a:cs typeface="Calibri"/>
              </a:rPr>
              <a:t> de </a:t>
            </a:r>
            <a:r>
              <a:rPr lang="en-US" sz="4000" dirty="0" err="1">
                <a:solidFill>
                  <a:srgbClr val="009999"/>
                </a:solidFill>
                <a:latin typeface="Georgia"/>
                <a:ea typeface="Verdana"/>
                <a:cs typeface="Calibri"/>
              </a:rPr>
              <a:t>gjør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når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gutten</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bruker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kjole</a:t>
            </a:r>
            <a:r>
              <a:rPr lang="en-US" sz="4000" dirty="0">
                <a:solidFill>
                  <a:srgbClr val="009999"/>
                </a:solidFill>
                <a:latin typeface="Georgia"/>
                <a:ea typeface="Verdana"/>
                <a:cs typeface="Calibri"/>
              </a:rPr>
              <a:t>?</a:t>
            </a:r>
            <a:endParaRPr lang="en-US" sz="4000" dirty="0">
              <a:solidFill>
                <a:srgbClr val="009999"/>
              </a:solidFill>
              <a:latin typeface="Georgia"/>
            </a:endParaRPr>
          </a:p>
        </p:txBody>
      </p:sp>
    </p:spTree>
    <p:extLst>
      <p:ext uri="{BB962C8B-B14F-4D97-AF65-F5344CB8AC3E}">
        <p14:creationId xmlns:p14="http://schemas.microsoft.com/office/powerpoint/2010/main" val="12598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person, Menneskeansikt, utendørs, klær&#10;&#10;Automatisk generert beskrivelse">
            <a:extLst>
              <a:ext uri="{FF2B5EF4-FFF2-40B4-BE49-F238E27FC236}">
                <a16:creationId xmlns:a16="http://schemas.microsoft.com/office/drawing/2014/main" id="{9318F096-78C6-8F01-7268-D1A8281DD365}"/>
              </a:ext>
            </a:extLst>
          </p:cNvPr>
          <p:cNvPicPr>
            <a:picLocks noGrp="1" noChangeAspect="1"/>
          </p:cNvPicPr>
          <p:nvPr>
            <p:ph type="pic" idx="1"/>
          </p:nvPr>
        </p:nvPicPr>
        <p:blipFill>
          <a:blip r:embed="rId3"/>
          <a:srcRect l="3" r="3"/>
          <a:stretch/>
        </p:blipFill>
        <p:spPr>
          <a:xfrm>
            <a:off x="629435" y="388693"/>
            <a:ext cx="3685129" cy="3585273"/>
          </a:xfrm>
        </p:spPr>
      </p:pic>
      <p:sp>
        <p:nvSpPr>
          <p:cNvPr id="3" name="Plassholder for tekst 2">
            <a:extLst>
              <a:ext uri="{FF2B5EF4-FFF2-40B4-BE49-F238E27FC236}">
                <a16:creationId xmlns:a16="http://schemas.microsoft.com/office/drawing/2014/main" id="{938BB2F6-35DD-7CBA-CB5D-D4D2D44A03A5}"/>
              </a:ext>
            </a:extLst>
          </p:cNvPr>
          <p:cNvSpPr>
            <a:spLocks noGrp="1"/>
          </p:cNvSpPr>
          <p:nvPr>
            <p:ph type="body" idx="10"/>
          </p:nvPr>
        </p:nvSpPr>
        <p:spPr>
          <a:xfrm>
            <a:off x="5124677" y="1116907"/>
            <a:ext cx="5874841" cy="4518364"/>
          </a:xfrm>
        </p:spPr>
        <p:txBody>
          <a:bodyPr lIns="91440" tIns="45720" rIns="91440" bIns="45720" anchor="t"/>
          <a:lstStyle/>
          <a:p>
            <a:r>
              <a:rPr lang="nb-NO" sz="4000" dirty="0">
                <a:solidFill>
                  <a:srgbClr val="009999"/>
                </a:solidFill>
                <a:latin typeface="Georgia"/>
                <a:ea typeface="Verdana"/>
                <a:cs typeface="Calibri"/>
              </a:rPr>
              <a:t>Hva tror dere gutten følte da faren tok på seg kjole? </a:t>
            </a:r>
          </a:p>
        </p:txBody>
      </p:sp>
      <p:pic>
        <p:nvPicPr>
          <p:cNvPr id="5" name="Bilde 4" descr="Et bilde som inneholder himmel, utendørs, person, kjole&#10;&#10;Automatisk generert beskrivelse">
            <a:extLst>
              <a:ext uri="{FF2B5EF4-FFF2-40B4-BE49-F238E27FC236}">
                <a16:creationId xmlns:a16="http://schemas.microsoft.com/office/drawing/2014/main" id="{43583775-D89C-3EE6-7211-7E05D8E78CAF}"/>
              </a:ext>
            </a:extLst>
          </p:cNvPr>
          <p:cNvPicPr>
            <a:picLocks noChangeAspect="1"/>
          </p:cNvPicPr>
          <p:nvPr/>
        </p:nvPicPr>
        <p:blipFill>
          <a:blip r:embed="rId4"/>
          <a:stretch>
            <a:fillRect/>
          </a:stretch>
        </p:blipFill>
        <p:spPr>
          <a:xfrm>
            <a:off x="3891276" y="3481911"/>
            <a:ext cx="3128283" cy="2883563"/>
          </a:xfrm>
          <a:prstGeom prst="rect">
            <a:avLst/>
          </a:prstGeom>
        </p:spPr>
      </p:pic>
    </p:spTree>
    <p:extLst>
      <p:ext uri="{BB962C8B-B14F-4D97-AF65-F5344CB8AC3E}">
        <p14:creationId xmlns:p14="http://schemas.microsoft.com/office/powerpoint/2010/main" val="114073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4EEAA81-E9C5-61D0-BE9B-0A5F4A5860B0}"/>
              </a:ext>
            </a:extLst>
          </p:cNvPr>
          <p:cNvSpPr txBox="1"/>
          <p:nvPr/>
        </p:nvSpPr>
        <p:spPr>
          <a:xfrm>
            <a:off x="6096000" y="2509766"/>
            <a:ext cx="4767072" cy="2616101"/>
          </a:xfrm>
          <a:prstGeom prst="rect">
            <a:avLst/>
          </a:prstGeom>
          <a:noFill/>
        </p:spPr>
        <p:txBody>
          <a:bodyPr wrap="square" lIns="91440" tIns="45720" rIns="91440" bIns="45720" rtlCol="0" anchor="t">
            <a:spAutoFit/>
          </a:bodyPr>
          <a:lstStyle/>
          <a:p>
            <a:r>
              <a:rPr lang="nb-NO" sz="6000">
                <a:solidFill>
                  <a:srgbClr val="009999"/>
                </a:solidFill>
                <a:latin typeface="Georgia"/>
              </a:rPr>
              <a:t>Vi leker!</a:t>
            </a:r>
          </a:p>
          <a:p>
            <a:endParaRPr lang="nb-NO" sz="6000">
              <a:solidFill>
                <a:srgbClr val="009999"/>
              </a:solidFill>
            </a:endParaRPr>
          </a:p>
          <a:p>
            <a:r>
              <a:rPr lang="nb-NO" sz="4000">
                <a:solidFill>
                  <a:srgbClr val="009999"/>
                </a:solidFill>
                <a:latin typeface="Georgia"/>
              </a:rPr>
              <a:t>Smitteleken</a:t>
            </a:r>
          </a:p>
        </p:txBody>
      </p:sp>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7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D4220D-9A58-4815-8AA5-EA0671B09EF4}">
  <ds:schemaRefs>
    <ds:schemaRef ds:uri="http://schemas.microsoft.com/sharepoint/v3/contenttype/forms"/>
  </ds:schemaRefs>
</ds:datastoreItem>
</file>

<file path=customXml/itemProps2.xml><?xml version="1.0" encoding="utf-8"?>
<ds:datastoreItem xmlns:ds="http://schemas.openxmlformats.org/officeDocument/2006/customXml" ds:itemID="{979B6497-6085-4AC2-831A-89DE2EB548D0}">
  <ds:schemaRefs>
    <ds:schemaRef ds:uri="http://purl.org/dc/elements/1.1/"/>
    <ds:schemaRef ds:uri="http://schemas.microsoft.com/office/2006/documentManagement/types"/>
    <ds:schemaRef ds:uri="ee598b89-8811-470d-ad8e-f3a66432fe16"/>
    <ds:schemaRef ds:uri="http://schemas.openxmlformats.org/package/2006/metadata/core-properties"/>
    <ds:schemaRef ds:uri="http://purl.org/dc/terms/"/>
    <ds:schemaRef ds:uri="b8da453c-6e37-4915-9292-e90fa68e84a7"/>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A8D9B04-F5C9-4834-B77B-47E7BCC7D3C9}"/>
</file>

<file path=docProps/app.xml><?xml version="1.0" encoding="utf-8"?>
<Properties xmlns="http://schemas.openxmlformats.org/officeDocument/2006/extended-properties" xmlns:vt="http://schemas.openxmlformats.org/officeDocument/2006/docPropsVTypes">
  <Template>4_Office-tema</Template>
  <TotalTime>53</TotalTime>
  <Words>958</Words>
  <Application>Microsoft Office PowerPoint</Application>
  <PresentationFormat>Widescreen</PresentationFormat>
  <Paragraphs>71</Paragraphs>
  <Slides>11</Slides>
  <Notes>9</Notes>
  <HiddenSlides>0</HiddenSlides>
  <MMClips>3</MMClips>
  <ScaleCrop>false</ScaleCrop>
  <HeadingPairs>
    <vt:vector size="6" baseType="variant">
      <vt:variant>
        <vt:lpstr>Brukte skrifter</vt:lpstr>
      </vt:variant>
      <vt:variant>
        <vt:i4>6</vt:i4>
      </vt:variant>
      <vt:variant>
        <vt:lpstr>Tema</vt:lpstr>
      </vt:variant>
      <vt:variant>
        <vt:i4>6</vt:i4>
      </vt:variant>
      <vt:variant>
        <vt:lpstr>Lysbildetitler</vt:lpstr>
      </vt:variant>
      <vt:variant>
        <vt:i4>11</vt:i4>
      </vt:variant>
    </vt:vector>
  </HeadingPairs>
  <TitlesOfParts>
    <vt:vector size="23" baseType="lpstr">
      <vt:lpstr>Arial</vt:lpstr>
      <vt:lpstr>Calibri</vt:lpstr>
      <vt:lpstr>Calibri Light</vt:lpstr>
      <vt:lpstr>Georgia</vt:lpstr>
      <vt:lpstr>Symbol</vt:lpstr>
      <vt:lpstr>Times New Roman</vt:lpstr>
      <vt:lpstr>4_Office-tema</vt:lpstr>
      <vt:lpstr>Egendefinert utforming</vt:lpstr>
      <vt:lpstr>5_Office-tema</vt:lpstr>
      <vt:lpstr>3_Office-tema</vt:lpstr>
      <vt:lpstr>6_Office-tema</vt:lpstr>
      <vt:lpstr>7_Office-tema</vt:lpstr>
      <vt:lpstr>Mangfold 4. trinn</vt:lpstr>
      <vt:lpstr>   Inngangsmusikk  </vt:lpstr>
      <vt:lpstr>PowerPoint-presentasjon</vt:lpstr>
      <vt:lpstr>PowerPoint-presentasjon</vt:lpstr>
      <vt:lpstr>Hva er viktig for deg når du velger noen du vil leke med?</vt:lpstr>
      <vt:lpstr>PowerPoint-presentasjon</vt:lpstr>
      <vt:lpstr>PowerPoint-presentasjon</vt:lpstr>
      <vt:lpstr>PowerPoint-presentasjon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13</cp:revision>
  <dcterms:created xsi:type="dcterms:W3CDTF">2023-01-27T13:13:49Z</dcterms:created>
  <dcterms:modified xsi:type="dcterms:W3CDTF">2026-01-19T11:49:10Z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