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Lst>
  <p:notesMasterIdLst>
    <p:notesMasterId r:id="rId19"/>
  </p:notesMasterIdLst>
  <p:sldIdLst>
    <p:sldId id="272" r:id="rId9"/>
    <p:sldId id="300" r:id="rId10"/>
    <p:sldId id="289" r:id="rId11"/>
    <p:sldId id="303" r:id="rId12"/>
    <p:sldId id="277" r:id="rId13"/>
    <p:sldId id="276" r:id="rId14"/>
    <p:sldId id="278" r:id="rId15"/>
    <p:sldId id="301" r:id="rId16"/>
    <p:sldId id="291" r:id="rId17"/>
    <p:sldId id="270" r:id="rId1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BCDAD1"/>
    <a:srgbClr val="1A1A3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21613B-47C5-48EB-AA31-FB8257D7E3C3}" v="1" dt="2026-03-04T10:37:33.5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993" autoAdjust="0"/>
  </p:normalViewPr>
  <p:slideViewPr>
    <p:cSldViewPr snapToGrid="0">
      <p:cViewPr varScale="1">
        <p:scale>
          <a:sx n="63" d="100"/>
          <a:sy n="63" d="100"/>
        </p:scale>
        <p:origin x="142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ate Dybdal Hansen" userId="8f533bdc-1f06-46c5-8376-6b62126245f7" providerId="ADAL" clId="{AD18D0CB-5EBB-4FE2-9456-A51AD340C137}"/>
    <pc:docChg chg="custSel modSld">
      <pc:chgData name="Renate Dybdal Hansen" userId="8f533bdc-1f06-46c5-8376-6b62126245f7" providerId="ADAL" clId="{AD18D0CB-5EBB-4FE2-9456-A51AD340C137}" dt="2026-03-04T10:37:33.532" v="2"/>
      <pc:docMkLst>
        <pc:docMk/>
      </pc:docMkLst>
      <pc:sldChg chg="addSp delSp modSp mod modAnim">
        <pc:chgData name="Renate Dybdal Hansen" userId="8f533bdc-1f06-46c5-8376-6b62126245f7" providerId="ADAL" clId="{AD18D0CB-5EBB-4FE2-9456-A51AD340C137}" dt="2026-03-04T10:37:33.532" v="2"/>
        <pc:sldMkLst>
          <pc:docMk/>
          <pc:sldMk cId="1755796019" sldId="303"/>
        </pc:sldMkLst>
        <pc:spChg chg="del">
          <ac:chgData name="Renate Dybdal Hansen" userId="8f533bdc-1f06-46c5-8376-6b62126245f7" providerId="ADAL" clId="{AD18D0CB-5EBB-4FE2-9456-A51AD340C137}" dt="2026-03-04T10:37:19.021" v="1" actId="478"/>
          <ac:spMkLst>
            <pc:docMk/>
            <pc:sldMk cId="1755796019" sldId="303"/>
            <ac:spMk id="4" creationId="{02E6AA2A-3DEC-7678-7510-4A606047635B}"/>
          </ac:spMkLst>
        </pc:spChg>
        <pc:picChg chg="add mod">
          <ac:chgData name="Renate Dybdal Hansen" userId="8f533bdc-1f06-46c5-8376-6b62126245f7" providerId="ADAL" clId="{AD18D0CB-5EBB-4FE2-9456-A51AD340C137}" dt="2026-03-04T10:37:33.532" v="2"/>
          <ac:picMkLst>
            <pc:docMk/>
            <pc:sldMk cId="1755796019" sldId="303"/>
            <ac:picMk id="2" creationId="{953A9F71-63DF-9442-EE89-3C1E02AA2326}"/>
          </ac:picMkLst>
        </pc:picChg>
        <pc:picChg chg="del">
          <ac:chgData name="Renate Dybdal Hansen" userId="8f533bdc-1f06-46c5-8376-6b62126245f7" providerId="ADAL" clId="{AD18D0CB-5EBB-4FE2-9456-A51AD340C137}" dt="2026-03-04T10:37:16.371" v="0" actId="478"/>
          <ac:picMkLst>
            <pc:docMk/>
            <pc:sldMk cId="1755796019" sldId="303"/>
            <ac:picMk id="5" creationId="{234B8B7B-961D-F493-BC20-9165C7FA6A8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85756B-1A42-4BB7-9B7D-A49B90DC955B}" type="datetimeFigureOut">
              <a:rPr lang="nb-NO" smtClean="0"/>
              <a:t>05.03.2026</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C86AF1-B95C-4993-8B46-04B29E2D6C28}" type="slidenum">
              <a:rPr lang="nb-NO" smtClean="0"/>
              <a:t>‹#›</a:t>
            </a:fld>
            <a:endParaRPr lang="nb-NO"/>
          </a:p>
        </p:txBody>
      </p:sp>
    </p:spTree>
    <p:extLst>
      <p:ext uri="{BB962C8B-B14F-4D97-AF65-F5344CB8AC3E}">
        <p14:creationId xmlns:p14="http://schemas.microsoft.com/office/powerpoint/2010/main" val="4225277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okommune.sharepoint.com/:v:/r/sites/OPVOppvekst543/Shared%20Documents/Videoer%20(fra%20plandager%20og%20annet)/Robuste%20barn%20-%20musikkvideoer/Can%27t%20Stop%20The%20Feeling.mp4?csf=1&amp;web=1&amp;e=9tH9g7&amp;nav=eyJyZWZlcnJhbEluZm8iOnsicmVmZXJyYWxBcHAiOiJTdHJlYW1XZWJBcHAiLCJyZWZlcnJhbFZpZXciOiJTaGFyZURpYWxvZy1MaW5rIiwicmVmZXJyYWxBcHBQbGF0Zm9ybSI6IldlYiIsInJlZmVycmFsTW9kZSI6InZpZXcifX0%3D"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youtube.com/watch?v=KhfkYzUwYFk"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lay.mediaflow.com/ovp/11/50GB9O6MX8"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io.kommune.no/tjenester/skole-og-utdanning/robuste-barn/pust-og-bevegelse/"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cn0MDhbdrR8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ixabay.com/no/users/alexas_fotos-686414/?utm_source=link-attribution&amp;utm_medium=referral&amp;utm_campaign=image&amp;utm_content=3599680"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359968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solidFill>
                  <a:srgbClr val="44546A"/>
                </a:solidFill>
              </a:rPr>
              <a:t>Sett på inngangsmusikk:</a:t>
            </a:r>
            <a:endParaRPr lang="en-US">
              <a:solidFill>
                <a:srgbClr val="44546A"/>
              </a:solidFill>
            </a:endParaRPr>
          </a:p>
          <a:p>
            <a:r>
              <a:rPr lang="en-US">
                <a:solidFill>
                  <a:srgbClr val="44546A"/>
                </a:solidFill>
              </a:rPr>
              <a:t>For Indre Østfold kommune: </a:t>
            </a:r>
            <a:r>
              <a:rPr lang="en-US" u="sng" dirty="0">
                <a:solidFill>
                  <a:srgbClr val="44546A"/>
                </a:solidFill>
                <a:hlinkClick r:id="rId3"/>
              </a:rPr>
              <a:t>Can't Stop The Feeling.mp4</a:t>
            </a:r>
            <a:r>
              <a:rPr lang="en-US">
                <a:solidFill>
                  <a:srgbClr val="44546A"/>
                </a:solidFill>
              </a:rPr>
              <a:t> </a:t>
            </a:r>
          </a:p>
          <a:p>
            <a:r>
              <a:rPr lang="en-US">
                <a:solidFill>
                  <a:srgbClr val="44546A"/>
                </a:solidFill>
              </a:rPr>
              <a:t>For eksterne kommuner: </a:t>
            </a:r>
            <a:r>
              <a:rPr lang="en-US" u="sng" dirty="0">
                <a:solidFill>
                  <a:srgbClr val="44546A"/>
                </a:solidFill>
                <a:hlinkClick r:id="rId4"/>
              </a:rPr>
              <a:t>Trolls: Can't Stop The Feeling | GoNoodle - YouTube</a:t>
            </a:r>
            <a:endParaRPr lang="en-US">
              <a:solidFill>
                <a:srgbClr val="44546A"/>
              </a:solidFill>
            </a:endParaRPr>
          </a:p>
          <a:p>
            <a:r>
              <a:rPr lang="nb-NO">
                <a:solidFill>
                  <a:srgbClr val="44546A"/>
                </a:solidFill>
              </a:rPr>
              <a:t> </a:t>
            </a:r>
            <a:endParaRPr lang="en-US">
              <a:solidFill>
                <a:srgbClr val="44546A"/>
              </a:solidFill>
            </a:endParaRPr>
          </a:p>
          <a:p>
            <a:pPr marL="171450" indent="-171450">
              <a:buFont typeface="Symbol"/>
              <a:buChar char="•"/>
            </a:pPr>
            <a:r>
              <a:rPr lang="nb-NO">
                <a:solidFill>
                  <a:srgbClr val="44546A"/>
                </a:solidFill>
              </a:rPr>
              <a:t>Vi rydder klasserom</a:t>
            </a:r>
            <a:endParaRPr lang="en-US">
              <a:solidFill>
                <a:srgbClr val="44546A"/>
              </a:solidFill>
            </a:endParaRPr>
          </a:p>
          <a:p>
            <a:pPr marL="171450" indent="-171450">
              <a:buFont typeface="Symbol"/>
              <a:buChar char="•"/>
            </a:pPr>
            <a:r>
              <a:rPr lang="nb-NO">
                <a:solidFill>
                  <a:srgbClr val="44546A"/>
                </a:solidFill>
              </a:rPr>
              <a:t>Vi samles i ringen</a:t>
            </a:r>
            <a:endParaRPr lang="en-US">
              <a:solidFill>
                <a:srgbClr val="44546A"/>
              </a:solidFill>
            </a:endParaRPr>
          </a:p>
          <a:p>
            <a:endParaRPr lang="en-US" dirty="0">
              <a:solidFill>
                <a:srgbClr val="44546A"/>
              </a:solidFill>
              <a:cs typeface="Calibri" panose="020F0502020204030204"/>
            </a:endParaRPr>
          </a:p>
          <a:p>
            <a:endParaRPr lang="nb-NO">
              <a:cs typeface="Calibri" panose="020F0502020204030204"/>
            </a:endParaRPr>
          </a:p>
        </p:txBody>
      </p:sp>
      <p:sp>
        <p:nvSpPr>
          <p:cNvPr id="4" name="Plassholder for lysbildenummer 3"/>
          <p:cNvSpPr>
            <a:spLocks noGrp="1"/>
          </p:cNvSpPr>
          <p:nvPr>
            <p:ph type="sldNum" sz="quarter" idx="5"/>
          </p:nvPr>
        </p:nvSpPr>
        <p:spPr/>
        <p:txBody>
          <a:bodyPr/>
          <a:lstStyle/>
          <a:p>
            <a:fld id="{5EC86AF1-B95C-4993-8B46-04B29E2D6C28}" type="slidenum">
              <a:rPr lang="nb-NO" smtClean="0"/>
              <a:t>2</a:t>
            </a:fld>
            <a:endParaRPr lang="nb-NO"/>
          </a:p>
        </p:txBody>
      </p:sp>
    </p:spTree>
    <p:extLst>
      <p:ext uri="{BB962C8B-B14F-4D97-AF65-F5344CB8AC3E}">
        <p14:creationId xmlns:p14="http://schemas.microsoft.com/office/powerpoint/2010/main" val="2915242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Øvelsen heter «Dragen som lukter på blomstene» </a:t>
            </a:r>
            <a:r>
              <a:rPr lang="nb-NO" sz="1200" b="0" i="0" kern="1200" dirty="0">
                <a:solidFill>
                  <a:schemeClr val="tx1"/>
                </a:solidFill>
                <a:effectLst/>
                <a:latin typeface="+mn-lt"/>
                <a:ea typeface="+mn-ea"/>
                <a:cs typeface="+mn-cs"/>
                <a:hlinkClick r:id="rId3"/>
              </a:rPr>
              <a:t>https://play.mediaflow.com/ovp/11/50GB9O6MX8</a:t>
            </a:r>
            <a:r>
              <a:rPr lang="nb-NO" sz="1200" b="0" i="0" kern="1200" dirty="0">
                <a:solidFill>
                  <a:schemeClr val="tx1"/>
                </a:solidFill>
                <a:effectLst/>
                <a:latin typeface="+mn-lt"/>
                <a:ea typeface="+mn-ea"/>
                <a:cs typeface="+mn-cs"/>
              </a:rPr>
              <a:t> – trykk på «play-knappen» for å starte filmen</a:t>
            </a:r>
          </a:p>
          <a:p>
            <a:endParaRPr lang="en-US" dirty="0"/>
          </a:p>
          <a:p>
            <a:r>
              <a:rPr lang="nb-NO" dirty="0"/>
              <a:t>Når du skal gjennomføre pusteøvelsen med elevene, velger du selv om du vil vise filmen eller om du modellerer selv.</a:t>
            </a:r>
            <a:endParaRPr lang="en-US" dirty="0"/>
          </a:p>
          <a:p>
            <a:endParaRPr lang="en-US" dirty="0"/>
          </a:p>
          <a:p>
            <a:r>
              <a:rPr lang="nb-NO" dirty="0"/>
              <a:t>Dersom du ønsker å benytte en annen øvelse, finner du flere eksempler på </a:t>
            </a:r>
            <a:r>
              <a:rPr lang="nb-NO" u="sng" dirty="0">
                <a:hlinkClick r:id="rId4"/>
              </a:rPr>
              <a:t>https://www.io.kommune.no/tjenester/skole-og-utdanning/robuste-barn/pust-og-bevegelse/</a:t>
            </a:r>
            <a:endParaRPr lang="en-US" dirty="0"/>
          </a:p>
          <a:p>
            <a:endParaRPr lang="en-US" dirty="0">
              <a:ea typeface="Calibri" panose="020F0502020204030204"/>
              <a:cs typeface="Calibri"/>
            </a:endParaRPr>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59B86A1-72DB-48B8-A648-3BCAEE5FDD00}"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63482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sz="1200" b="1" dirty="0">
                <a:effectLst/>
                <a:latin typeface="Calibri" panose="020F0502020204030204" pitchFamily="34" charset="0"/>
                <a:ea typeface="Yu Mincho" panose="02020400000000000000" pitchFamily="18" charset="-128"/>
              </a:rPr>
              <a:t>Film:</a:t>
            </a:r>
            <a:r>
              <a:rPr lang="nb-NO" sz="1200" dirty="0">
                <a:effectLst/>
                <a:latin typeface="Calibri" panose="020F0502020204030204" pitchFamily="34" charset="0"/>
                <a:ea typeface="Yu Mincho" panose="02020400000000000000" pitchFamily="18" charset="-128"/>
              </a:rPr>
              <a:t> Venner på skolen (trykk på bildet for å få opp filmen)</a:t>
            </a:r>
            <a:endParaRPr lang="nb-NO" sz="1200" dirty="0">
              <a:effectLst/>
              <a:latin typeface="Times New Roman" panose="02020603050405020304" pitchFamily="18" charset="0"/>
              <a:ea typeface="Yu Mincho" panose="02020400000000000000" pitchFamily="18" charset="-128"/>
            </a:endParaRPr>
          </a:p>
          <a:p>
            <a:pPr algn="l"/>
            <a:r>
              <a:rPr lang="nb-NO" sz="1200" u="sng" dirty="0">
                <a:solidFill>
                  <a:srgbClr val="009D8F"/>
                </a:solidFill>
                <a:effectLst/>
                <a:latin typeface="Calibri" panose="020F0502020204030204" pitchFamily="34" charset="0"/>
                <a:ea typeface="Yu Mincho" panose="02020400000000000000" pitchFamily="18" charset="-128"/>
                <a:hlinkClick r:id="rId3"/>
              </a:rPr>
              <a:t>https://www.youtube.com/watch?v=cn0MDhbdrR8N</a:t>
            </a:r>
            <a:endParaRPr lang="nb-NO" sz="1200" dirty="0">
              <a:effectLst/>
              <a:latin typeface="Times New Roman" panose="02020603050405020304" pitchFamily="18" charset="0"/>
              <a:ea typeface="Yu Mincho" panose="02020400000000000000" pitchFamily="18" charset="-128"/>
            </a:endParaRPr>
          </a:p>
          <a:p>
            <a:pPr algn="l"/>
            <a:endParaRPr lang="nb-NO" dirty="0"/>
          </a:p>
        </p:txBody>
      </p:sp>
      <p:sp>
        <p:nvSpPr>
          <p:cNvPr id="4" name="Plassholder for lysbildenummer 3"/>
          <p:cNvSpPr>
            <a:spLocks noGrp="1"/>
          </p:cNvSpPr>
          <p:nvPr>
            <p:ph type="sldNum" sz="quarter" idx="5"/>
          </p:nvPr>
        </p:nvSpPr>
        <p:spPr/>
        <p:txBody>
          <a:bodyPr/>
          <a:lstStyle/>
          <a:p>
            <a:fld id="{5EC86AF1-B95C-4993-8B46-04B29E2D6C28}" type="slidenum">
              <a:rPr lang="nb-NO" smtClean="0"/>
              <a:t>4</a:t>
            </a:fld>
            <a:endParaRPr lang="nb-NO"/>
          </a:p>
        </p:txBody>
      </p:sp>
    </p:spTree>
    <p:extLst>
      <p:ext uri="{BB962C8B-B14F-4D97-AF65-F5344CB8AC3E}">
        <p14:creationId xmlns:p14="http://schemas.microsoft.com/office/powerpoint/2010/main" val="2580720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cs typeface="Calibri"/>
              </a:rPr>
              <a:t>Hvordan kan det føles å få et stygt blikk?</a:t>
            </a:r>
          </a:p>
          <a:p>
            <a:endParaRPr lang="nb-NO" b="1" dirty="0">
              <a:cs typeface="Calibri"/>
            </a:endParaRPr>
          </a:p>
          <a:p>
            <a:r>
              <a:rPr lang="nb-NO">
                <a:cs typeface="Calibri"/>
              </a:rPr>
              <a:t>La elevene komme med innspill, lærer kommer med forslag hvis behov.</a:t>
            </a:r>
            <a:endParaRPr lang="nb-NO" dirty="0">
              <a:ea typeface="Calibri"/>
              <a:cs typeface="Calibri"/>
            </a:endParaRPr>
          </a:p>
          <a:p>
            <a:r>
              <a:rPr lang="nb-NO" i="1">
                <a:cs typeface="Calibri"/>
              </a:rPr>
              <a:t>For eksempel:</a:t>
            </a:r>
            <a:endParaRPr lang="nb-NO" i="1" dirty="0">
              <a:ea typeface="Calibri"/>
              <a:cs typeface="Calibri"/>
            </a:endParaRPr>
          </a:p>
          <a:p>
            <a:r>
              <a:rPr lang="nb-NO">
                <a:cs typeface="Calibri"/>
              </a:rPr>
              <a:t>Det føles vondt, man kan bli lei seg, føle seg såret, sint og forvirret. Man kan bli usikker på hvordan man skal forstå den andre og få vonde tanker, som f.eks.: «de andre liker meg ikke», «jeg har ingen venner», «jeg er ikke god nok». Man kan også kjenne det kroppslig, f.eks. ved å få en klump i magen, klump i halsen, kjenne at hjertet dunker fort, bli varm i hodet eller tørr i munnen.</a:t>
            </a:r>
            <a:endParaRPr lang="nb-NO" dirty="0">
              <a:ea typeface="Calibri"/>
              <a:cs typeface="Calibri"/>
            </a:endParaRPr>
          </a:p>
          <a:p>
            <a:r>
              <a:rPr lang="nb-NO">
                <a:cs typeface="Calibri"/>
              </a:rPr>
              <a:t>Reflekter gjerne rundt hva vi kan gjøre når dette skjer i vår klasse.</a:t>
            </a:r>
            <a:endParaRPr lang="nb-NO" dirty="0">
              <a:ea typeface="Calibri"/>
              <a:cs typeface="Calibri"/>
            </a:endParaRPr>
          </a:p>
          <a:p>
            <a:endParaRPr lang="nb-NO">
              <a:cs typeface="Calibri"/>
            </a:endParaRPr>
          </a:p>
          <a:p>
            <a:endParaRPr lang="nb-NO" i="1">
              <a:cs typeface="Calibri" panose="020F0502020204030204"/>
            </a:endParaRPr>
          </a:p>
          <a:p>
            <a:endParaRPr lang="nb-NO" b="1">
              <a:cs typeface="Calibri"/>
            </a:endParaRPr>
          </a:p>
          <a:p>
            <a:endParaRPr lang="nb-NO">
              <a:cs typeface="Calibri" panose="020F0502020204030204"/>
            </a:endParaRPr>
          </a:p>
        </p:txBody>
      </p:sp>
      <p:sp>
        <p:nvSpPr>
          <p:cNvPr id="4" name="Plassholder for lysbildenummer 3"/>
          <p:cNvSpPr>
            <a:spLocks noGrp="1"/>
          </p:cNvSpPr>
          <p:nvPr>
            <p:ph type="sldNum" sz="quarter" idx="5"/>
          </p:nvPr>
        </p:nvSpPr>
        <p:spPr/>
        <p:txBody>
          <a:bodyPr/>
          <a:lstStyle/>
          <a:p>
            <a:fld id="{5EC86AF1-B95C-4993-8B46-04B29E2D6C28}" type="slidenum">
              <a:rPr lang="nb-NO" smtClean="0"/>
              <a:t>5</a:t>
            </a:fld>
            <a:endParaRPr lang="nb-NO"/>
          </a:p>
        </p:txBody>
      </p:sp>
    </p:spTree>
    <p:extLst>
      <p:ext uri="{BB962C8B-B14F-4D97-AF65-F5344CB8AC3E}">
        <p14:creationId xmlns:p14="http://schemas.microsoft.com/office/powerpoint/2010/main" val="4140700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Kan man være like god venn med alle?</a:t>
            </a:r>
          </a:p>
          <a:p>
            <a:endParaRPr lang="nb-NO" b="1" dirty="0"/>
          </a:p>
          <a:p>
            <a:r>
              <a:rPr lang="nb-NO"/>
              <a:t>La elevene kommer med innspill, lærer kommer med forslag ved behov.</a:t>
            </a:r>
            <a:endParaRPr lang="nb-NO">
              <a:cs typeface="Calibri"/>
            </a:endParaRPr>
          </a:p>
          <a:p>
            <a:r>
              <a:rPr lang="nb-NO" i="1"/>
              <a:t>For eksempel:</a:t>
            </a:r>
            <a:endParaRPr lang="nb-NO" i="1">
              <a:cs typeface="Calibri"/>
            </a:endParaRPr>
          </a:p>
          <a:p>
            <a:r>
              <a:rPr lang="nb-NO"/>
              <a:t>Alle mennesker er like mye verdt, men vi kan ikke være like god venn med alle. Vi er forskjellige, og det er lov å ha noen ekstra gode venner. Det er naturlig. Samtidig er det kjempeviktig at vi behandler hverandre med respekt når er sammen på skolen, på skoleveien og på fritiden. </a:t>
            </a:r>
            <a:endParaRPr lang="nb-NO">
              <a:cs typeface="Calibri"/>
            </a:endParaRPr>
          </a:p>
          <a:p>
            <a:r>
              <a:rPr lang="nb-NO">
                <a:cs typeface="Calibri"/>
              </a:rPr>
              <a:t>F.eks. hvis to bestevenner er på overnatting en helg er det greit, men hvis de snakker bare om dette på skolen kan andre føle seg utestengt.</a:t>
            </a:r>
            <a:r>
              <a:rPr lang="nb-NO"/>
              <a:t> </a:t>
            </a:r>
            <a:endParaRPr lang="nb-NO" dirty="0">
              <a:ea typeface="Calibri"/>
              <a:cs typeface="Calibri"/>
            </a:endParaRPr>
          </a:p>
          <a:p>
            <a:r>
              <a:rPr lang="nb-NO"/>
              <a:t>Det å føle seg litt utenfor av og til skjer med alle, men hvis det vedvarer over tid må man finne ut av årsaken til det. Da er det viktig å snakke med noen om dette, og sammen finne ut av hva man kan gjøre. </a:t>
            </a:r>
            <a:endParaRPr lang="nb-NO">
              <a:cs typeface="Calibri"/>
            </a:endParaRPr>
          </a:p>
        </p:txBody>
      </p:sp>
      <p:sp>
        <p:nvSpPr>
          <p:cNvPr id="4" name="Plassholder for lysbildenummer 3"/>
          <p:cNvSpPr>
            <a:spLocks noGrp="1"/>
          </p:cNvSpPr>
          <p:nvPr>
            <p:ph type="sldNum" sz="quarter" idx="5"/>
          </p:nvPr>
        </p:nvSpPr>
        <p:spPr/>
        <p:txBody>
          <a:bodyPr/>
          <a:lstStyle/>
          <a:p>
            <a:fld id="{5EC86AF1-B95C-4993-8B46-04B29E2D6C28}" type="slidenum">
              <a:rPr lang="nb-NO" smtClean="0"/>
              <a:t>6</a:t>
            </a:fld>
            <a:endParaRPr lang="nb-NO"/>
          </a:p>
        </p:txBody>
      </p:sp>
    </p:spTree>
    <p:extLst>
      <p:ext uri="{BB962C8B-B14F-4D97-AF65-F5344CB8AC3E}">
        <p14:creationId xmlns:p14="http://schemas.microsoft.com/office/powerpoint/2010/main" val="3267663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cs typeface="Calibri"/>
              </a:rPr>
              <a:t>Hva kan du gjøre for å få flere venner?</a:t>
            </a:r>
          </a:p>
          <a:p>
            <a:endParaRPr lang="nb-NO" b="1" dirty="0"/>
          </a:p>
          <a:p>
            <a:r>
              <a:rPr lang="nb-NO"/>
              <a:t>La elevene komme med innspill, lærer kommer med forslag ved behov. </a:t>
            </a:r>
            <a:endParaRPr lang="nb-NO">
              <a:cs typeface="Calibri"/>
            </a:endParaRPr>
          </a:p>
          <a:p>
            <a:r>
              <a:rPr lang="nb-NO" i="1">
                <a:cs typeface="Calibri"/>
              </a:rPr>
              <a:t>For eksempel:</a:t>
            </a:r>
            <a:endParaRPr lang="nb-NO" i="1" dirty="0">
              <a:ea typeface="Calibri"/>
              <a:cs typeface="Calibri"/>
            </a:endParaRPr>
          </a:p>
          <a:p>
            <a:r>
              <a:rPr lang="nb-NO">
                <a:cs typeface="Calibri"/>
              </a:rPr>
              <a:t>Ta kontakt med noen du ikke kjenner så godt, si "hei" og invitere til lek. Bli bedre kjent, still spørsmål, lytt og vær interessert i det de forteller. Inviter med hjem, til lek på fritiden og prøv nye aktiviteter.</a:t>
            </a:r>
            <a:endParaRPr lang="nb-NO" dirty="0">
              <a:ea typeface="Calibri"/>
              <a:cs typeface="Calibri"/>
            </a:endParaRPr>
          </a:p>
        </p:txBody>
      </p:sp>
      <p:sp>
        <p:nvSpPr>
          <p:cNvPr id="4" name="Plassholder for lysbildenummer 3"/>
          <p:cNvSpPr>
            <a:spLocks noGrp="1"/>
          </p:cNvSpPr>
          <p:nvPr>
            <p:ph type="sldNum" sz="quarter" idx="5"/>
          </p:nvPr>
        </p:nvSpPr>
        <p:spPr/>
        <p:txBody>
          <a:bodyPr/>
          <a:lstStyle/>
          <a:p>
            <a:fld id="{5EC86AF1-B95C-4993-8B46-04B29E2D6C28}" type="slidenum">
              <a:rPr lang="nb-NO" smtClean="0"/>
              <a:t>7</a:t>
            </a:fld>
            <a:endParaRPr lang="nb-NO"/>
          </a:p>
        </p:txBody>
      </p:sp>
    </p:spTree>
    <p:extLst>
      <p:ext uri="{BB962C8B-B14F-4D97-AF65-F5344CB8AC3E}">
        <p14:creationId xmlns:p14="http://schemas.microsoft.com/office/powerpoint/2010/main" val="2931584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b="1">
                <a:solidFill>
                  <a:srgbClr val="000000"/>
                </a:solidFill>
              </a:rPr>
              <a:t>Jeg vil være venn med:</a:t>
            </a:r>
            <a:endParaRPr lang="nb-NO">
              <a:solidFill>
                <a:srgbClr val="000000"/>
              </a:solidFill>
            </a:endParaRPr>
          </a:p>
          <a:p>
            <a:pPr>
              <a:defRPr/>
            </a:pPr>
            <a:r>
              <a:rPr lang="nb-NO" b="1">
                <a:solidFill>
                  <a:srgbClr val="000000"/>
                </a:solidFill>
              </a:rPr>
              <a:t>Formål: </a:t>
            </a:r>
            <a:r>
              <a:rPr lang="nb-NO">
                <a:solidFill>
                  <a:srgbClr val="000000"/>
                </a:solidFill>
              </a:rPr>
              <a:t>Bevegelse, latter, utfordre intimsoner</a:t>
            </a:r>
            <a:endParaRPr lang="nb-NO">
              <a:cs typeface="Calibri"/>
            </a:endParaRPr>
          </a:p>
          <a:p>
            <a:pPr>
              <a:defRPr/>
            </a:pPr>
            <a:r>
              <a:rPr lang="nb-NO" b="1">
                <a:solidFill>
                  <a:srgbClr val="000000"/>
                </a:solidFill>
              </a:rPr>
              <a:t>Utstyr: </a:t>
            </a:r>
            <a:r>
              <a:rPr lang="nb-NO">
                <a:solidFill>
                  <a:srgbClr val="000000"/>
                </a:solidFill>
              </a:rPr>
              <a:t>En stol til alle – unntatt en.</a:t>
            </a:r>
            <a:endParaRPr lang="nb-NO"/>
          </a:p>
          <a:p>
            <a:pPr>
              <a:defRPr/>
            </a:pPr>
            <a:r>
              <a:rPr lang="nb-NO" b="1">
                <a:solidFill>
                  <a:srgbClr val="000000"/>
                </a:solidFill>
              </a:rPr>
              <a:t>Beskrivelse: </a:t>
            </a:r>
            <a:r>
              <a:rPr lang="nb-NO">
                <a:solidFill>
                  <a:srgbClr val="000000"/>
                </a:solidFill>
              </a:rPr>
              <a:t>Ligner på</a:t>
            </a:r>
            <a:r>
              <a:rPr lang="nb-NO" b="1">
                <a:solidFill>
                  <a:srgbClr val="000000"/>
                </a:solidFill>
              </a:rPr>
              <a:t> </a:t>
            </a:r>
            <a:r>
              <a:rPr lang="nb-NO">
                <a:solidFill>
                  <a:srgbClr val="000000"/>
                </a:solidFill>
              </a:rPr>
              <a:t>«Fruktsalat», men er litt mer avansert.</a:t>
            </a:r>
            <a:endParaRPr lang="nb-NO"/>
          </a:p>
          <a:p>
            <a:pPr>
              <a:defRPr/>
            </a:pPr>
            <a:r>
              <a:rPr lang="nb-NO">
                <a:solidFill>
                  <a:srgbClr val="000000"/>
                </a:solidFill>
              </a:rPr>
              <a:t>Eleven i midten roper ut «Jeg vil være venn med», og et gitt kriterium. Alle som fyller kriteriet må finne seg en ny plass, og utroperen må prøve å kapre en stol, før noen andre tar den. Den som er uten stol, blir neste utroper.</a:t>
            </a:r>
          </a:p>
          <a:p>
            <a:pPr>
              <a:defRPr/>
            </a:pPr>
            <a:endParaRPr lang="nb-NO"/>
          </a:p>
          <a:p>
            <a:pPr>
              <a:defRPr/>
            </a:pPr>
            <a:r>
              <a:rPr lang="nb-NO">
                <a:solidFill>
                  <a:srgbClr val="000000"/>
                </a:solidFill>
              </a:rPr>
              <a:t>Forslag til ting å rope: </a:t>
            </a:r>
            <a:endParaRPr lang="nb-NO"/>
          </a:p>
          <a:p>
            <a:pPr marL="171450" indent="-171450">
              <a:buFont typeface="Arial"/>
              <a:buChar char="•"/>
              <a:defRPr/>
            </a:pPr>
            <a:r>
              <a:rPr lang="nb-NO">
                <a:solidFill>
                  <a:srgbClr val="000000"/>
                </a:solidFill>
              </a:rPr>
              <a:t>Alle som har hvite sokker</a:t>
            </a:r>
            <a:endParaRPr lang="nb-NO"/>
          </a:p>
          <a:p>
            <a:pPr marL="171450" indent="-171450">
              <a:buFont typeface="Arial"/>
              <a:buChar char="•"/>
              <a:defRPr/>
            </a:pPr>
            <a:r>
              <a:rPr lang="nb-NO">
                <a:solidFill>
                  <a:srgbClr val="000000"/>
                </a:solidFill>
              </a:rPr>
              <a:t>Alle som liker surt godteri</a:t>
            </a:r>
            <a:endParaRPr lang="nb-NO"/>
          </a:p>
          <a:p>
            <a:pPr marL="171450" indent="-171450">
              <a:buFont typeface="Arial"/>
              <a:buChar char="•"/>
              <a:defRPr/>
            </a:pPr>
            <a:r>
              <a:rPr lang="nb-NO">
                <a:solidFill>
                  <a:srgbClr val="000000"/>
                </a:solidFill>
              </a:rPr>
              <a:t>Alle som liker å sove</a:t>
            </a:r>
            <a:endParaRPr lang="nb-NO"/>
          </a:p>
          <a:p>
            <a:pPr marL="171450" indent="-171450">
              <a:buFont typeface="Arial"/>
              <a:buChar char="•"/>
              <a:defRPr/>
            </a:pPr>
            <a:r>
              <a:rPr lang="nb-NO">
                <a:solidFill>
                  <a:srgbClr val="000000"/>
                </a:solidFill>
              </a:rPr>
              <a:t>Alle som har et kjæledyr</a:t>
            </a:r>
            <a:endParaRPr lang="nb-NO"/>
          </a:p>
          <a:p>
            <a:pPr marL="171450" indent="-171450">
              <a:buFont typeface="Arial"/>
              <a:buChar char="•"/>
              <a:defRPr/>
            </a:pPr>
            <a:r>
              <a:rPr lang="nb-NO">
                <a:solidFill>
                  <a:srgbClr val="000000"/>
                </a:solidFill>
              </a:rPr>
              <a:t>Alle som har vært på Østfoldbadet</a:t>
            </a:r>
            <a:endParaRPr lang="nb-NO"/>
          </a:p>
          <a:p>
            <a:pPr marL="171450" indent="-171450">
              <a:buFont typeface="Arial"/>
              <a:buChar char="•"/>
              <a:defRPr/>
            </a:pPr>
            <a:r>
              <a:rPr lang="nb-NO">
                <a:solidFill>
                  <a:srgbClr val="000000"/>
                </a:solidFill>
              </a:rPr>
              <a:t>Alle som liker fiskepinner</a:t>
            </a:r>
            <a:endParaRPr lang="nb-NO"/>
          </a:p>
          <a:p>
            <a:pPr>
              <a:defRPr/>
            </a:pPr>
            <a:r>
              <a:rPr lang="nb-NO" b="1">
                <a:solidFill>
                  <a:srgbClr val="000000"/>
                </a:solidFill>
              </a:rPr>
              <a:t> </a:t>
            </a:r>
            <a:endParaRPr lang="nb-NO"/>
          </a:p>
          <a:p>
            <a:pPr>
              <a:defRPr/>
            </a:pPr>
            <a:r>
              <a:rPr lang="nb-NO" b="1">
                <a:solidFill>
                  <a:srgbClr val="000000"/>
                </a:solidFill>
              </a:rPr>
              <a:t>Tips: </a:t>
            </a:r>
            <a:r>
              <a:rPr lang="nb-NO">
                <a:solidFill>
                  <a:srgbClr val="000000"/>
                </a:solidFill>
              </a:rPr>
              <a:t>Vær veldig obs på at denne leken kan ha subtile former for intern rangering. Dersom du mistenker dette, avsluttes leken – og gruppen må snakke om spillereglene før den settes i gang ved en senere anledning.</a:t>
            </a:r>
            <a:r>
              <a:rPr lang="nb-NO" b="1">
                <a:solidFill>
                  <a:srgbClr val="000000"/>
                </a:solidFill>
              </a:rPr>
              <a:t> </a:t>
            </a:r>
            <a:r>
              <a:rPr lang="nb-NO">
                <a:solidFill>
                  <a:srgbClr val="000000"/>
                </a:solidFill>
              </a:rPr>
              <a:t>Det er f.eks. lurt at det ikke er lov å si noe om navn.</a:t>
            </a:r>
            <a:r>
              <a:rPr lang="nb-NO" b="1">
                <a:solidFill>
                  <a:srgbClr val="000000"/>
                </a:solidFill>
              </a:rPr>
              <a:t> </a:t>
            </a:r>
            <a:r>
              <a:rPr lang="nb-NO">
                <a:solidFill>
                  <a:srgbClr val="000000"/>
                </a:solidFill>
              </a:rPr>
              <a:t>Eksempler på uønskede utrop:</a:t>
            </a:r>
            <a:r>
              <a:rPr lang="nb-NO" b="1">
                <a:solidFill>
                  <a:srgbClr val="000000"/>
                </a:solidFill>
              </a:rPr>
              <a:t> «</a:t>
            </a:r>
            <a:r>
              <a:rPr lang="nb-NO">
                <a:solidFill>
                  <a:srgbClr val="000000"/>
                </a:solidFill>
              </a:rPr>
              <a:t>Jeg vil være venn med </a:t>
            </a:r>
            <a:endParaRPr lang="nb-NO"/>
          </a:p>
          <a:p>
            <a:pPr marL="171450" indent="-171450">
              <a:buFont typeface="Arial"/>
              <a:buChar char="•"/>
              <a:defRPr/>
            </a:pPr>
            <a:r>
              <a:rPr lang="nb-NO">
                <a:solidFill>
                  <a:srgbClr val="000000"/>
                </a:solidFill>
              </a:rPr>
              <a:t>alle som liker Selma» </a:t>
            </a:r>
            <a:endParaRPr lang="nb-NO"/>
          </a:p>
          <a:p>
            <a:pPr marL="171450" indent="-171450">
              <a:buFont typeface="Arial"/>
              <a:buChar char="•"/>
              <a:defRPr/>
            </a:pPr>
            <a:r>
              <a:rPr lang="nb-NO">
                <a:solidFill>
                  <a:srgbClr val="000000"/>
                </a:solidFill>
              </a:rPr>
              <a:t>alle som har en Levis-bukse» </a:t>
            </a:r>
            <a:endParaRPr lang="nb-NO"/>
          </a:p>
          <a:p>
            <a:pPr marL="171450" indent="-171450">
              <a:buFont typeface="Arial"/>
              <a:buChar char="•"/>
              <a:defRPr/>
            </a:pPr>
            <a:r>
              <a:rPr lang="nb-NO">
                <a:solidFill>
                  <a:srgbClr val="000000"/>
                </a:solidFill>
              </a:rPr>
              <a:t>alle som synes at Pål …»</a:t>
            </a:r>
            <a:endParaRPr lang="nb-NO"/>
          </a:p>
          <a:p>
            <a:pPr>
              <a:defRPr/>
            </a:pPr>
            <a:endParaRPr lang="nb-NO">
              <a:solidFill>
                <a:srgbClr val="000000"/>
              </a:solidFill>
              <a:latin typeface="Calibri"/>
              <a:cs typeface="Calibri"/>
            </a:endParaRPr>
          </a:p>
        </p:txBody>
      </p:sp>
      <p:sp>
        <p:nvSpPr>
          <p:cNvPr id="4" name="Plassholder for lysbildenummer 3"/>
          <p:cNvSpPr>
            <a:spLocks noGrp="1"/>
          </p:cNvSpPr>
          <p:nvPr>
            <p:ph type="sldNum" sz="quarter" idx="5"/>
          </p:nvPr>
        </p:nvSpPr>
        <p:spPr/>
        <p:txBody>
          <a:bodyPr/>
          <a:lstStyle/>
          <a:p>
            <a:fld id="{311ACEAD-CC68-40DE-80F1-C3C954AFC1E2}" type="slidenum">
              <a:rPr lang="nb-NO" smtClean="0"/>
              <a:t>8</a:t>
            </a:fld>
            <a:endParaRPr lang="nb-NO"/>
          </a:p>
        </p:txBody>
      </p:sp>
    </p:spTree>
    <p:extLst>
      <p:ext uri="{BB962C8B-B14F-4D97-AF65-F5344CB8AC3E}">
        <p14:creationId xmlns:p14="http://schemas.microsoft.com/office/powerpoint/2010/main" val="1854261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Foto: Bildet er tatt av </a:t>
            </a:r>
            <a:r>
              <a:rPr lang="nb-NO" sz="1200" b="0" i="0" kern="1200">
                <a:solidFill>
                  <a:schemeClr val="tx1"/>
                </a:solidFill>
                <a:effectLst/>
                <a:latin typeface="+mn-lt"/>
                <a:ea typeface="+mn-ea"/>
                <a:cs typeface="+mn-cs"/>
              </a:rPr>
              <a:t>Bildet er tatt av </a:t>
            </a:r>
            <a:r>
              <a:rPr lang="nb-NO" sz="1200" b="0" i="0" u="sng" kern="1200" err="1">
                <a:solidFill>
                  <a:schemeClr val="tx1"/>
                </a:solidFill>
                <a:effectLst/>
                <a:latin typeface="+mn-lt"/>
                <a:ea typeface="+mn-ea"/>
                <a:cs typeface="+mn-cs"/>
                <a:hlinkClick r:id="rId3"/>
              </a:rPr>
              <a:t>Alexas_Fotos</a:t>
            </a:r>
            <a:r>
              <a:rPr lang="nb-NO" sz="1200" b="0" i="0" kern="1200">
                <a:solidFill>
                  <a:schemeClr val="tx1"/>
                </a:solidFill>
                <a:effectLst/>
                <a:latin typeface="+mn-lt"/>
                <a:ea typeface="+mn-ea"/>
                <a:cs typeface="+mn-cs"/>
              </a:rPr>
              <a:t> fra </a:t>
            </a:r>
            <a:r>
              <a:rPr lang="nb-NO" sz="1200" b="0" i="0" u="sng" kern="1200" err="1">
                <a:solidFill>
                  <a:schemeClr val="tx1"/>
                </a:solidFill>
                <a:effectLst/>
                <a:latin typeface="+mn-lt"/>
                <a:ea typeface="+mn-ea"/>
                <a:cs typeface="+mn-cs"/>
                <a:hlinkClick r:id="rId4"/>
              </a:rPr>
              <a:t>Pixabay</a:t>
            </a:r>
            <a:r>
              <a:rPr lang="nb-NO" sz="1200" b="0" i="0" kern="1200">
                <a:solidFill>
                  <a:schemeClr val="tx1"/>
                </a:solidFill>
                <a:effectLst/>
                <a:latin typeface="+mn-lt"/>
                <a:ea typeface="+mn-ea"/>
                <a:cs typeface="+mn-cs"/>
              </a:rPr>
              <a:t> </a:t>
            </a:r>
          </a:p>
          <a:p>
            <a:endParaRPr lang="nb-NO" sz="1200" b="0" i="0" kern="1200">
              <a:solidFill>
                <a:schemeClr val="tx1"/>
              </a:solidFill>
              <a:effectLst/>
              <a:latin typeface="+mn-lt"/>
              <a:ea typeface="+mn-ea"/>
              <a:cs typeface="+mn-cs"/>
            </a:endParaRPr>
          </a:p>
          <a:p>
            <a:pPr marL="0" indent="0">
              <a:buNone/>
            </a:pPr>
            <a:r>
              <a:rPr lang="nb-NO" sz="1200">
                <a:ea typeface="+mn-lt"/>
                <a:cs typeface="+mn-lt"/>
              </a:rPr>
              <a:t>En badeball eller kosedyr sendes rundt i ringen etter tur. </a:t>
            </a:r>
          </a:p>
          <a:p>
            <a:pPr marL="0" indent="0">
              <a:buNone/>
            </a:pPr>
            <a:r>
              <a:rPr lang="nb-NO" sz="1200">
                <a:ea typeface="+mn-lt"/>
                <a:cs typeface="+mn-lt"/>
              </a:rPr>
              <a:t>Vi øver på å vente og lytte.  Vi sier en ting hver.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a:ea typeface="+mn-lt"/>
                <a:cs typeface="+mn-lt"/>
              </a:rPr>
              <a:t>Vi bytter spørsmål underveis, f. eks når 5-6 elever har svart.</a:t>
            </a:r>
          </a:p>
          <a:p>
            <a:pPr marL="0" indent="0">
              <a:buNone/>
            </a:pPr>
            <a:endParaRPr lang="nb-NO" sz="1200">
              <a:ea typeface="+mn-lt"/>
              <a:cs typeface="+mn-lt"/>
            </a:endParaRPr>
          </a:p>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37E9971-35A5-C144-955B-B463B8C9BB68}"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58153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8E942EE-45CD-ACA9-156A-D980AC2F2D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07F05C0B-EA14-AD66-93A6-E04D3BA3978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1740608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75063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5" name="Bilde 4" descr="Et bilde som inneholder silhuetter, vektorgrafikk&#10;&#10;Automatisk generert beskrivelse">
            <a:extLst>
              <a:ext uri="{FF2B5EF4-FFF2-40B4-BE49-F238E27FC236}">
                <a16:creationId xmlns:a16="http://schemas.microsoft.com/office/drawing/2014/main" id="{E9A678A4-823C-836F-BAAF-99FC72B60A1C}"/>
              </a:ext>
            </a:extLst>
          </p:cNvPr>
          <p:cNvPicPr>
            <a:picLocks noChangeAspect="1"/>
          </p:cNvPicPr>
          <p:nvPr userDrawn="1"/>
        </p:nvPicPr>
        <p:blipFill>
          <a:blip r:embed="rId2"/>
          <a:stretch>
            <a:fillRect/>
          </a:stretch>
        </p:blipFill>
        <p:spPr>
          <a:xfrm flipH="1">
            <a:off x="6774874" y="-1577883"/>
            <a:ext cx="8708664" cy="9106004"/>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pic>
        <p:nvPicPr>
          <p:cNvPr id="8" name="Bilde 7">
            <a:extLst>
              <a:ext uri="{FF2B5EF4-FFF2-40B4-BE49-F238E27FC236}">
                <a16:creationId xmlns:a16="http://schemas.microsoft.com/office/drawing/2014/main" id="{3A422E9A-A3FB-EE0A-EF08-C93ED821EFD6}"/>
              </a:ext>
            </a:extLst>
          </p:cNvPr>
          <p:cNvPicPr>
            <a:picLocks noChangeAspect="1"/>
          </p:cNvPicPr>
          <p:nvPr userDrawn="1"/>
        </p:nvPicPr>
        <p:blipFill>
          <a:blip r:embed="rId2"/>
          <a:stretch>
            <a:fillRect/>
          </a:stretch>
        </p:blipFill>
        <p:spPr>
          <a:xfrm>
            <a:off x="-2549306" y="1118464"/>
            <a:ext cx="10007343" cy="7072416"/>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1_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655449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tellysbilde">
    <p:bg>
      <p:bgRef idx="1001">
        <a:schemeClr val="bg2"/>
      </p:bgRef>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564F2221-E1FA-6C8B-69CE-066B58D92E25}"/>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5" name="Bilde 4" descr="Et bilde som inneholder sport, idrett&#10;&#10;Automatisk generert beskrivelse">
            <a:extLst>
              <a:ext uri="{FF2B5EF4-FFF2-40B4-BE49-F238E27FC236}">
                <a16:creationId xmlns:a16="http://schemas.microsoft.com/office/drawing/2014/main" id="{74F869F4-A9BB-3B80-29DF-2E099B546DE3}"/>
              </a:ext>
            </a:extLst>
          </p:cNvPr>
          <p:cNvPicPr>
            <a:picLocks noChangeAspect="1"/>
          </p:cNvPicPr>
          <p:nvPr userDrawn="1"/>
        </p:nvPicPr>
        <p:blipFill>
          <a:blip r:embed="rId3"/>
          <a:stretch>
            <a:fillRect/>
          </a:stretch>
        </p:blipFill>
        <p:spPr>
          <a:xfrm>
            <a:off x="5045075" y="-100012"/>
            <a:ext cx="7563644" cy="7728789"/>
          </a:xfrm>
          <a:prstGeom prst="rect">
            <a:avLst/>
          </a:prstGeom>
        </p:spPr>
      </p:pic>
    </p:spTree>
    <p:extLst>
      <p:ext uri="{BB962C8B-B14F-4D97-AF65-F5344CB8AC3E}">
        <p14:creationId xmlns:p14="http://schemas.microsoft.com/office/powerpoint/2010/main" val="173907061"/>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564F2221-E1FA-6C8B-69CE-066B58D92E25}"/>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5" name="Bilde 4" descr="Et bilde som inneholder sport, idrett&#10;&#10;Automatisk generert beskrivelse">
            <a:extLst>
              <a:ext uri="{FF2B5EF4-FFF2-40B4-BE49-F238E27FC236}">
                <a16:creationId xmlns:a16="http://schemas.microsoft.com/office/drawing/2014/main" id="{74F869F4-A9BB-3B80-29DF-2E099B546DE3}"/>
              </a:ext>
            </a:extLst>
          </p:cNvPr>
          <p:cNvPicPr>
            <a:picLocks noChangeAspect="1"/>
          </p:cNvPicPr>
          <p:nvPr userDrawn="1"/>
        </p:nvPicPr>
        <p:blipFill>
          <a:blip r:embed="rId3"/>
          <a:stretch>
            <a:fillRect/>
          </a:stretch>
        </p:blipFill>
        <p:spPr>
          <a:xfrm>
            <a:off x="5045075" y="-100012"/>
            <a:ext cx="7563644" cy="7728789"/>
          </a:xfrm>
          <a:prstGeom prst="rect">
            <a:avLst/>
          </a:prstGeom>
        </p:spPr>
      </p:pic>
    </p:spTree>
    <p:extLst>
      <p:ext uri="{BB962C8B-B14F-4D97-AF65-F5344CB8AC3E}">
        <p14:creationId xmlns:p14="http://schemas.microsoft.com/office/powerpoint/2010/main" val="2611219445"/>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3" name="Bilde 2">
            <a:extLst>
              <a:ext uri="{FF2B5EF4-FFF2-40B4-BE49-F238E27FC236}">
                <a16:creationId xmlns:a16="http://schemas.microsoft.com/office/drawing/2014/main" id="{99B1B098-01B8-9E4B-56A8-CB64DD5F2E3D}"/>
              </a:ext>
            </a:extLst>
          </p:cNvPr>
          <p:cNvPicPr>
            <a:picLocks noChangeAspect="1"/>
          </p:cNvPicPr>
          <p:nvPr userDrawn="1"/>
        </p:nvPicPr>
        <p:blipFill>
          <a:blip r:embed="rId2"/>
          <a:stretch>
            <a:fillRect/>
          </a:stretch>
        </p:blipFill>
        <p:spPr>
          <a:xfrm>
            <a:off x="10386009" y="926472"/>
            <a:ext cx="3039619" cy="1838094"/>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47E672-3AB7-CD63-6C69-0E787AE561BE}"/>
              </a:ext>
            </a:extLst>
          </p:cNvPr>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1272080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tellysbilde">
    <p:bg>
      <p:bgRef idx="1001">
        <a:schemeClr val="bg2"/>
      </p:bgRef>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50D1785-77B1-9B5E-84E2-5C6379AE05EB}"/>
              </a:ext>
            </a:extLst>
          </p:cNvPr>
          <p:cNvPicPr>
            <a:picLocks noChangeAspect="1"/>
          </p:cNvPicPr>
          <p:nvPr userDrawn="1"/>
        </p:nvPicPr>
        <p:blipFill>
          <a:blip r:embed="rId2"/>
          <a:stretch>
            <a:fillRect/>
          </a:stretch>
        </p:blipFill>
        <p:spPr>
          <a:xfrm>
            <a:off x="4725193" y="1832732"/>
            <a:ext cx="2741613" cy="3192536"/>
          </a:xfrm>
          <a:prstGeom prst="rect">
            <a:avLst/>
          </a:prstGeom>
        </p:spPr>
      </p:pic>
      <p:pic>
        <p:nvPicPr>
          <p:cNvPr id="6" name="Bilde 5" descr="Et bilde som inneholder vektorgrafikk&#10;&#10;Automatisk generert beskrivelse">
            <a:extLst>
              <a:ext uri="{FF2B5EF4-FFF2-40B4-BE49-F238E27FC236}">
                <a16:creationId xmlns:a16="http://schemas.microsoft.com/office/drawing/2014/main" id="{D1670B37-2F34-60AB-DDB6-3F87E6726890}"/>
              </a:ext>
            </a:extLst>
          </p:cNvPr>
          <p:cNvPicPr>
            <a:picLocks noChangeAspect="1"/>
          </p:cNvPicPr>
          <p:nvPr userDrawn="1"/>
        </p:nvPicPr>
        <p:blipFill>
          <a:blip r:embed="rId3"/>
          <a:stretch>
            <a:fillRect/>
          </a:stretch>
        </p:blipFill>
        <p:spPr>
          <a:xfrm>
            <a:off x="-4342387" y="-270927"/>
            <a:ext cx="12221943" cy="8637524"/>
          </a:xfrm>
          <a:prstGeom prst="rect">
            <a:avLst/>
          </a:prstGeom>
        </p:spPr>
      </p:pic>
    </p:spTree>
    <p:extLst>
      <p:ext uri="{BB962C8B-B14F-4D97-AF65-F5344CB8AC3E}">
        <p14:creationId xmlns:p14="http://schemas.microsoft.com/office/powerpoint/2010/main" val="4428963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07D9C9F5-E853-14D8-6FEB-851962EE0C33}"/>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7" name="Bilde 6">
            <a:extLst>
              <a:ext uri="{FF2B5EF4-FFF2-40B4-BE49-F238E27FC236}">
                <a16:creationId xmlns:a16="http://schemas.microsoft.com/office/drawing/2014/main" id="{82C591DC-4BA5-EC5F-8D00-97DA1AE1F2C2}"/>
              </a:ext>
            </a:extLst>
          </p:cNvPr>
          <p:cNvPicPr>
            <a:picLocks noChangeAspect="1"/>
          </p:cNvPicPr>
          <p:nvPr userDrawn="1"/>
        </p:nvPicPr>
        <p:blipFill>
          <a:blip r:embed="rId3"/>
          <a:stretch>
            <a:fillRect/>
          </a:stretch>
        </p:blipFill>
        <p:spPr>
          <a:xfrm>
            <a:off x="-2027812" y="-947667"/>
            <a:ext cx="13498293" cy="9539549"/>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4" name="Bilde 3" descr="Et bilde som inneholder tekst&#10;&#10;Automatisk generert beskrivelse">
            <a:extLst>
              <a:ext uri="{FF2B5EF4-FFF2-40B4-BE49-F238E27FC236}">
                <a16:creationId xmlns:a16="http://schemas.microsoft.com/office/drawing/2014/main" id="{455F2080-DA26-FE88-6D25-532394502286}"/>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14" name="Bilde 13">
            <a:extLst>
              <a:ext uri="{FF2B5EF4-FFF2-40B4-BE49-F238E27FC236}">
                <a16:creationId xmlns:a16="http://schemas.microsoft.com/office/drawing/2014/main" id="{C194DBD9-7579-69BE-3C8A-50066CB53645}"/>
              </a:ext>
            </a:extLst>
          </p:cNvPr>
          <p:cNvPicPr>
            <a:picLocks noChangeAspect="1"/>
          </p:cNvPicPr>
          <p:nvPr userDrawn="1"/>
        </p:nvPicPr>
        <p:blipFill>
          <a:blip r:embed="rId3"/>
          <a:stretch>
            <a:fillRect/>
          </a:stretch>
        </p:blipFill>
        <p:spPr>
          <a:xfrm>
            <a:off x="-868689" y="-1128714"/>
            <a:ext cx="8683951" cy="8873557"/>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564F2221-E1FA-6C8B-69CE-066B58D92E25}"/>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5" name="Bilde 4" descr="Et bilde som inneholder sport, idrett&#10;&#10;Automatisk generert beskrivelse">
            <a:extLst>
              <a:ext uri="{FF2B5EF4-FFF2-40B4-BE49-F238E27FC236}">
                <a16:creationId xmlns:a16="http://schemas.microsoft.com/office/drawing/2014/main" id="{74F869F4-A9BB-3B80-29DF-2E099B546DE3}"/>
              </a:ext>
            </a:extLst>
          </p:cNvPr>
          <p:cNvPicPr>
            <a:picLocks noChangeAspect="1"/>
          </p:cNvPicPr>
          <p:nvPr userDrawn="1"/>
        </p:nvPicPr>
        <p:blipFill>
          <a:blip r:embed="rId3"/>
          <a:stretch>
            <a:fillRect/>
          </a:stretch>
        </p:blipFill>
        <p:spPr>
          <a:xfrm>
            <a:off x="5045075" y="-100012"/>
            <a:ext cx="7563644" cy="7728789"/>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33B1B9A-56AB-0438-C127-EE398D2EAF36}"/>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5" name="Bilde 4">
            <a:extLst>
              <a:ext uri="{FF2B5EF4-FFF2-40B4-BE49-F238E27FC236}">
                <a16:creationId xmlns:a16="http://schemas.microsoft.com/office/drawing/2014/main" id="{EACA3921-4FFD-2029-34BE-EC8370C83645}"/>
              </a:ext>
            </a:extLst>
          </p:cNvPr>
          <p:cNvPicPr>
            <a:picLocks noChangeAspect="1"/>
          </p:cNvPicPr>
          <p:nvPr userDrawn="1"/>
        </p:nvPicPr>
        <p:blipFill>
          <a:blip r:embed="rId3"/>
          <a:stretch>
            <a:fillRect/>
          </a:stretch>
        </p:blipFill>
        <p:spPr>
          <a:xfrm>
            <a:off x="-483347" y="264212"/>
            <a:ext cx="5816600" cy="5943600"/>
          </a:xfrm>
          <a:prstGeom prst="rect">
            <a:avLst/>
          </a:prstGeom>
        </p:spPr>
      </p:pic>
    </p:spTree>
    <p:extLst>
      <p:ext uri="{BB962C8B-B14F-4D97-AF65-F5344CB8AC3E}">
        <p14:creationId xmlns:p14="http://schemas.microsoft.com/office/powerpoint/2010/main" val="1836568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562F8881-FE0E-BAD0-F561-26706D62C5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4156658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5" name="Bilde 4" descr="Et bilde som inneholder silhuetter, vektorgrafikk&#10;&#10;Automatisk generert beskrivelse">
            <a:extLst>
              <a:ext uri="{FF2B5EF4-FFF2-40B4-BE49-F238E27FC236}">
                <a16:creationId xmlns:a16="http://schemas.microsoft.com/office/drawing/2014/main" id="{E9A678A4-823C-836F-BAAF-99FC72B60A1C}"/>
              </a:ext>
            </a:extLst>
          </p:cNvPr>
          <p:cNvPicPr>
            <a:picLocks noChangeAspect="1"/>
          </p:cNvPicPr>
          <p:nvPr userDrawn="1"/>
        </p:nvPicPr>
        <p:blipFill>
          <a:blip r:embed="rId2"/>
          <a:stretch>
            <a:fillRect/>
          </a:stretch>
        </p:blipFill>
        <p:spPr>
          <a:xfrm flipH="1">
            <a:off x="6774874" y="-1577883"/>
            <a:ext cx="8708664" cy="9106004"/>
          </a:xfrm>
          <a:prstGeom prst="rect">
            <a:avLst/>
          </a:prstGeom>
        </p:spPr>
      </p:pic>
    </p:spTree>
    <p:extLst>
      <p:ext uri="{BB962C8B-B14F-4D97-AF65-F5344CB8AC3E}">
        <p14:creationId xmlns:p14="http://schemas.microsoft.com/office/powerpoint/2010/main" val="36472495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1.png"/><Relationship Id="rId4" Type="http://schemas.openxmlformats.org/officeDocument/2006/relationships/slideLayout" Target="../slideLayouts/slideLayout13.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theme" Target="../theme/theme5.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080FC79D-184C-6445-B130-27F3CDC780D7}"/>
              </a:ext>
            </a:extLst>
          </p:cNvPr>
          <p:cNvPicPr>
            <a:picLocks noChangeAspect="1"/>
          </p:cNvPicPr>
          <p:nvPr userDrawn="1"/>
        </p:nvPicPr>
        <p:blipFill>
          <a:blip r:embed="rId3"/>
          <a:stretch>
            <a:fillRect/>
          </a:stretch>
        </p:blipFill>
        <p:spPr>
          <a:xfrm>
            <a:off x="11079133" y="5823557"/>
            <a:ext cx="659963" cy="768510"/>
          </a:xfrm>
          <a:prstGeom prst="rect">
            <a:avLst/>
          </a:prstGeom>
        </p:spPr>
      </p:pic>
      <p:pic>
        <p:nvPicPr>
          <p:cNvPr id="9" name="Bilde 8" descr="Et bilde som inneholder leke, vektorgrafikk&#10;&#10;Automatisk generert beskrivelse">
            <a:extLst>
              <a:ext uri="{FF2B5EF4-FFF2-40B4-BE49-F238E27FC236}">
                <a16:creationId xmlns:a16="http://schemas.microsoft.com/office/drawing/2014/main" id="{5692691E-C84D-CE6A-B806-DEA8130DAAB8}"/>
              </a:ext>
            </a:extLst>
          </p:cNvPr>
          <p:cNvPicPr>
            <a:picLocks noChangeAspect="1"/>
          </p:cNvPicPr>
          <p:nvPr userDrawn="1"/>
        </p:nvPicPr>
        <p:blipFill>
          <a:blip r:embed="rId4"/>
          <a:stretch>
            <a:fillRect/>
          </a:stretch>
        </p:blipFill>
        <p:spPr>
          <a:xfrm>
            <a:off x="-935831" y="-315760"/>
            <a:ext cx="7329488" cy="7489520"/>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9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EAE3014C-5444-7690-3015-000DC900ECDF}"/>
              </a:ext>
            </a:extLst>
          </p:cNvPr>
          <p:cNvPicPr>
            <a:picLocks noChangeAspect="1"/>
          </p:cNvPicPr>
          <p:nvPr userDrawn="1"/>
        </p:nvPicPr>
        <p:blipFill>
          <a:blip r:embed="rId3"/>
          <a:stretch>
            <a:fillRect/>
          </a:stretch>
        </p:blipFill>
        <p:spPr>
          <a:xfrm>
            <a:off x="11079133" y="5823557"/>
            <a:ext cx="659963" cy="768510"/>
          </a:xfrm>
          <a:prstGeom prst="rect">
            <a:avLst/>
          </a:prstGeom>
        </p:spPr>
      </p:pic>
      <p:pic>
        <p:nvPicPr>
          <p:cNvPr id="8" name="Bilde 7">
            <a:extLst>
              <a:ext uri="{FF2B5EF4-FFF2-40B4-BE49-F238E27FC236}">
                <a16:creationId xmlns:a16="http://schemas.microsoft.com/office/drawing/2014/main" id="{7AB584A9-7338-F410-0FE6-B44C313B48DB}"/>
              </a:ext>
            </a:extLst>
          </p:cNvPr>
          <p:cNvPicPr>
            <a:picLocks noChangeAspect="1"/>
          </p:cNvPicPr>
          <p:nvPr userDrawn="1"/>
        </p:nvPicPr>
        <p:blipFill>
          <a:blip r:embed="rId4"/>
          <a:stretch>
            <a:fillRect/>
          </a:stretch>
        </p:blipFill>
        <p:spPr>
          <a:xfrm>
            <a:off x="-301292" y="-1427170"/>
            <a:ext cx="12181768" cy="8609131"/>
          </a:xfrm>
          <a:prstGeom prst="rect">
            <a:avLst/>
          </a:prstGeom>
        </p:spPr>
      </p:pic>
    </p:spTree>
    <p:extLst>
      <p:ext uri="{BB962C8B-B14F-4D97-AF65-F5344CB8AC3E}">
        <p14:creationId xmlns:p14="http://schemas.microsoft.com/office/powerpoint/2010/main" val="3783863877"/>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8" r:id="rId1"/>
    <p:sldLayoutId id="2147483685" r:id="rId2"/>
    <p:sldLayoutId id="2147483684" r:id="rId3"/>
    <p:sldLayoutId id="2147483686" r:id="rId4"/>
    <p:sldLayoutId id="2147483689" r:id="rId5"/>
    <p:sldLayoutId id="2147483695" r:id="rId6"/>
    <p:sldLayoutId id="2147483696"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4" name="Bilde 3">
            <a:extLst>
              <a:ext uri="{FF2B5EF4-FFF2-40B4-BE49-F238E27FC236}">
                <a16:creationId xmlns:a16="http://schemas.microsoft.com/office/drawing/2014/main" id="{53BBEC1B-A70D-831A-9E5A-594CCDFD7BD1}"/>
              </a:ext>
            </a:extLst>
          </p:cNvPr>
          <p:cNvPicPr>
            <a:picLocks noChangeAspect="1"/>
          </p:cNvPicPr>
          <p:nvPr userDrawn="1"/>
        </p:nvPicPr>
        <p:blipFill>
          <a:blip r:embed="rId10"/>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 id="2147483697" r:id="rId6"/>
    <p:sldLayoutId id="2147483698" r:id="rId7"/>
    <p:sldLayoutId id="2147483700" r:id="rId8"/>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C54E7C3C-030F-654A-F5C0-A0471AF801FB}"/>
              </a:ext>
            </a:extLst>
          </p:cNvPr>
          <p:cNvPicPr>
            <a:picLocks noChangeAspect="1"/>
          </p:cNvPicPr>
          <p:nvPr userDrawn="1"/>
        </p:nvPicPr>
        <p:blipFill>
          <a:blip r:embed="rId8"/>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iokommune.sharepoint.com/:v:/s/OPVOppvekst543/EXI3YirT0Y5IpjkIsSanIPMBw9WmIh5Ye-et7CWVUiAoZQ?e=ZataZS&amp;nav=eyJyZWZlcnJhbEluZm8iOnsicmVmZXJyYWxBcHAiOiJTdHJlYW1XZWJBcHAiLCJyZWZlcnJhbFZpZXciOiJTaGFyZURpYWxvZy1MaW5rIiwicmVmZXJyYWxBcHBQbGF0Zm9ybSI6IldlYiIsInJlZmVycmFsTW9kZSI6InZpZXcifX0%3D"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3.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video" Target="https://www.youtube.com/embed/cn0MDhbdrR8?feature=oembed" TargetMode="Externa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C2809C-BFDE-562D-EE79-82D5A1E7E3FD}"/>
              </a:ext>
            </a:extLst>
          </p:cNvPr>
          <p:cNvSpPr>
            <a:spLocks noGrp="1"/>
          </p:cNvSpPr>
          <p:nvPr>
            <p:ph type="ctrTitle"/>
          </p:nvPr>
        </p:nvSpPr>
        <p:spPr/>
        <p:txBody>
          <a:bodyPr lIns="91440" tIns="45720" rIns="91440" bIns="45720" anchor="b"/>
          <a:lstStyle/>
          <a:p>
            <a:r>
              <a:rPr lang="nb-NO">
                <a:solidFill>
                  <a:srgbClr val="009999"/>
                </a:solidFill>
                <a:latin typeface="Georgia"/>
              </a:rPr>
              <a:t>Vennskap 4. trinn</a:t>
            </a:r>
          </a:p>
        </p:txBody>
      </p:sp>
    </p:spTree>
    <p:extLst>
      <p:ext uri="{BB962C8B-B14F-4D97-AF65-F5344CB8AC3E}">
        <p14:creationId xmlns:p14="http://schemas.microsoft.com/office/powerpoint/2010/main" val="2792964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800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AE842D-0D81-A9E7-3FCD-A9876B5F1131}"/>
              </a:ext>
            </a:extLst>
          </p:cNvPr>
          <p:cNvSpPr>
            <a:spLocks noGrp="1"/>
          </p:cNvSpPr>
          <p:nvPr>
            <p:ph type="title"/>
          </p:nvPr>
        </p:nvSpPr>
        <p:spPr>
          <a:xfrm>
            <a:off x="1820767" y="1316665"/>
            <a:ext cx="9352419" cy="2852737"/>
          </a:xfrm>
        </p:spPr>
        <p:txBody>
          <a:bodyPr lIns="91440" tIns="45720" rIns="91440" bIns="45720" anchor="b"/>
          <a:lstStyle/>
          <a:p>
            <a:br>
              <a:rPr lang="nb-NO" sz="2400">
                <a:latin typeface="+mn-lt"/>
              </a:rPr>
            </a:br>
            <a:br>
              <a:rPr lang="nb-NO" sz="2400">
                <a:latin typeface="+mn-lt"/>
              </a:rPr>
            </a:br>
            <a:br>
              <a:rPr lang="nb-NO" sz="2400">
                <a:latin typeface="+mn-lt"/>
              </a:rPr>
            </a:br>
            <a:br>
              <a:rPr lang="nb-NO" sz="2400">
                <a:latin typeface="+mn-lt"/>
              </a:rPr>
            </a:br>
            <a:br>
              <a:rPr lang="nb-NO" sz="2400">
                <a:latin typeface="+mn-lt"/>
              </a:rPr>
            </a:br>
            <a:r>
              <a:rPr lang="nb-NO" dirty="0">
                <a:solidFill>
                  <a:srgbClr val="009999"/>
                </a:solidFill>
                <a:latin typeface="Georgia"/>
                <a:hlinkClick r:id="rId3"/>
              </a:rPr>
              <a:t>Inngangsmusikk</a:t>
            </a:r>
            <a:br>
              <a:rPr lang="nb-NO" sz="3600">
                <a:latin typeface="+mn-lt"/>
              </a:rPr>
            </a:br>
            <a:br>
              <a:rPr lang="nb-NO" sz="3600">
                <a:latin typeface="+mn-lt"/>
              </a:rPr>
            </a:br>
            <a:br>
              <a:rPr lang="nb-NO" sz="2400"/>
            </a:br>
            <a:endParaRPr lang="nb-NO" sz="2400"/>
          </a:p>
        </p:txBody>
      </p:sp>
    </p:spTree>
    <p:extLst>
      <p:ext uri="{BB962C8B-B14F-4D97-AF65-F5344CB8AC3E}">
        <p14:creationId xmlns:p14="http://schemas.microsoft.com/office/powerpoint/2010/main" val="1105117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usteøvelse - Dragen som lukter på blomstene-6bwjnxlzfn">
            <a:hlinkClick r:id="" action="ppaction://media"/>
            <a:extLst>
              <a:ext uri="{FF2B5EF4-FFF2-40B4-BE49-F238E27FC236}">
                <a16:creationId xmlns:a16="http://schemas.microsoft.com/office/drawing/2014/main" id="{0F182041-2E1F-2A56-AC33-2FE7E0E667FB}"/>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102348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925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edia på Internett 1" title="Venner på skolen">
            <a:hlinkClick r:id="" action="ppaction://media"/>
            <a:extLst>
              <a:ext uri="{FF2B5EF4-FFF2-40B4-BE49-F238E27FC236}">
                <a16:creationId xmlns:a16="http://schemas.microsoft.com/office/drawing/2014/main" id="{953A9F71-63DF-9442-EE89-3C1E02AA2326}"/>
              </a:ext>
            </a:extLst>
          </p:cNvPr>
          <p:cNvPicPr>
            <a:picLocks noRot="1" noChangeAspect="1"/>
          </p:cNvPicPr>
          <p:nvPr>
            <a:videoFile r:link="rId1"/>
          </p:nvPr>
        </p:nvPicPr>
        <p:blipFill>
          <a:blip r:embed="rId4"/>
          <a:stretch>
            <a:fillRect/>
          </a:stretch>
        </p:blipFill>
        <p:spPr>
          <a:xfrm>
            <a:off x="22225" y="0"/>
            <a:ext cx="12147550" cy="6858000"/>
          </a:xfrm>
          <a:prstGeom prst="rect">
            <a:avLst/>
          </a:prstGeom>
        </p:spPr>
      </p:pic>
    </p:spTree>
    <p:extLst>
      <p:ext uri="{BB962C8B-B14F-4D97-AF65-F5344CB8AC3E}">
        <p14:creationId xmlns:p14="http://schemas.microsoft.com/office/powerpoint/2010/main" val="175579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tekst 2">
            <a:extLst>
              <a:ext uri="{FF2B5EF4-FFF2-40B4-BE49-F238E27FC236}">
                <a16:creationId xmlns:a16="http://schemas.microsoft.com/office/drawing/2014/main" id="{22185D4D-EC1E-7749-FD63-43F821C4D66A}"/>
              </a:ext>
            </a:extLst>
          </p:cNvPr>
          <p:cNvSpPr>
            <a:spLocks noGrp="1"/>
          </p:cNvSpPr>
          <p:nvPr>
            <p:ph type="body" idx="10"/>
          </p:nvPr>
        </p:nvSpPr>
        <p:spPr>
          <a:xfrm>
            <a:off x="463465" y="345809"/>
            <a:ext cx="6002044" cy="5358955"/>
          </a:xfrm>
        </p:spPr>
        <p:txBody>
          <a:bodyPr vert="horz" lIns="91440" tIns="45720" rIns="91440" bIns="45720" rtlCol="0" anchor="t">
            <a:normAutofit/>
          </a:bodyPr>
          <a:lstStyle/>
          <a:p>
            <a:endParaRPr lang="en-US" sz="6000">
              <a:solidFill>
                <a:srgbClr val="009999"/>
              </a:solidFill>
              <a:latin typeface="Georgia"/>
              <a:ea typeface="+mn-ea"/>
              <a:cs typeface="+mn-cs"/>
            </a:endParaRPr>
          </a:p>
          <a:p>
            <a:pPr indent="-228600">
              <a:buFont typeface="Arial" panose="020B0604020202020204" pitchFamily="34" charset="0"/>
              <a:buChar char="•"/>
            </a:pPr>
            <a:endParaRPr lang="en-US" sz="3600">
              <a:solidFill>
                <a:schemeClr val="tx2"/>
              </a:solidFill>
              <a:latin typeface="+mn-lt"/>
              <a:ea typeface="+mn-ea"/>
              <a:cs typeface="+mn-cs"/>
            </a:endParaRPr>
          </a:p>
          <a:p>
            <a:r>
              <a:rPr lang="en-US" sz="6000" err="1">
                <a:solidFill>
                  <a:schemeClr val="tx2"/>
                </a:solidFill>
                <a:latin typeface="Georgia"/>
                <a:ea typeface="+mn-ea"/>
                <a:cs typeface="+mn-cs"/>
              </a:rPr>
              <a:t>Hvordan</a:t>
            </a:r>
            <a:r>
              <a:rPr lang="en-US" sz="6000">
                <a:solidFill>
                  <a:schemeClr val="tx2"/>
                </a:solidFill>
                <a:latin typeface="Georgia"/>
                <a:ea typeface="+mn-ea"/>
                <a:cs typeface="+mn-cs"/>
              </a:rPr>
              <a:t> </a:t>
            </a:r>
            <a:r>
              <a:rPr lang="en-US" sz="6000" err="1">
                <a:solidFill>
                  <a:schemeClr val="tx2"/>
                </a:solidFill>
                <a:latin typeface="Georgia"/>
                <a:ea typeface="+mn-ea"/>
                <a:cs typeface="+mn-cs"/>
              </a:rPr>
              <a:t>kan</a:t>
            </a:r>
            <a:r>
              <a:rPr lang="en-US" sz="6000">
                <a:solidFill>
                  <a:schemeClr val="tx2"/>
                </a:solidFill>
                <a:latin typeface="Georgia"/>
                <a:ea typeface="+mn-ea"/>
                <a:cs typeface="+mn-cs"/>
              </a:rPr>
              <a:t> det </a:t>
            </a:r>
            <a:r>
              <a:rPr lang="en-US" sz="6000" err="1">
                <a:solidFill>
                  <a:schemeClr val="tx2"/>
                </a:solidFill>
                <a:latin typeface="Georgia"/>
                <a:ea typeface="+mn-ea"/>
                <a:cs typeface="+mn-cs"/>
              </a:rPr>
              <a:t>føles</a:t>
            </a:r>
            <a:r>
              <a:rPr lang="en-US" sz="6000">
                <a:solidFill>
                  <a:schemeClr val="tx2"/>
                </a:solidFill>
                <a:latin typeface="Georgia"/>
                <a:ea typeface="+mn-ea"/>
                <a:cs typeface="+mn-cs"/>
              </a:rPr>
              <a:t> å </a:t>
            </a:r>
            <a:r>
              <a:rPr lang="en-US" sz="6000" err="1">
                <a:solidFill>
                  <a:schemeClr val="tx2"/>
                </a:solidFill>
                <a:latin typeface="Georgia"/>
                <a:ea typeface="+mn-ea"/>
                <a:cs typeface="+mn-cs"/>
              </a:rPr>
              <a:t>få</a:t>
            </a:r>
            <a:r>
              <a:rPr lang="en-US" sz="6000">
                <a:solidFill>
                  <a:schemeClr val="tx2"/>
                </a:solidFill>
                <a:latin typeface="Georgia"/>
                <a:ea typeface="+mn-ea"/>
                <a:cs typeface="+mn-cs"/>
              </a:rPr>
              <a:t> et </a:t>
            </a:r>
            <a:r>
              <a:rPr lang="en-US" sz="6000" err="1">
                <a:solidFill>
                  <a:schemeClr val="tx2"/>
                </a:solidFill>
                <a:latin typeface="Georgia"/>
                <a:ea typeface="+mn-ea"/>
                <a:cs typeface="+mn-cs"/>
              </a:rPr>
              <a:t>stygt</a:t>
            </a:r>
            <a:r>
              <a:rPr lang="en-US" sz="6000">
                <a:solidFill>
                  <a:schemeClr val="tx2"/>
                </a:solidFill>
                <a:latin typeface="Georgia"/>
                <a:ea typeface="+mn-ea"/>
                <a:cs typeface="+mn-cs"/>
              </a:rPr>
              <a:t> </a:t>
            </a:r>
            <a:r>
              <a:rPr lang="en-US" sz="6000" err="1">
                <a:solidFill>
                  <a:schemeClr val="tx2"/>
                </a:solidFill>
                <a:latin typeface="Georgia"/>
                <a:ea typeface="+mn-ea"/>
                <a:cs typeface="+mn-cs"/>
              </a:rPr>
              <a:t>blikk</a:t>
            </a:r>
            <a:r>
              <a:rPr lang="en-US" sz="6000">
                <a:solidFill>
                  <a:schemeClr val="tx2"/>
                </a:solidFill>
                <a:latin typeface="Georgia"/>
                <a:ea typeface="+mn-ea"/>
                <a:cs typeface="+mn-cs"/>
              </a:rPr>
              <a:t>?</a:t>
            </a:r>
            <a:endParaRPr lang="en-US" sz="6000">
              <a:solidFill>
                <a:schemeClr val="tx2"/>
              </a:solidFill>
              <a:latin typeface="Georgia"/>
              <a:ea typeface="+mn-ea"/>
              <a:cs typeface="Calibri"/>
            </a:endParaRPr>
          </a:p>
        </p:txBody>
      </p:sp>
      <p:sp>
        <p:nvSpPr>
          <p:cNvPr id="12" name="Oval 11">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4" descr="Illustrasjonar frå filmen &quot;Venner på skolen&quot;. Av: Silje Jin Yksnøy - Klikk for stort bilde">
            <a:extLst>
              <a:ext uri="{FF2B5EF4-FFF2-40B4-BE49-F238E27FC236}">
                <a16:creationId xmlns:a16="http://schemas.microsoft.com/office/drawing/2014/main" id="{49FCC798-512C-B838-AD8E-3B1DEF2104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1565" b="1"/>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14" name="Arc 13">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 name="Picture 2" descr="Illustrasjonar frå filmen &quot;Venner på skolen&quot;. Av: Silje Jin Yksnøy - Klikk for stort bilde">
            <a:extLst>
              <a:ext uri="{FF2B5EF4-FFF2-40B4-BE49-F238E27FC236}">
                <a16:creationId xmlns:a16="http://schemas.microsoft.com/office/drawing/2014/main" id="{5D7C6CC1-1CC5-77E5-E3F3-ADF3C2F3FCCC}"/>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r="34184" b="-4"/>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111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Illustrasjonar frå filmen &quot;Venner på skolen&quot;. Av: Silje Jin Yksnøy - Klikk for stort bilde">
            <a:extLst>
              <a:ext uri="{FF2B5EF4-FFF2-40B4-BE49-F238E27FC236}">
                <a16:creationId xmlns:a16="http://schemas.microsoft.com/office/drawing/2014/main" id="{920FDAF6-3AE4-186D-5D88-53580EF9DB7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33531"/>
          <a:stretch/>
        </p:blipFill>
        <p:spPr bwMode="auto">
          <a:xfrm>
            <a:off x="-64374"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noFill/>
          <a:extLst>
            <a:ext uri="{909E8E84-426E-40DD-AFC4-6F175D3DCCD1}">
              <a14:hiddenFill xmlns:a14="http://schemas.microsoft.com/office/drawing/2010/main">
                <a:solidFill>
                  <a:srgbClr val="FFFFFF"/>
                </a:solidFill>
              </a14:hiddenFill>
            </a:ext>
          </a:extLst>
        </p:spPr>
      </p:pic>
      <p:sp>
        <p:nvSpPr>
          <p:cNvPr id="12"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sX0" fmla="*/ 0 w 1371600"/>
              <a:gd name="csY0" fmla="*/ 0 h 18288"/>
              <a:gd name="csX1" fmla="*/ 685800 w 1371600"/>
              <a:gd name="csY1" fmla="*/ 0 h 18288"/>
              <a:gd name="csX2" fmla="*/ 1371600 w 1371600"/>
              <a:gd name="csY2" fmla="*/ 0 h 18288"/>
              <a:gd name="csX3" fmla="*/ 1371600 w 1371600"/>
              <a:gd name="csY3" fmla="*/ 18288 h 18288"/>
              <a:gd name="csX4" fmla="*/ 713232 w 1371600"/>
              <a:gd name="csY4" fmla="*/ 18288 h 18288"/>
              <a:gd name="csX5" fmla="*/ 0 w 1371600"/>
              <a:gd name="csY5" fmla="*/ 18288 h 18288"/>
              <a:gd name="csX6" fmla="*/ 0 w 1371600"/>
              <a:gd name="csY6" fmla="*/ 0 h 18288"/>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tekst 2">
            <a:extLst>
              <a:ext uri="{FF2B5EF4-FFF2-40B4-BE49-F238E27FC236}">
                <a16:creationId xmlns:a16="http://schemas.microsoft.com/office/drawing/2014/main" id="{0F100EC7-E21E-697D-C2E2-4226C408A344}"/>
              </a:ext>
            </a:extLst>
          </p:cNvPr>
          <p:cNvSpPr>
            <a:spLocks noGrp="1"/>
          </p:cNvSpPr>
          <p:nvPr>
            <p:ph type="body" idx="10"/>
          </p:nvPr>
        </p:nvSpPr>
        <p:spPr>
          <a:xfrm>
            <a:off x="-64374" y="5174837"/>
            <a:ext cx="12588379" cy="1377759"/>
          </a:xfrm>
        </p:spPr>
        <p:txBody>
          <a:bodyPr vert="horz" lIns="91440" tIns="45720" rIns="91440" bIns="45720" rtlCol="0" anchor="ctr">
            <a:noAutofit/>
          </a:bodyPr>
          <a:lstStyle/>
          <a:p>
            <a:pPr algn="ctr"/>
            <a:r>
              <a:rPr lang="en-US" sz="6000" dirty="0">
                <a:solidFill>
                  <a:schemeClr val="accent1"/>
                </a:solidFill>
                <a:latin typeface="Georgia"/>
                <a:ea typeface="+mn-ea"/>
                <a:cs typeface="Calibri"/>
              </a:rPr>
              <a:t>Kan man </a:t>
            </a:r>
            <a:r>
              <a:rPr lang="en-US" sz="6000" dirty="0" err="1">
                <a:solidFill>
                  <a:schemeClr val="accent1"/>
                </a:solidFill>
                <a:latin typeface="Georgia"/>
                <a:ea typeface="+mn-ea"/>
                <a:cs typeface="Calibri"/>
              </a:rPr>
              <a:t>være</a:t>
            </a:r>
            <a:r>
              <a:rPr lang="en-US" sz="6000" dirty="0">
                <a:solidFill>
                  <a:schemeClr val="accent1"/>
                </a:solidFill>
                <a:latin typeface="Georgia"/>
                <a:ea typeface="+mn-ea"/>
                <a:cs typeface="Calibri"/>
              </a:rPr>
              <a:t> like god </a:t>
            </a:r>
          </a:p>
          <a:p>
            <a:pPr algn="ctr"/>
            <a:r>
              <a:rPr lang="en-US" sz="6000" dirty="0" err="1">
                <a:solidFill>
                  <a:schemeClr val="accent1"/>
                </a:solidFill>
                <a:latin typeface="Georgia"/>
                <a:ea typeface="+mn-ea"/>
                <a:cs typeface="Calibri"/>
              </a:rPr>
              <a:t>venn</a:t>
            </a:r>
            <a:r>
              <a:rPr lang="en-US" sz="6000" dirty="0">
                <a:solidFill>
                  <a:schemeClr val="accent1"/>
                </a:solidFill>
                <a:latin typeface="Georgia"/>
                <a:ea typeface="+mn-ea"/>
                <a:cs typeface="Calibri"/>
              </a:rPr>
              <a:t> med alle?</a:t>
            </a:r>
            <a:endParaRPr lang="nb-NO" dirty="0">
              <a:solidFill>
                <a:schemeClr val="accent1"/>
              </a:solidFill>
              <a:ea typeface="+mn-ea"/>
            </a:endParaRPr>
          </a:p>
        </p:txBody>
      </p:sp>
    </p:spTree>
    <p:extLst>
      <p:ext uri="{BB962C8B-B14F-4D97-AF65-F5344CB8AC3E}">
        <p14:creationId xmlns:p14="http://schemas.microsoft.com/office/powerpoint/2010/main" val="699528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0DF6822-4F87-6C95-8533-33E9E1A88A95}"/>
              </a:ext>
            </a:extLst>
          </p:cNvPr>
          <p:cNvSpPr>
            <a:spLocks noGrp="1"/>
          </p:cNvSpPr>
          <p:nvPr>
            <p:ph type="title"/>
          </p:nvPr>
        </p:nvSpPr>
        <p:spPr>
          <a:xfrm>
            <a:off x="-1272791" y="264483"/>
            <a:ext cx="14232132" cy="1489255"/>
          </a:xfrm>
        </p:spPr>
        <p:txBody>
          <a:bodyPr>
            <a:noAutofit/>
          </a:bodyPr>
          <a:lstStyle/>
          <a:p>
            <a:pPr algn="ctr"/>
            <a:r>
              <a:rPr lang="nb-NO" sz="6000" b="0">
                <a:solidFill>
                  <a:schemeClr val="tx2"/>
                </a:solidFill>
                <a:latin typeface="Georgia"/>
              </a:rPr>
              <a:t>Hva kan du gjøre for </a:t>
            </a:r>
            <a:br>
              <a:rPr lang="nb-NO" sz="6000" b="0">
                <a:solidFill>
                  <a:schemeClr val="tx2"/>
                </a:solidFill>
                <a:latin typeface="Georgia"/>
              </a:rPr>
            </a:br>
            <a:r>
              <a:rPr lang="nb-NO" sz="6000" b="0">
                <a:solidFill>
                  <a:schemeClr val="tx2"/>
                </a:solidFill>
                <a:latin typeface="Georgia"/>
              </a:rPr>
              <a:t>å få flere venner?</a:t>
            </a:r>
          </a:p>
        </p:txBody>
      </p:sp>
      <p:pic>
        <p:nvPicPr>
          <p:cNvPr id="4" name="Picture 2" descr="Illustrasjon frå filmen Venner på skolen av Silje Jin Yksnøy - Klikk for stort bilde">
            <a:extLst>
              <a:ext uri="{FF2B5EF4-FFF2-40B4-BE49-F238E27FC236}">
                <a16:creationId xmlns:a16="http://schemas.microsoft.com/office/drawing/2014/main" id="{38AADAC5-20BD-80EC-4F0B-1931699FB4E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37807" y="2007702"/>
            <a:ext cx="7894320" cy="4393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616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7343E0C7-B995-0E4E-7940-DEB9DD453D6D}"/>
              </a:ext>
            </a:extLst>
          </p:cNvPr>
          <p:cNvSpPr txBox="1"/>
          <p:nvPr/>
        </p:nvSpPr>
        <p:spPr>
          <a:xfrm flipH="1">
            <a:off x="2612571" y="1802674"/>
            <a:ext cx="4937760" cy="1015663"/>
          </a:xfrm>
          <a:prstGeom prst="rect">
            <a:avLst/>
          </a:prstGeom>
          <a:noFill/>
        </p:spPr>
        <p:txBody>
          <a:bodyPr wrap="square" lIns="91440" tIns="45720" rIns="91440" bIns="45720" rtlCol="0" anchor="t">
            <a:spAutoFit/>
          </a:bodyPr>
          <a:lstStyle/>
          <a:p>
            <a:r>
              <a:rPr lang="nb-NO" sz="6000">
                <a:latin typeface="Georgia"/>
              </a:rPr>
              <a:t>Vi leker!</a:t>
            </a:r>
          </a:p>
        </p:txBody>
      </p:sp>
      <p:sp>
        <p:nvSpPr>
          <p:cNvPr id="3" name="TekstSylinder 2">
            <a:extLst>
              <a:ext uri="{FF2B5EF4-FFF2-40B4-BE49-F238E27FC236}">
                <a16:creationId xmlns:a16="http://schemas.microsoft.com/office/drawing/2014/main" id="{4800B0C1-61BE-FD63-ADE3-5A62B1618B0D}"/>
              </a:ext>
            </a:extLst>
          </p:cNvPr>
          <p:cNvSpPr txBox="1"/>
          <p:nvPr/>
        </p:nvSpPr>
        <p:spPr>
          <a:xfrm>
            <a:off x="1921693" y="2812022"/>
            <a:ext cx="5284091" cy="1323439"/>
          </a:xfrm>
          <a:prstGeom prst="rect">
            <a:avLst/>
          </a:prstGeom>
          <a:noFill/>
        </p:spPr>
        <p:txBody>
          <a:bodyPr wrap="square" lIns="91440" tIns="45720" rIns="91440" bIns="45720" rtlCol="0" anchor="t">
            <a:spAutoFit/>
          </a:bodyPr>
          <a:lstStyle/>
          <a:p>
            <a:endParaRPr lang="nb-NO" sz="4000">
              <a:latin typeface="Georgia"/>
            </a:endParaRPr>
          </a:p>
          <a:p>
            <a:r>
              <a:rPr lang="nb-NO" sz="4000">
                <a:latin typeface="Georgia"/>
              </a:rPr>
              <a:t>Jeg vil være venn med</a:t>
            </a:r>
            <a:endParaRPr lang="nb-NO" sz="4000">
              <a:latin typeface="Georgia"/>
              <a:cs typeface="Calibri"/>
            </a:endParaRPr>
          </a:p>
        </p:txBody>
      </p:sp>
    </p:spTree>
    <p:extLst>
      <p:ext uri="{BB962C8B-B14F-4D97-AF65-F5344CB8AC3E}">
        <p14:creationId xmlns:p14="http://schemas.microsoft.com/office/powerpoint/2010/main" val="1094635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8C4D59-A565-1CA6-C8A5-050F36C19963}"/>
              </a:ext>
            </a:extLst>
          </p:cNvPr>
          <p:cNvSpPr>
            <a:spLocks noGrp="1"/>
          </p:cNvSpPr>
          <p:nvPr>
            <p:ph type="title"/>
          </p:nvPr>
        </p:nvSpPr>
        <p:spPr>
          <a:xfrm>
            <a:off x="581889" y="365125"/>
            <a:ext cx="11411454" cy="1337853"/>
          </a:xfrm>
        </p:spPr>
        <p:txBody>
          <a:bodyPr>
            <a:normAutofit fontScale="90000"/>
          </a:bodyPr>
          <a:lstStyle/>
          <a:p>
            <a:br>
              <a:rPr lang="nb-NO"/>
            </a:br>
            <a:r>
              <a:rPr lang="nb-NO" sz="6700" b="0">
                <a:solidFill>
                  <a:schemeClr val="accent1"/>
                </a:solidFill>
                <a:latin typeface="Georgia"/>
              </a:rPr>
              <a:t>Vi oppsummer sammen i ringen</a:t>
            </a:r>
          </a:p>
        </p:txBody>
      </p:sp>
      <p:sp>
        <p:nvSpPr>
          <p:cNvPr id="3" name="Plassholder for innhold 2">
            <a:extLst>
              <a:ext uri="{FF2B5EF4-FFF2-40B4-BE49-F238E27FC236}">
                <a16:creationId xmlns:a16="http://schemas.microsoft.com/office/drawing/2014/main" id="{952AD62F-0DB6-602E-20E5-5B39ABE89282}"/>
              </a:ext>
            </a:extLst>
          </p:cNvPr>
          <p:cNvSpPr>
            <a:spLocks noGrp="1"/>
          </p:cNvSpPr>
          <p:nvPr>
            <p:ph sz="half" idx="1"/>
          </p:nvPr>
        </p:nvSpPr>
        <p:spPr>
          <a:xfrm>
            <a:off x="4312692" y="2122488"/>
            <a:ext cx="6987653" cy="3806248"/>
          </a:xfrm>
        </p:spPr>
        <p:txBody>
          <a:bodyPr vert="horz" lIns="91440" tIns="45720" rIns="91440" bIns="45720" rtlCol="0" anchor="t">
            <a:normAutofit/>
          </a:bodyPr>
          <a:lstStyle/>
          <a:p>
            <a:pPr marL="0" indent="0">
              <a:buNone/>
            </a:pPr>
            <a:endParaRPr lang="nb-NO" sz="2400">
              <a:ea typeface="+mn-lt"/>
              <a:cs typeface="+mn-lt"/>
            </a:endParaRPr>
          </a:p>
          <a:p>
            <a:pPr lvl="2"/>
            <a:r>
              <a:rPr lang="nb-NO" sz="4000">
                <a:solidFill>
                  <a:schemeClr val="tx2"/>
                </a:solidFill>
                <a:latin typeface="Georgia"/>
                <a:ea typeface="+mn-lt"/>
                <a:cs typeface="+mn-lt"/>
              </a:rPr>
              <a:t>Hva likte du i dag? </a:t>
            </a:r>
          </a:p>
          <a:p>
            <a:pPr lvl="2"/>
            <a:r>
              <a:rPr lang="nb-NO" sz="4000">
                <a:solidFill>
                  <a:schemeClr val="tx2"/>
                </a:solidFill>
                <a:latin typeface="Georgia"/>
                <a:ea typeface="+mn-lt"/>
                <a:cs typeface="+mn-lt"/>
              </a:rPr>
              <a:t>Hva lærte du? </a:t>
            </a:r>
          </a:p>
          <a:p>
            <a:pPr lvl="2"/>
            <a:r>
              <a:rPr lang="nb-NO" sz="4000">
                <a:solidFill>
                  <a:schemeClr val="tx2"/>
                </a:solidFill>
                <a:latin typeface="Georgia"/>
                <a:ea typeface="+mn-lt"/>
                <a:cs typeface="+mn-lt"/>
              </a:rPr>
              <a:t>Hvorfor er dette viktig? </a:t>
            </a:r>
          </a:p>
          <a:p>
            <a:pPr lvl="2"/>
            <a:r>
              <a:rPr lang="nb-NO" sz="4000">
                <a:solidFill>
                  <a:schemeClr val="tx2"/>
                </a:solidFill>
                <a:latin typeface="Georgia"/>
                <a:ea typeface="+mn-lt"/>
                <a:cs typeface="+mn-lt"/>
              </a:rPr>
              <a:t>Kva kan vi øve på?</a:t>
            </a:r>
          </a:p>
        </p:txBody>
      </p:sp>
      <p:pic>
        <p:nvPicPr>
          <p:cNvPr id="5" name="Plassholder for innhold 4" descr="Et bilde som inneholder brun&#10;&#10;Automatisk generert beskrivelse">
            <a:extLst>
              <a:ext uri="{FF2B5EF4-FFF2-40B4-BE49-F238E27FC236}">
                <a16:creationId xmlns:a16="http://schemas.microsoft.com/office/drawing/2014/main" id="{7E0CCFED-A70F-0DDA-2C0F-F34F5FB8141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
          <a:stretch/>
        </p:blipFill>
        <p:spPr>
          <a:xfrm>
            <a:off x="1072626" y="2304762"/>
            <a:ext cx="3798345" cy="380682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6" ma:contentTypeDescription="Create a new document." ma:contentTypeScope="" ma:versionID="783647a80f22e87b0efb0416de826df2">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47bc7a35b7bf179a766a3910708f1c6e"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C276B6-875B-45C6-8DFF-C750ACEC269B}">
  <ds:schemaRefs>
    <ds:schemaRef ds:uri="b8da453c-6e37-4915-9292-e90fa68e84a7"/>
    <ds:schemaRef ds:uri="http://purl.org/dc/terms/"/>
    <ds:schemaRef ds:uri="http://purl.org/dc/dcmitype/"/>
    <ds:schemaRef ds:uri="http://schemas.microsoft.com/office/2006/documentManagement/types"/>
    <ds:schemaRef ds:uri="ee598b89-8811-470d-ad8e-f3a66432fe16"/>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740F78B-DFD0-4DA3-A20C-0C8B2FC4FE62}">
  <ds:schemaRefs>
    <ds:schemaRef ds:uri="http://schemas.microsoft.com/sharepoint/v3/contenttype/forms"/>
  </ds:schemaRefs>
</ds:datastoreItem>
</file>

<file path=customXml/itemProps3.xml><?xml version="1.0" encoding="utf-8"?>
<ds:datastoreItem xmlns:ds="http://schemas.openxmlformats.org/officeDocument/2006/customXml" ds:itemID="{8D68C04D-EEC2-43FF-97EF-07731002D8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598b89-8811-470d-ad8e-f3a66432fe16"/>
    <ds:schemaRef ds:uri="b8da453c-6e37-4915-9292-e90fa68e84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TotalTime>
  <Words>877</Words>
  <Application>Microsoft Office PowerPoint</Application>
  <PresentationFormat>Widescreen</PresentationFormat>
  <Paragraphs>81</Paragraphs>
  <Slides>10</Slides>
  <Notes>8</Notes>
  <HiddenSlides>0</HiddenSlides>
  <MMClips>2</MMClips>
  <ScaleCrop>false</ScaleCrop>
  <HeadingPairs>
    <vt:vector size="6" baseType="variant">
      <vt:variant>
        <vt:lpstr>Brukte skrifter</vt:lpstr>
      </vt:variant>
      <vt:variant>
        <vt:i4>5</vt:i4>
      </vt:variant>
      <vt:variant>
        <vt:lpstr>Tema</vt:lpstr>
      </vt:variant>
      <vt:variant>
        <vt:i4>5</vt:i4>
      </vt:variant>
      <vt:variant>
        <vt:lpstr>Lysbildetitler</vt:lpstr>
      </vt:variant>
      <vt:variant>
        <vt:i4>10</vt:i4>
      </vt:variant>
    </vt:vector>
  </HeadingPairs>
  <TitlesOfParts>
    <vt:vector size="20" baseType="lpstr">
      <vt:lpstr>Arial</vt:lpstr>
      <vt:lpstr>Calibri</vt:lpstr>
      <vt:lpstr>Georgia</vt:lpstr>
      <vt:lpstr>Symbol</vt:lpstr>
      <vt:lpstr>Times New Roman</vt:lpstr>
      <vt:lpstr>4_Office-tema</vt:lpstr>
      <vt:lpstr>Egendefinert utforming</vt:lpstr>
      <vt:lpstr>5_Office-tema</vt:lpstr>
      <vt:lpstr>3_Office-tema</vt:lpstr>
      <vt:lpstr>6_Office-tema</vt:lpstr>
      <vt:lpstr>Vennskap 4. trinn</vt:lpstr>
      <vt:lpstr>     Inngangsmusikk   </vt:lpstr>
      <vt:lpstr>PowerPoint-presentasjon</vt:lpstr>
      <vt:lpstr>PowerPoint-presentasjon</vt:lpstr>
      <vt:lpstr>PowerPoint-presentasjon</vt:lpstr>
      <vt:lpstr>PowerPoint-presentasjon</vt:lpstr>
      <vt:lpstr>Hva kan du gjøre for  å få flere venner?</vt:lpstr>
      <vt:lpstr>PowerPoint-presentasjon</vt:lpstr>
      <vt:lpstr> Vi oppsummer sammen i ringen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Renate Dybdal Hansen</cp:lastModifiedBy>
  <cp:revision>2</cp:revision>
  <dcterms:created xsi:type="dcterms:W3CDTF">2020-02-24T12:22:26Z</dcterms:created>
  <dcterms:modified xsi:type="dcterms:W3CDTF">2026-03-05T09:28:29Z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