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7"/>
  </p:notesMasterIdLst>
  <p:sldIdLst>
    <p:sldId id="261" r:id="rId5"/>
    <p:sldId id="270" r:id="rId6"/>
    <p:sldId id="264" r:id="rId7"/>
    <p:sldId id="265" r:id="rId8"/>
    <p:sldId id="271" r:id="rId9"/>
    <p:sldId id="262" r:id="rId10"/>
    <p:sldId id="272" r:id="rId11"/>
    <p:sldId id="273" r:id="rId12"/>
    <p:sldId id="266" r:id="rId13"/>
    <p:sldId id="275" r:id="rId14"/>
    <p:sldId id="274" r:id="rId15"/>
    <p:sldId id="269"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p:restoredTop sz="85986" autoAdjust="0"/>
  </p:normalViewPr>
  <p:slideViewPr>
    <p:cSldViewPr snapToGrid="0" snapToObjects="1">
      <p:cViewPr varScale="1">
        <p:scale>
          <a:sx n="105" d="100"/>
          <a:sy n="105" d="100"/>
        </p:scale>
        <p:origin x="86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”Alfabetisk rekkefølge på fornavn”</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1B57EE28-A943-1346-81C4-03CEC22402C6}" type="presOf" srcId="{8CC54F98-7BAE-4754-87A2-B1085656FF5C}" destId="{65992195-1CB0-7047-92EB-D75694E007D5}" srcOrd="0" destOrd="0" presId="urn:microsoft.com/office/officeart/2016/7/layout/RepeatingBendingProcessNew"/>
    <dgm:cxn modelId="{8F90933C-0489-3943-98D4-57FC065364BD}" type="presOf" srcId="{8CC54F98-7BAE-4754-87A2-B1085656FF5C}" destId="{AA5C4306-DFB2-A94E-AFF4-116C017EBDFC}" srcOrd="1" destOrd="0" presId="urn:microsoft.com/office/officeart/2016/7/layout/RepeatingBendingProcessNew"/>
    <dgm:cxn modelId="{DE09DC69-87A0-7340-8A9B-B93C52F4E5B1}" type="presOf" srcId="{36FE66CB-27D2-47B3-8A8D-4F4DCE18F9FC}" destId="{6F45F2D9-E0BD-EC4D-B162-3153603DB088}" srcOrd="0" destOrd="0" presId="urn:microsoft.com/office/officeart/2016/7/layout/RepeatingBendingProcessNew"/>
    <dgm:cxn modelId="{8FE11ACB-E793-D842-A1B4-83901CF37C42}" type="presOf" srcId="{6030B2DD-1C9B-47D9-AC0A-CC738D45504D}" destId="{A2257A8A-B7A4-FF4C-9CDD-F74AE5DD1C15}" srcOrd="0" destOrd="0" presId="urn:microsoft.com/office/officeart/2016/7/layout/RepeatingBendingProcessNew"/>
    <dgm:cxn modelId="{8B48C5CD-9561-274F-8DE3-50ABEF614809}" type="presOf" srcId="{6038A879-0BCA-4A18-BC14-6D1269E391AE}" destId="{D46B6FC9-8D28-E048-B4DC-69A842DF7C03}"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731640D6-669C-6D43-A97E-07446591B337}" type="presParOf" srcId="{A2257A8A-B7A4-FF4C-9CDD-F74AE5DD1C15}" destId="{6F45F2D9-E0BD-EC4D-B162-3153603DB088}" srcOrd="0" destOrd="0" presId="urn:microsoft.com/office/officeart/2016/7/layout/RepeatingBendingProcessNew"/>
    <dgm:cxn modelId="{6B4C6AB9-B05A-884C-9868-7EBDB8090031}" type="presParOf" srcId="{A2257A8A-B7A4-FF4C-9CDD-F74AE5DD1C15}" destId="{65992195-1CB0-7047-92EB-D75694E007D5}" srcOrd="1" destOrd="0" presId="urn:microsoft.com/office/officeart/2016/7/layout/RepeatingBendingProcessNew"/>
    <dgm:cxn modelId="{612C1778-848B-9A45-9E8D-70F535BF7909}" type="presParOf" srcId="{65992195-1CB0-7047-92EB-D75694E007D5}" destId="{AA5C4306-DFB2-A94E-AFF4-116C017EBDFC}" srcOrd="0" destOrd="0" presId="urn:microsoft.com/office/officeart/2016/7/layout/RepeatingBendingProcessNew"/>
    <dgm:cxn modelId="{6AF30E11-1CE8-3F40-A36F-E3AEF1D6A097}"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0" i="0" kern="1200" dirty="0">
              <a:solidFill>
                <a:schemeClr val="tx1">
                  <a:lumMod val="75000"/>
                </a:schemeClr>
              </a:solidFill>
            </a:rPr>
            <a:t>Alle stiller seg på en rekke etter: </a:t>
          </a:r>
          <a:r>
            <a:rPr lang="nb-NO" sz="3000" b="1" kern="1200" dirty="0">
              <a:solidFill>
                <a:schemeClr val="tx1">
                  <a:lumMod val="75000"/>
                </a:schemeClr>
              </a:solidFill>
            </a:rPr>
            <a:t>”Alfabetisk rekkefølge på fornavn”</a:t>
          </a:r>
          <a:endParaRPr lang="en-US" sz="30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1" kern="1200" dirty="0">
              <a:solidFill>
                <a:schemeClr val="tx1">
                  <a:lumMod val="75000"/>
                </a:schemeClr>
              </a:solidFill>
            </a:rPr>
            <a:t>Gruppeinndeling:</a:t>
          </a:r>
          <a:r>
            <a:rPr lang="nb-NO" sz="3000" kern="1200" dirty="0">
              <a:solidFill>
                <a:schemeClr val="tx1">
                  <a:lumMod val="75000"/>
                </a:schemeClr>
              </a:solidFill>
            </a:rPr>
            <a:t> Lag grupper med 4 elever i hver</a:t>
          </a:r>
          <a:endParaRPr lang="en-US" sz="30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03C50-F1B9-784B-B50F-FF965FA9C64B}" type="datetimeFigureOut">
              <a:rPr lang="nn-NO" smtClean="0"/>
              <a:pPr/>
              <a:t>06.03.2023</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41766-C521-514C-84B2-F17B8C0FC3B9}"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1. ”Lukk øynene. La tankene dine gå til et sted du liker å være. Et godt sted for deg. Se deg rundt. Legg merke til hva du ser. Legg merke til hva du hører. Gå litt rundt. Legg deg ned på dette stedet. Her er du trygg. Du er beskyttet. Du kan være deg selv. Så får du øye på en kiste. Du går bort til kisten og åpner den. Det er en gave til deg. Det står at du har fortjent en gave. Du har jobbet så hardt. Du prøvde og ga ikke opp. Du g jorde så godt du kunne. Det er det viktigste. Ved side av gaven ligger en konvolutt. Det står at du får penger også, fordi du er en bra person som kan bruke pengene til noe fornuftig. Ved siden av kisten oppdager du god mat. Du skjønner at det er til deg, og du blir takknemlig. Maten lukter godt. Du spiser, drikker og sover litt. Så våkner du gradvis opp fra det gode stedet.”</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2.”Åpne øynene gradvis. Strekk deg litt”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3.”Stram musklene i hele kroppen og slapp så av. Gjenta tre ganger”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4.”Trekk pusten dypt inn gjennom nesen. Gjør det fire ganger. Legg merke til hvordan luften går inn, og slipp den rolig ut igjen”</a:t>
            </a:r>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3</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4</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7"/>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24&amp;v=ViyGoYzN_Ng&amp;feature=emb_logo" TargetMode="Externa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actfulnessquiz.com/"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www.youtube.com/watch?v=yttwjrDnAxI&amp;t=26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tv.nrk.no/serie/dusaameg/sesong/1/episode/3/avspiller" TargetMode="External"/><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282576"/>
            <a:ext cx="4859783" cy="3384674"/>
          </a:xfrm>
        </p:spPr>
        <p:txBody>
          <a:bodyPr/>
          <a:lstStyle/>
          <a:p>
            <a:r>
              <a:rPr lang="nb-NO"/>
              <a:t>I klassen:</a:t>
            </a:r>
            <a:br>
              <a:rPr lang="nb-NO"/>
            </a:br>
            <a:r>
              <a:rPr lang="nb-NO"/>
              <a:t>Fremtid </a:t>
            </a:r>
            <a:r>
              <a:rPr lang="nb-NO" dirty="0"/>
              <a:t>og drømmer</a:t>
            </a:r>
            <a:br>
              <a:rPr lang="nb-NO" dirty="0"/>
            </a:br>
            <a:endParaRPr lang="nb-NO" dirty="0"/>
          </a:p>
        </p:txBody>
      </p:sp>
      <p:sp>
        <p:nvSpPr>
          <p:cNvPr id="3" name="Undertittel 2"/>
          <p:cNvSpPr txBox="1">
            <a:spLocks/>
          </p:cNvSpPr>
          <p:nvPr/>
        </p:nvSpPr>
        <p:spPr>
          <a:xfrm>
            <a:off x="6877877" y="438149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a:t>
            </a:r>
            <a:r>
              <a:rPr kumimoji="0" lang="nb-NO" sz="2000" b="0" i="0" u="none" strike="noStrike" kern="1200" cap="none" spc="0" normalizeH="0" baseline="0" noProof="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a:stretch>
            <a:fillRect/>
          </a:stretch>
        </p:blipFill>
        <p:spPr>
          <a:xfrm>
            <a:off x="0" y="2652247"/>
            <a:ext cx="3140897" cy="2173753"/>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769211"/>
            <a:ext cx="7981121" cy="4278382"/>
          </a:xfrm>
        </p:spPr>
        <p:txBody>
          <a:bodyPr>
            <a:noAutofit/>
          </a:bodyPr>
          <a:lstStyle/>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En elev som har lyst, pekes ut til å være katt og en annen elev til å være mus. Resten danner en ring ved å holde hverandre i hendene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Midt i ringen står musen og utenfor står katten</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Elevene som utgjør ringen, hjelper musen ved å hindre katten i å komme inn. Når katten skal forsøke å komme inn i ringen, senker elevene armene. Om katten klarer å komme inn, slipper man raskt musen ut (løfter opp armene)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Leken fortsetter til katten lykkes i å fange musen. Ny katt og mus pekes ut</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Se leken her: </a:t>
            </a:r>
            <a:r>
              <a:rPr lang="nb-NO" sz="2200" u="sng" dirty="0">
                <a:solidFill>
                  <a:schemeClr val="tx1">
                    <a:lumMod val="75000"/>
                  </a:schemeClr>
                </a:solidFill>
                <a:latin typeface="Calibri"/>
                <a:ea typeface="+mn-ea"/>
                <a:cs typeface="+mn-cs"/>
                <a:hlinkClick r:id="rId3"/>
              </a:rPr>
              <a:t>https://www.youtube.com/watch?time_continue=24&amp;v=ViyGoYzN_Ng&amp;feature=emb_logo</a:t>
            </a:r>
            <a:endParaRPr lang="nb-NO" sz="22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Katt og mus (10 min)</a:t>
            </a:r>
          </a:p>
        </p:txBody>
      </p:sp>
      <p:sp>
        <p:nvSpPr>
          <p:cNvPr id="5" name="TekstSylinder 4"/>
          <p:cNvSpPr txBox="1"/>
          <p:nvPr/>
        </p:nvSpPr>
        <p:spPr>
          <a:xfrm>
            <a:off x="-214833" y="315912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Autofit/>
          </a:bodyPr>
          <a:lstStyle/>
          <a:p>
            <a:pPr marL="457200" lvl="0" indent="-457200" defTabSz="713232">
              <a:lnSpc>
                <a:spcPct val="100000"/>
              </a:lnSpc>
              <a:spcBef>
                <a:spcPts val="0"/>
              </a:spcBef>
              <a:buFont typeface="Arial"/>
              <a:buAutoNum type="arabicParenR"/>
            </a:pPr>
            <a:r>
              <a:rPr lang="nb-NO" sz="2300" b="1" dirty="0">
                <a:solidFill>
                  <a:schemeClr val="tx1">
                    <a:lumMod val="75000"/>
                  </a:schemeClr>
                </a:solidFill>
                <a:latin typeface="Calibri"/>
                <a:ea typeface="+mn-ea"/>
                <a:cs typeface="+mn-cs"/>
              </a:rPr>
              <a:t>Skriv et oppmuntrende brev</a:t>
            </a:r>
            <a:r>
              <a:rPr lang="nb-NO" sz="2300" dirty="0">
                <a:solidFill>
                  <a:schemeClr val="tx1">
                    <a:lumMod val="75000"/>
                  </a:schemeClr>
                </a:solidFill>
                <a:latin typeface="Calibri"/>
                <a:ea typeface="+mn-ea"/>
                <a:cs typeface="+mn-cs"/>
              </a:rPr>
              <a:t> til en som skal begynne på ungdomsskolen. Gi noen gode råd for: </a:t>
            </a:r>
          </a:p>
          <a:p>
            <a:pPr marL="457200" lvl="0" indent="-457200" defTabSz="713232">
              <a:lnSpc>
                <a:spcPct val="100000"/>
              </a:lnSpc>
              <a:spcBef>
                <a:spcPts val="0"/>
              </a:spcBef>
            </a:pPr>
            <a:r>
              <a:rPr lang="nb-NO" sz="2300" dirty="0">
                <a:solidFill>
                  <a:schemeClr val="tx1">
                    <a:lumMod val="75000"/>
                  </a:schemeClr>
                </a:solidFill>
                <a:latin typeface="Calibri"/>
                <a:ea typeface="+mn-ea"/>
                <a:cs typeface="+mn-cs"/>
              </a:rPr>
              <a:t>	- Hvordan klare å gjøre skolearbeidet på en god måte </a:t>
            </a:r>
          </a:p>
          <a:p>
            <a:pPr marL="457200" lvl="0" indent="-457200" defTabSz="713232">
              <a:lnSpc>
                <a:spcPct val="100000"/>
              </a:lnSpc>
              <a:spcBef>
                <a:spcPts val="0"/>
              </a:spcBef>
            </a:pPr>
            <a:r>
              <a:rPr lang="nb-NO" sz="2300" dirty="0">
                <a:solidFill>
                  <a:schemeClr val="tx1">
                    <a:lumMod val="75000"/>
                  </a:schemeClr>
                </a:solidFill>
                <a:latin typeface="Calibri"/>
                <a:ea typeface="+mn-ea"/>
                <a:cs typeface="+mn-cs"/>
              </a:rPr>
              <a:t>	- Hvordan få et godt klassemiljø</a:t>
            </a:r>
          </a:p>
          <a:p>
            <a:pPr marL="457200" lvl="0" indent="-457200" defTabSz="713232">
              <a:lnSpc>
                <a:spcPct val="100000"/>
              </a:lnSpc>
              <a:spcBef>
                <a:spcPts val="0"/>
              </a:spcBef>
            </a:pPr>
            <a:r>
              <a:rPr lang="nb-NO" sz="2300" dirty="0">
                <a:solidFill>
                  <a:schemeClr val="tx1">
                    <a:lumMod val="75000"/>
                  </a:schemeClr>
                </a:solidFill>
                <a:latin typeface="Calibri"/>
                <a:ea typeface="+mn-ea"/>
                <a:cs typeface="+mn-cs"/>
              </a:rPr>
              <a:t>	Bruk eksempler fra eget liv</a:t>
            </a:r>
          </a:p>
          <a:p>
            <a:pPr marL="178308" lvl="0" indent="-178308" defTabSz="713232">
              <a:lnSpc>
                <a:spcPct val="100000"/>
              </a:lnSpc>
              <a:spcBef>
                <a:spcPts val="0"/>
              </a:spcBef>
            </a:pPr>
            <a:endParaRPr lang="nb-NO" sz="2300" dirty="0">
              <a:solidFill>
                <a:schemeClr val="tx1">
                  <a:lumMod val="75000"/>
                </a:schemeClr>
              </a:solidFill>
              <a:latin typeface="Calibri"/>
              <a:ea typeface="+mn-ea"/>
              <a:cs typeface="+mn-cs"/>
            </a:endParaRPr>
          </a:p>
          <a:p>
            <a:pPr marL="457200" lvl="0" indent="-457200" defTabSz="713232">
              <a:lnSpc>
                <a:spcPct val="100000"/>
              </a:lnSpc>
              <a:spcBef>
                <a:spcPts val="0"/>
              </a:spcBef>
              <a:buAutoNum type="arabicParenR" startAt="2"/>
            </a:pPr>
            <a:r>
              <a:rPr lang="nb-NO" sz="2300" b="1" dirty="0">
                <a:solidFill>
                  <a:schemeClr val="tx1">
                    <a:lumMod val="75000"/>
                  </a:schemeClr>
                </a:solidFill>
                <a:latin typeface="Calibri"/>
                <a:ea typeface="+mn-ea"/>
                <a:cs typeface="+mn-cs"/>
              </a:rPr>
              <a:t>Om fremgangen i verden. </a:t>
            </a:r>
            <a:r>
              <a:rPr lang="nb-NO" sz="2300" dirty="0">
                <a:solidFill>
                  <a:schemeClr val="tx1">
                    <a:lumMod val="75000"/>
                  </a:schemeClr>
                </a:solidFill>
                <a:latin typeface="Calibri"/>
                <a:ea typeface="+mn-ea"/>
                <a:cs typeface="+mn-cs"/>
              </a:rPr>
              <a:t>Ta quizen på nett med 13 faktaspørsmål om utviklingen og fremgangen i verden: </a:t>
            </a:r>
            <a:r>
              <a:rPr lang="en-US" sz="2300" dirty="0">
                <a:solidFill>
                  <a:schemeClr val="tx1">
                    <a:lumMod val="75000"/>
                  </a:schemeClr>
                </a:solidFill>
                <a:latin typeface="Calibri"/>
                <a:ea typeface="+mn-ea"/>
                <a:cs typeface="+mn-cs"/>
                <a:hlinkClick r:id="rId2"/>
              </a:rPr>
              <a:t>https://factfulnessquiz.com</a:t>
            </a:r>
            <a:r>
              <a:rPr lang="en-US" sz="2300">
                <a:solidFill>
                  <a:schemeClr val="tx1">
                    <a:lumMod val="75000"/>
                  </a:schemeClr>
                </a:solidFill>
                <a:latin typeface="Calibri"/>
                <a:ea typeface="+mn-ea"/>
                <a:cs typeface="+mn-cs"/>
                <a:hlinkClick r:id="rId2"/>
              </a:rPr>
              <a:t>/</a:t>
            </a:r>
            <a:r>
              <a:rPr lang="en-US" sz="2300">
                <a:solidFill>
                  <a:schemeClr val="tx1">
                    <a:lumMod val="75000"/>
                  </a:schemeClr>
                </a:solidFill>
                <a:latin typeface="Calibri"/>
                <a:ea typeface="+mn-ea"/>
                <a:cs typeface="+mn-cs"/>
              </a:rPr>
              <a:t>  </a:t>
            </a:r>
            <a:endParaRPr lang="en-US"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a:t>Ekstraoppgaver</a:t>
            </a:r>
            <a:endParaRPr lang="nb-NO" dirty="0"/>
          </a:p>
        </p:txBody>
      </p:sp>
      <p:pic>
        <p:nvPicPr>
          <p:cNvPr id="6" name="Bilde 5"/>
          <p:cNvPicPr>
            <a:picLocks noChangeAspect="1"/>
          </p:cNvPicPr>
          <p:nvPr/>
        </p:nvPicPr>
        <p:blipFill>
          <a:blip r:embed="rId3"/>
          <a:stretch>
            <a:fillRect/>
          </a:stretch>
        </p:blipFill>
        <p:spPr>
          <a:xfrm>
            <a:off x="269876" y="2936875"/>
            <a:ext cx="2222500" cy="1526695"/>
          </a:xfrm>
          <a:prstGeom prst="rect">
            <a:avLst/>
          </a:prstGeom>
        </p:spPr>
      </p:pic>
      <p:sp>
        <p:nvSpPr>
          <p:cNvPr id="7" name="TekstSylinder 6"/>
          <p:cNvSpPr txBox="1"/>
          <p:nvPr/>
        </p:nvSpPr>
        <p:spPr>
          <a:xfrm>
            <a:off x="241482" y="2936875"/>
            <a:ext cx="1169919" cy="246221"/>
          </a:xfrm>
          <a:prstGeom prst="rect">
            <a:avLst/>
          </a:prstGeom>
          <a:noFill/>
        </p:spPr>
        <p:txBody>
          <a:bodyPr wrap="square" rtlCol="0">
            <a:spAutoFit/>
          </a:bodyPr>
          <a:lstStyle/>
          <a:p>
            <a:r>
              <a:rPr lang="nn-NO" sz="1000" dirty="0">
                <a:solidFill>
                  <a:schemeClr val="bg1">
                    <a:lumMod val="7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srcRect/>
          <a:stretch>
            <a:fillRect/>
          </a:stretch>
        </p:blipFill>
        <p:spPr>
          <a:xfrm>
            <a:off x="0" y="0"/>
            <a:ext cx="12192000" cy="6858000"/>
          </a:xfrm>
          <a:prstGeom prst="rect">
            <a:avLst/>
          </a:prstGeom>
        </p:spPr>
      </p:pic>
      <p:sp>
        <p:nvSpPr>
          <p:cNvPr id="7" name="TekstSylinder 6"/>
          <p:cNvSpPr txBox="1"/>
          <p:nvPr/>
        </p:nvSpPr>
        <p:spPr>
          <a:xfrm>
            <a:off x="10975975" y="0"/>
            <a:ext cx="1485900" cy="246221"/>
          </a:xfrm>
          <a:prstGeom prst="rect">
            <a:avLst/>
          </a:prstGeom>
          <a:noFill/>
        </p:spPr>
        <p:txBody>
          <a:bodyPr wrap="square" rtlCol="0">
            <a:spAutoFit/>
          </a:bodyPr>
          <a:lstStyle/>
          <a:p>
            <a:r>
              <a:rPr lang="nn-NO" sz="1000" dirty="0">
                <a:solidFill>
                  <a:schemeClr val="bg1">
                    <a:lumMod val="75000"/>
                  </a:schemeClr>
                </a:solidFill>
              </a:rPr>
              <a:t>    </a:t>
            </a:r>
            <a:r>
              <a:rPr lang="nn-NO" sz="1000" dirty="0">
                <a:solidFill>
                  <a:schemeClr val="bg1">
                    <a:lumMod val="65000"/>
                  </a:schemeClr>
                </a:solidFill>
              </a:rPr>
              <a:t>Pixabay.com</a:t>
            </a:r>
          </a:p>
        </p:txBody>
      </p:sp>
      <p:sp>
        <p:nvSpPr>
          <p:cNvPr id="8"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9" name="Tittel 3"/>
          <p:cNvSpPr txBox="1">
            <a:spLocks/>
          </p:cNvSpPr>
          <p:nvPr/>
        </p:nvSpPr>
        <p:spPr>
          <a:xfrm>
            <a:off x="523874" y="2070098"/>
            <a:ext cx="4651375" cy="533401"/>
          </a:xfrm>
          <a:prstGeom prst="rect">
            <a:avLst/>
          </a:prstGeom>
        </p:spPr>
        <p:txBody>
          <a:bodyPr vert="horz" lIns="71323" tIns="35662" rIns="71323" bIns="35662" rtlCol="0" anchor="ctr">
            <a:no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endParaRPr lang="en-US" sz="2500" b="1" dirty="0">
              <a:latin typeface="Georgia"/>
              <a:ea typeface="+mj-ea"/>
              <a:cs typeface="+mj-cs"/>
            </a:endParaRP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Nærværstrening (10 min)</a:t>
            </a:r>
            <a:br>
              <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rPr>
            </a:br>
            <a:endPar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endParaRPr>
          </a:p>
        </p:txBody>
      </p:sp>
      <p:sp>
        <p:nvSpPr>
          <p:cNvPr id="10" name="Plassholder for innhold 4"/>
          <p:cNvSpPr txBox="1">
            <a:spLocks/>
          </p:cNvSpPr>
          <p:nvPr/>
        </p:nvSpPr>
        <p:spPr>
          <a:xfrm>
            <a:off x="722585" y="2761376"/>
            <a:ext cx="4643164" cy="3728876"/>
          </a:xfrm>
          <a:prstGeom prst="rect">
            <a:avLst/>
          </a:prstGeom>
        </p:spPr>
        <p:txBody>
          <a:bodyPr vert="horz" lIns="71323" tIns="35662" rIns="71323" bIns="35662" rtlCol="0" anchor="ctr">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Lyset dempes</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Alle finner en komfortabel stilling</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Trekk pusten dypt og pust med magen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Fokuser på å slappe av</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Lytt til lærerens fortellingen om positive forventninger</a:t>
            </a:r>
          </a:p>
          <a:p>
            <a:pPr marL="178308" marR="0" lvl="0" indent="-178308" algn="l" defTabSz="713232" rtl="0" eaLnBrk="1" fontAlgn="auto" latinLnBrk="0" hangingPunct="1">
              <a:lnSpc>
                <a:spcPct val="90000"/>
              </a:lnSpc>
              <a:spcBef>
                <a:spcPts val="780"/>
              </a:spcBef>
              <a:spcAft>
                <a:spcPts val="468"/>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Bruk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gjerne</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en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dempet</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rolig</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bakgrunnsmusikk, for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eksempel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a:t>
            </a:r>
          </a:p>
          <a:p>
            <a:pPr marL="180000" marR="0" lvl="0" algn="l" defTabSz="713232" rtl="0" eaLnBrk="1" fontAlgn="auto" latinLnBrk="0" hangingPunct="1">
              <a:lnSpc>
                <a:spcPct val="90000"/>
              </a:lnSpc>
              <a:spcBef>
                <a:spcPts val="180"/>
              </a:spcBef>
              <a:spcAft>
                <a:spcPts val="468"/>
              </a:spcAft>
              <a:buClrTx/>
              <a:buSzTx/>
              <a:buFont typeface="Arial"/>
              <a:buNone/>
              <a:tabLst/>
              <a:defRPr/>
            </a:pP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hlinkClick r:id="rId4"/>
              </a:rPr>
              <a:t>https://www.youtube.com/watch?v=yttwjrDnAxI&amp;t=26s</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p>
          <a:p>
            <a:pPr marL="180000" marR="0" lvl="0" indent="-178308" algn="l" defTabSz="713232" rtl="0" eaLnBrk="1" fontAlgn="auto" latinLnBrk="0" hangingPunct="1">
              <a:lnSpc>
                <a:spcPct val="90000"/>
              </a:lnSpc>
              <a:spcBef>
                <a:spcPts val="780"/>
              </a:spcBef>
              <a:spcAft>
                <a:spcPts val="0"/>
              </a:spcAft>
              <a:buClrTx/>
              <a:buSzTx/>
              <a:buFont typeface="Arial"/>
              <a:buChar char="•"/>
              <a:tabLst/>
              <a:defRPr/>
            </a:pPr>
            <a:endParaRPr kumimoji="0" lang="nb-NO" sz="1400"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353063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2619375"/>
            <a:ext cx="4403725" cy="4518364"/>
          </a:xfrm>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på gruppen deler med de andre. Ordstyrer styrer ordet</a:t>
            </a:r>
          </a:p>
          <a:p>
            <a:pPr marL="457200" lvl="0" indent="-457200" defTabSz="713232">
              <a:spcBef>
                <a:spcPts val="780"/>
              </a:spcBef>
              <a:buFont typeface="Arial"/>
              <a:buChar char="•"/>
            </a:pPr>
            <a:r>
              <a:rPr lang="nb-NO" sz="2300" b="1" dirty="0">
                <a:solidFill>
                  <a:schemeClr val="tx1">
                    <a:lumMod val="75000"/>
                  </a:schemeClr>
                </a:solidFill>
                <a:latin typeface="Calibri"/>
                <a:ea typeface="+mn-ea"/>
                <a:cs typeface="+mn-cs"/>
              </a:rPr>
              <a:t>Har noen i det siste sagt eller gjort noe du ble takknemlig for?</a:t>
            </a:r>
          </a:p>
          <a:p>
            <a:pPr marL="457200" lvl="0" indent="-457200" defTabSz="713232">
              <a:spcBef>
                <a:spcPts val="780"/>
              </a:spcBef>
              <a:buFont typeface="Arial"/>
              <a:buChar char="•"/>
            </a:pPr>
            <a:endParaRPr lang="nn-NO" sz="2200" dirty="0">
              <a:solidFill>
                <a:prstClr val="black"/>
              </a:solidFill>
              <a:latin typeface="Calibri"/>
              <a:ea typeface="+mn-ea"/>
              <a:cs typeface="+mn-cs"/>
            </a:endParaRPr>
          </a:p>
          <a:p>
            <a:pPr marL="457200" indent="-457200">
              <a:buFont typeface="Arial"/>
              <a:buChar char="•"/>
            </a:pPr>
            <a:endParaRPr lang="nb-NO" dirty="0"/>
          </a:p>
        </p:txBody>
      </p:sp>
      <p:sp>
        <p:nvSpPr>
          <p:cNvPr id="4" name="Tittel 1"/>
          <p:cNvSpPr txBox="1">
            <a:spLocks/>
          </p:cNvSpPr>
          <p:nvPr/>
        </p:nvSpPr>
        <p:spPr>
          <a:xfrm>
            <a:off x="7037408" y="1022614"/>
            <a:ext cx="4403725" cy="1104636"/>
          </a:xfrm>
          <a:prstGeom prst="rect">
            <a:avLst/>
          </a:prstGeom>
        </p:spPr>
        <p:txBody>
          <a:bodyPr vert="horz" lIns="71323" tIns="35662" rIns="71323" bIns="35662" rtlCol="0" anchor="ctr">
            <a:norm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err="1">
                <a:ln>
                  <a:noFill/>
                </a:ln>
                <a:solidFill>
                  <a:schemeClr val="tx1"/>
                </a:solidFill>
                <a:effectLst/>
                <a:uLnTx/>
                <a:uFillTx/>
                <a:latin typeface="+mj-lt"/>
                <a:ea typeface="+mj-ea"/>
                <a:cs typeface="+mj-cs"/>
              </a:rPr>
              <a:t>Takknemlighets-øvelse</a:t>
            </a:r>
            <a:r>
              <a:rPr kumimoji="0" lang="nb-NO" sz="3500" b="1" u="none" strike="noStrike" kern="1200" cap="none" spc="0" normalizeH="0" baseline="0" noProof="0" dirty="0">
                <a:ln>
                  <a:noFill/>
                </a:ln>
                <a:solidFill>
                  <a:schemeClr val="tx1"/>
                </a:solidFill>
                <a:effectLst/>
                <a:uLnTx/>
                <a:uFillTx/>
                <a:latin typeface="+mj-lt"/>
                <a:ea typeface="+mj-ea"/>
                <a:cs typeface="+mj-cs"/>
              </a:rPr>
              <a:t> (5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pic>
        <p:nvPicPr>
          <p:cNvPr id="5" name="Plassholder for bilde 4"/>
          <p:cNvPicPr>
            <a:picLocks noGrp="1" noChangeAspect="1"/>
          </p:cNvPicPr>
          <p:nvPr>
            <p:ph type="pic" idx="1"/>
          </p:nvPr>
        </p:nvPicPr>
        <p:blipFill>
          <a:blip r:embed="rId3"/>
          <a:srcRect t="3937" b="3937"/>
          <a:stretch>
            <a:fillRect/>
          </a:stretch>
        </p:blipFill>
        <p:spPr>
          <a:xfrm>
            <a:off x="-499974" y="997738"/>
            <a:ext cx="7037408" cy="4862524"/>
          </a:xfrm>
          <a:prstGeom prst="rect">
            <a:avLst/>
          </a:prstGeom>
        </p:spPr>
      </p:pic>
      <p:sp>
        <p:nvSpPr>
          <p:cNvPr id="6" name="Rektangel 5"/>
          <p:cNvSpPr/>
          <p:nvPr/>
        </p:nvSpPr>
        <p:spPr>
          <a:xfrm>
            <a:off x="5535487" y="997738"/>
            <a:ext cx="1001947" cy="246221"/>
          </a:xfrm>
          <a:prstGeom prst="rect">
            <a:avLst/>
          </a:prstGeom>
        </p:spPr>
        <p:txBody>
          <a:bodyPr wrap="none">
            <a:spAutoFit/>
          </a:bodyPr>
          <a:lstStyle/>
          <a:p>
            <a:r>
              <a:rPr lang="nn-NO" sz="1000" dirty="0">
                <a:solidFill>
                  <a:schemeClr val="bg1">
                    <a:lumMod val="75000"/>
                  </a:schemeClr>
                </a:solidFill>
              </a:rPr>
              <a:t>Pixabay.com</a:t>
            </a:r>
            <a:endParaRPr lang="nn-NO" sz="1000" dirty="0"/>
          </a:p>
        </p:txBody>
      </p:sp>
    </p:spTree>
    <p:extLst>
      <p:ext uri="{BB962C8B-B14F-4D97-AF65-F5344CB8AC3E}">
        <p14:creationId xmlns:p14="http://schemas.microsoft.com/office/powerpoint/2010/main" val="224375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3"/>
          <p:cNvPicPr>
            <a:picLocks noGrp="1" noChangeAspect="1"/>
          </p:cNvPicPr>
          <p:nvPr>
            <p:ph type="pic" idx="1"/>
          </p:nvPr>
        </p:nvPicPr>
        <p:blipFill>
          <a:blip r:embed="rId2"/>
          <a:srcRect l="9227"/>
          <a:stretch>
            <a:fillRect/>
          </a:stretch>
        </p:blipFill>
        <p:spPr>
          <a:xfrm>
            <a:off x="-88775" y="0"/>
            <a:ext cx="6388084"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3150639"/>
            <a:ext cx="3756537" cy="4518364"/>
          </a:xfrm>
        </p:spPr>
        <p:txBody>
          <a:bodyPr/>
          <a:lstStyle/>
          <a:p>
            <a:r>
              <a:rPr lang="nb-NO" sz="2300" u="sng" dirty="0">
                <a:solidFill>
                  <a:schemeClr val="tx1">
                    <a:lumMod val="75000"/>
                  </a:schemeClr>
                </a:solidFill>
                <a:hlinkClick r:id="rId3"/>
              </a:rPr>
              <a:t>https://tv.nrk.no/serie/dusaameg/sesong/1/episode/3/avspiller</a:t>
            </a:r>
            <a:endParaRPr lang="nb-NO" sz="2300" dirty="0">
              <a:solidFill>
                <a:schemeClr val="tx1">
                  <a:lumMod val="75000"/>
                </a:schemeClr>
              </a:solidFill>
            </a:endParaRPr>
          </a:p>
          <a:p>
            <a:pPr indent="-178308">
              <a:spcAft>
                <a:spcPts val="468"/>
              </a:spcAft>
            </a:pPr>
            <a:endParaRPr lang="en-US" sz="2000" dirty="0"/>
          </a:p>
        </p:txBody>
      </p:sp>
      <p:sp>
        <p:nvSpPr>
          <p:cNvPr id="4" name="Tittel 1"/>
          <p:cNvSpPr txBox="1">
            <a:spLocks/>
          </p:cNvSpPr>
          <p:nvPr/>
        </p:nvSpPr>
        <p:spPr>
          <a:xfrm>
            <a:off x="7037408" y="1022614"/>
            <a:ext cx="4738159" cy="1748628"/>
          </a:xfrm>
          <a:prstGeom prst="rect">
            <a:avLst/>
          </a:prstGeom>
        </p:spPr>
        <p:txBody>
          <a:bodyPr vert="horz" lIns="71323" tIns="35662" rIns="71323" bIns="35662" rtlCol="0" anchor="ctr">
            <a:noAutofit/>
          </a:bodyPr>
          <a:lstStyle/>
          <a:p>
            <a:pPr lvl="0" defTabSz="713232">
              <a:lnSpc>
                <a:spcPct val="90000"/>
              </a:lnSpc>
              <a:spcBef>
                <a:spcPct val="0"/>
              </a:spcBef>
            </a:pPr>
            <a:r>
              <a:rPr lang="en-US" sz="3500" b="1" dirty="0"/>
              <a:t>Se </a:t>
            </a:r>
            <a:r>
              <a:rPr lang="en-US" sz="3500" b="1" dirty="0" err="1"/>
              <a:t>filmklippet</a:t>
            </a:r>
            <a:r>
              <a:rPr lang="en-US" sz="3500" b="1" dirty="0"/>
              <a:t>: ”Du </a:t>
            </a:r>
            <a:r>
              <a:rPr lang="en-US" sz="3500" b="1" dirty="0" err="1"/>
              <a:t>så</a:t>
            </a:r>
            <a:r>
              <a:rPr lang="en-US" sz="3500" b="1" dirty="0"/>
              <a:t> meg” – 3. episode</a:t>
            </a:r>
            <a:br>
              <a:rPr lang="en-US" sz="3500" b="1" dirty="0"/>
            </a:br>
            <a:r>
              <a:rPr lang="en-US" sz="3500" b="1" dirty="0"/>
              <a:t>(5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
        <p:nvSpPr>
          <p:cNvPr id="6" name="Rektangel 5"/>
          <p:cNvSpPr/>
          <p:nvPr/>
        </p:nvSpPr>
        <p:spPr>
          <a:xfrm>
            <a:off x="5297362" y="0"/>
            <a:ext cx="1001947" cy="246221"/>
          </a:xfrm>
          <a:prstGeom prst="rect">
            <a:avLst/>
          </a:prstGeom>
        </p:spPr>
        <p:txBody>
          <a:bodyPr wrap="none">
            <a:spAutoFit/>
          </a:bodyPr>
          <a:lstStyle/>
          <a:p>
            <a:r>
              <a:rPr lang="nn-NO" sz="1000" dirty="0">
                <a:solidFill>
                  <a:schemeClr val="bg1">
                    <a:lumMod val="50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fontScale="90000"/>
          </a:bodyPr>
          <a:lstStyle/>
          <a:p>
            <a:r>
              <a:rPr lang="nb-NO" dirty="0"/>
              <a:t>Fire hjørner – fire handlingsalternativer. Hva gir oss tro på oss selv og fremtiden?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leser opp fire alternativer som hører til de fire hjørnene i klasserommet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Elevene velger hjørne/svaralternativ</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ber om en begrunnelse fra hvert hjørne. Det er lov til å endre mening/bytte hjørne underveis</a:t>
            </a:r>
          </a:p>
          <a:p>
            <a:pPr marL="457200" lvl="0" indent="-457200" defTabSz="713232">
              <a:spcBef>
                <a:spcPts val="780"/>
              </a:spcBef>
              <a:buFont typeface="Arial"/>
              <a:buChar char="•"/>
            </a:pPr>
            <a:endParaRPr lang="nb-NO" sz="2300" dirty="0">
              <a:solidFill>
                <a:schemeClr val="tx1">
                  <a:lumMod val="75000"/>
                </a:schemeClr>
              </a:solidFill>
              <a:latin typeface="Calibri"/>
              <a:ea typeface="+mn-ea"/>
              <a:cs typeface="+mn-cs"/>
            </a:endParaRP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Hva gir meg tro på meg selv: </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andre har tro på meg (læreren, foreldre, venner)</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lykkes, får til ting, selv om det kan være slitsomt</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kan gjøre ting jeg synes er gøy</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Annet</a:t>
            </a:r>
          </a:p>
          <a:p>
            <a:endParaRPr lang="nb-NO" sz="2300" dirty="0">
              <a:solidFill>
                <a:schemeClr val="tx1">
                  <a:lumMod val="75000"/>
                </a:schemeClr>
              </a:solidFill>
            </a:endParaRPr>
          </a:p>
        </p:txBody>
      </p:sp>
      <p:pic>
        <p:nvPicPr>
          <p:cNvPr id="4" name="Bilde 3"/>
          <p:cNvPicPr>
            <a:picLocks noChangeAspect="1"/>
          </p:cNvPicPr>
          <p:nvPr/>
        </p:nvPicPr>
        <p:blipFill>
          <a:blip r:embed="rId2"/>
          <a:stretch>
            <a:fillRect/>
          </a:stretch>
        </p:blipFill>
        <p:spPr>
          <a:xfrm>
            <a:off x="8843394" y="4059763"/>
            <a:ext cx="2151236" cy="2522622"/>
          </a:xfrm>
          <a:prstGeom prst="rect">
            <a:avLst/>
          </a:prstGeom>
        </p:spPr>
      </p:pic>
      <p:sp>
        <p:nvSpPr>
          <p:cNvPr id="5" name="TekstSylinder 4"/>
          <p:cNvSpPr txBox="1"/>
          <p:nvPr/>
        </p:nvSpPr>
        <p:spPr>
          <a:xfrm>
            <a:off x="10001250" y="6336164"/>
            <a:ext cx="1382144"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8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fontScale="90000"/>
          </a:bodyPr>
          <a:lstStyle/>
          <a:p>
            <a:r>
              <a:rPr lang="nb-NO" dirty="0"/>
              <a:t>Samarbeidslæring – uavsluttet setning</a:t>
            </a:r>
            <a:br>
              <a:rPr lang="nb-NO" dirty="0"/>
            </a:br>
            <a:r>
              <a:rPr lang="nb-NO" dirty="0"/>
              <a:t>(10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a:bodyPr>
          <a:lstStyle/>
          <a:p>
            <a:pPr marL="457200" lvl="0" indent="-457200" defTabSz="713232">
              <a:spcBef>
                <a:spcPts val="780"/>
              </a:spcBef>
              <a:buFont typeface="Arial"/>
              <a:buChar char="•"/>
            </a:pPr>
            <a:r>
              <a:rPr lang="en-US" sz="2300" dirty="0">
                <a:solidFill>
                  <a:schemeClr val="tx1">
                    <a:lumMod val="75000"/>
                  </a:schemeClr>
                </a:solidFill>
                <a:latin typeface="Calibri"/>
                <a:ea typeface="+mn-ea"/>
                <a:cs typeface="+mn-cs"/>
              </a:rPr>
              <a:t>Jobb </a:t>
            </a:r>
            <a:r>
              <a:rPr lang="en-US" sz="2300" dirty="0" err="1">
                <a:solidFill>
                  <a:schemeClr val="tx1">
                    <a:lumMod val="75000"/>
                  </a:schemeClr>
                </a:solidFill>
                <a:latin typeface="Calibri"/>
                <a:ea typeface="+mn-ea"/>
                <a:cs typeface="+mn-cs"/>
              </a:rPr>
              <a:t>i</a:t>
            </a:r>
            <a:r>
              <a:rPr lang="en-US" sz="2300" dirty="0">
                <a:solidFill>
                  <a:schemeClr val="tx1">
                    <a:lumMod val="75000"/>
                  </a:schemeClr>
                </a:solidFill>
                <a:latin typeface="Calibri"/>
                <a:ea typeface="+mn-ea"/>
                <a:cs typeface="+mn-cs"/>
              </a:rPr>
              <a:t> </a:t>
            </a:r>
            <a:r>
              <a:rPr lang="en-US" sz="2300" dirty="0" err="1">
                <a:solidFill>
                  <a:schemeClr val="tx1">
                    <a:lumMod val="75000"/>
                  </a:schemeClr>
                </a:solidFill>
                <a:latin typeface="Calibri"/>
                <a:ea typeface="+mn-ea"/>
                <a:cs typeface="+mn-cs"/>
              </a:rPr>
              <a:t>grupper</a:t>
            </a:r>
            <a:endParaRPr lang="en-US" sz="2300" dirty="0">
              <a:solidFill>
                <a:schemeClr val="tx1">
                  <a:lumMod val="75000"/>
                </a:schemeClr>
              </a:solidFill>
              <a:latin typeface="Calibri"/>
              <a:ea typeface="+mn-ea"/>
              <a:cs typeface="+mn-cs"/>
            </a:endParaRP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1´erne i gruppen starter med å trekke en setning. Setningen skal avsluttes med et eksempel som kan deles med gruppen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Setningen legges tilbake nederst i bunken, og kan trekkes på nytt av noen andre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Turen går videre til 2´erne og så videre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Øvelsen avsluttes etter 10 minutter</a:t>
            </a:r>
          </a:p>
          <a:p>
            <a:pPr marL="457200" lvl="0" indent="-457200" defTabSz="713232">
              <a:spcBef>
                <a:spcPts val="780"/>
              </a:spcBef>
              <a:buFont typeface="Arial"/>
              <a:buChar char="•"/>
            </a:pPr>
            <a:endParaRPr lang="en-US" sz="2300" dirty="0">
              <a:solidFill>
                <a:schemeClr val="tx1">
                  <a:lumMod val="75000"/>
                </a:schemeClr>
              </a:solidFill>
              <a:latin typeface="Calibri"/>
              <a:ea typeface="+mn-ea"/>
              <a:cs typeface="+mn-cs"/>
            </a:endParaRPr>
          </a:p>
        </p:txBody>
      </p:sp>
      <p:pic>
        <p:nvPicPr>
          <p:cNvPr id="6" name="Plassholder for innho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844" y="4414615"/>
            <a:ext cx="3802037" cy="2217854"/>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4365625" y="555625"/>
            <a:ext cx="7381874" cy="1325563"/>
          </a:xfrm>
        </p:spPr>
        <p:txBody>
          <a:bodyPr>
            <a:normAutofit/>
          </a:bodyPr>
          <a:lstStyle/>
          <a:p>
            <a:r>
              <a:rPr lang="nb-NO" dirty="0"/>
              <a:t>Steg for å nå målene dine i framtiden (15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4365625" y="2127250"/>
            <a:ext cx="7113079" cy="4487442"/>
          </a:xfrm>
        </p:spPr>
        <p:txBody>
          <a:bodyPr>
            <a:normAutofit lnSpcReduction="10000"/>
          </a:bodyPr>
          <a:lstStyle/>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Det pekes ut ordstyrer, </a:t>
            </a:r>
            <a:r>
              <a:rPr lang="nb-NO" sz="2300" dirty="0" err="1">
                <a:solidFill>
                  <a:schemeClr val="tx1">
                    <a:lumMod val="75000"/>
                  </a:schemeClr>
                </a:solidFill>
                <a:latin typeface="Calibri"/>
                <a:ea typeface="+mn-ea"/>
                <a:cs typeface="+mn-cs"/>
              </a:rPr>
              <a:t>talsperson</a:t>
            </a:r>
            <a:r>
              <a:rPr lang="nb-NO" sz="2300" dirty="0">
                <a:solidFill>
                  <a:schemeClr val="tx1">
                    <a:lumMod val="75000"/>
                  </a:schemeClr>
                </a:solidFill>
                <a:latin typeface="Calibri"/>
                <a:ea typeface="+mn-ea"/>
                <a:cs typeface="+mn-cs"/>
              </a:rPr>
              <a:t> og sekretær på hver gruppe</a:t>
            </a:r>
          </a:p>
          <a:p>
            <a:pPr marL="457200" lvl="0" indent="-457200" defTabSz="713232">
              <a:spcBef>
                <a:spcPts val="780"/>
              </a:spcBef>
              <a:buFont typeface="+mj-lt"/>
              <a:buAutoNum type="arabicPeriod"/>
            </a:pPr>
            <a:r>
              <a:rPr lang="nb-NO" sz="2300" b="1" dirty="0">
                <a:solidFill>
                  <a:schemeClr val="tx1">
                    <a:lumMod val="75000"/>
                  </a:schemeClr>
                </a:solidFill>
                <a:latin typeface="Calibri"/>
                <a:ea typeface="+mn-ea"/>
                <a:cs typeface="+mn-cs"/>
              </a:rPr>
              <a:t>Skriv ned en av dine drømmer/mål på en post-it lapp</a:t>
            </a:r>
            <a:r>
              <a:rPr lang="nb-NO" sz="2300" dirty="0">
                <a:solidFill>
                  <a:schemeClr val="tx1">
                    <a:lumMod val="75000"/>
                  </a:schemeClr>
                </a:solidFill>
                <a:latin typeface="Calibri"/>
                <a:ea typeface="+mn-ea"/>
                <a:cs typeface="+mn-cs"/>
              </a:rPr>
              <a:t>. Drømmene kan gjelde familie og venner, fritid, utdannelse, jobb og karriere, bosted eller reise</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Samle i en bunke midt på. Ordstyrer trekker en lapp og leser opp</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Gruppen finner ut: Hvilke steg er nødvendig for å nå målet? Vær kreativ! Mye er mulig! Sekretæren noterer</a:t>
            </a:r>
          </a:p>
          <a:p>
            <a:pPr marL="178308" lvl="0" indent="-178308" defTabSz="713232">
              <a:spcBef>
                <a:spcPts val="780"/>
              </a:spcBef>
              <a:buNone/>
            </a:pPr>
            <a:endParaRPr lang="nb-NO" sz="2300" dirty="0">
              <a:solidFill>
                <a:schemeClr val="tx1">
                  <a:lumMod val="75000"/>
                </a:schemeClr>
              </a:solidFill>
              <a:latin typeface="Calibri"/>
              <a:ea typeface="+mn-ea"/>
              <a:cs typeface="+mn-cs"/>
            </a:endParaRP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I plenum: </a:t>
            </a:r>
            <a:r>
              <a:rPr lang="nb-NO" sz="2300" dirty="0" err="1">
                <a:solidFill>
                  <a:schemeClr val="tx1">
                    <a:lumMod val="75000"/>
                  </a:schemeClr>
                </a:solidFill>
                <a:latin typeface="Calibri"/>
                <a:ea typeface="+mn-ea"/>
                <a:cs typeface="+mn-cs"/>
              </a:rPr>
              <a:t>Talspersonen</a:t>
            </a:r>
            <a:r>
              <a:rPr lang="nb-NO" sz="2300" dirty="0">
                <a:solidFill>
                  <a:schemeClr val="tx1">
                    <a:lumMod val="75000"/>
                  </a:schemeClr>
                </a:solidFill>
                <a:latin typeface="Calibri"/>
                <a:ea typeface="+mn-ea"/>
                <a:cs typeface="+mn-cs"/>
              </a:rPr>
              <a:t> fra hver gruppe legger frem ett av målene, og stegene for å komme dit, for resten av klassen</a:t>
            </a:r>
          </a:p>
          <a:p>
            <a:pPr marL="178308" lvl="0" indent="-178308" defTabSz="713232">
              <a:spcBef>
                <a:spcPts val="780"/>
              </a:spcBef>
            </a:pPr>
            <a:endParaRPr lang="en-US" sz="2300" dirty="0">
              <a:solidFill>
                <a:schemeClr val="tx1">
                  <a:lumMod val="75000"/>
                </a:schemeClr>
              </a:solidFill>
              <a:latin typeface="Calibri"/>
              <a:ea typeface="+mn-ea"/>
              <a:cs typeface="+mn-cs"/>
            </a:endParaRPr>
          </a:p>
        </p:txBody>
      </p:sp>
      <p:pic>
        <p:nvPicPr>
          <p:cNvPr id="5" name="Plassholder for innhold 5"/>
          <p:cNvPicPr>
            <a:picLocks noChangeAspect="1"/>
          </p:cNvPicPr>
          <p:nvPr/>
        </p:nvPicPr>
        <p:blipFill>
          <a:blip r:embed="rId2"/>
          <a:srcRect l="49213" r="6152"/>
          <a:stretch>
            <a:fillRect/>
          </a:stretch>
        </p:blipFill>
        <p:spPr>
          <a:xfrm>
            <a:off x="-320292" y="-1"/>
            <a:ext cx="4239287" cy="6858001"/>
          </a:xfrm>
          <a:prstGeom prst="rect">
            <a:avLst/>
          </a:prstGeom>
          <a:scene3d>
            <a:camera prst="orthographicFront">
              <a:rot lat="0" lon="10800000" rev="0"/>
            </a:camera>
            <a:lightRig rig="threePt" dir="t"/>
          </a:scene3d>
        </p:spPr>
      </p:pic>
      <p:sp>
        <p:nvSpPr>
          <p:cNvPr id="7" name="TekstSylinder 6"/>
          <p:cNvSpPr txBox="1"/>
          <p:nvPr/>
        </p:nvSpPr>
        <p:spPr>
          <a:xfrm>
            <a:off x="-320292" y="6614692"/>
            <a:ext cx="1383917"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597152"/>
            <a:ext cx="7981121" cy="4815839"/>
          </a:xfrm>
        </p:spPr>
        <p:txBody>
          <a:bodyPr>
            <a:normAutofit fontScale="62500" lnSpcReduction="20000"/>
          </a:bodyPr>
          <a:lstStyle/>
          <a:p>
            <a:pPr lvl="0" defTabSz="713232">
              <a:spcBef>
                <a:spcPts val="780"/>
              </a:spcBef>
            </a:pPr>
            <a:r>
              <a:rPr lang="nb-NO" sz="2900" dirty="0">
                <a:solidFill>
                  <a:schemeClr val="accent3"/>
                </a:solidFill>
                <a:latin typeface="Calibri"/>
                <a:ea typeface="+mn-ea"/>
                <a:cs typeface="+mn-cs"/>
              </a:rPr>
              <a:t>Pultene ryddes vekk. Alle har hver sin stol. Stolene står spredd rundt i klasserommet</a:t>
            </a:r>
          </a:p>
          <a:p>
            <a:pPr lvl="0" defTabSz="713232">
              <a:spcBef>
                <a:spcPts val="780"/>
              </a:spcBef>
            </a:pPr>
            <a:r>
              <a:rPr lang="nb-NO" sz="2900" dirty="0">
                <a:solidFill>
                  <a:schemeClr val="accent3"/>
                </a:solidFill>
              </a:rPr>
              <a:t>Én står i midten, og én stol står tom. Den som er i midten skal prøve å sette seg på den ledige stolen, MEN MÅ GÅ MED MUSESKRITT. Det er lov til å gå fort, men med museskritt. De som allerede sitter på en stol skal prøve å forhindre dette, ved å sette seg på den ledige stolen. Det betyr at alle til enhver tid må bevege seg, følge med og bytte plasser. Alle må gå som skjelvende gamle, i sakte fart.</a:t>
            </a:r>
          </a:p>
          <a:p>
            <a:r>
              <a:rPr lang="nb-NO" sz="2900" dirty="0">
                <a:solidFill>
                  <a:schemeClr val="accent3"/>
                </a:solidFill>
              </a:rPr>
              <a:t>Dersom den gamle mannen får satt seg på den ledige stolen, må den gamle mannen huske å peke ut en ny gammel mann som må reise seg og gå på jakt etter en ny stol. </a:t>
            </a:r>
          </a:p>
          <a:p>
            <a:r>
              <a:rPr lang="nb-NO" sz="2900" dirty="0">
                <a:solidFill>
                  <a:schemeClr val="accent3"/>
                </a:solidFill>
              </a:rPr>
              <a:t>Selv om alle stolene er opptatt, blir de raskt ledige når de må fylle stolen til den nye gamle mannen. De som har reist seg for å prøve å bytte stol, har ikke lov til å sette seg igjen på samme stol.</a:t>
            </a:r>
          </a:p>
          <a:p>
            <a:endParaRPr lang="nb-NO" sz="2900" dirty="0">
              <a:solidFill>
                <a:schemeClr val="accent3"/>
              </a:solidFill>
            </a:endParaRPr>
          </a:p>
          <a:p>
            <a:r>
              <a:rPr lang="nb-NO" sz="2200" dirty="0"/>
              <a:t>Variant 1: Alle går sakte som skjelvende gamle – GAMMEL</a:t>
            </a:r>
          </a:p>
          <a:p>
            <a:r>
              <a:rPr lang="nb-NO" sz="2200" dirty="0"/>
              <a:t>Variant 2: Alle går som </a:t>
            </a:r>
            <a:r>
              <a:rPr lang="nb-NO" sz="2200" dirty="0" err="1"/>
              <a:t>zombier</a:t>
            </a:r>
            <a:r>
              <a:rPr lang="nb-NO" sz="2200" dirty="0"/>
              <a:t> - ZOMBIE</a:t>
            </a:r>
          </a:p>
          <a:p>
            <a:r>
              <a:rPr lang="nb-NO" sz="2200" dirty="0"/>
              <a:t>Variant 3: Alle løper - SPEED</a:t>
            </a:r>
          </a:p>
          <a:p>
            <a:r>
              <a:rPr lang="nb-NO" sz="2200" dirty="0"/>
              <a:t>Variant 4: Alle er stive – MILITÆR</a:t>
            </a:r>
          </a:p>
          <a:p>
            <a:r>
              <a:rPr lang="nb-NO" sz="2200" dirty="0"/>
              <a:t>Variant 5: Alle går med raske små museskritt – MUS</a:t>
            </a:r>
          </a:p>
          <a:p>
            <a:r>
              <a:rPr lang="nb-NO" sz="2200" dirty="0"/>
              <a:t>Variant 6: Det velges TO gamle menn</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543509"/>
            <a:ext cx="7981120" cy="736651"/>
          </a:xfrm>
        </p:spPr>
        <p:txBody>
          <a:bodyPr/>
          <a:lstStyle/>
          <a:p>
            <a:r>
              <a:rPr lang="nb-NO" dirty="0"/>
              <a:t>Gammel mann (10 min)</a:t>
            </a:r>
          </a:p>
        </p:txBody>
      </p:sp>
      <p:pic>
        <p:nvPicPr>
          <p:cNvPr id="4" name="Bilde 3"/>
          <p:cNvPicPr>
            <a:picLocks noChangeAspect="1"/>
          </p:cNvPicPr>
          <p:nvPr/>
        </p:nvPicPr>
        <p:blipFill>
          <a:blip r:embed="rId2"/>
          <a:stretch>
            <a:fillRect/>
          </a:stretch>
        </p:blipFill>
        <p:spPr>
          <a:xfrm>
            <a:off x="222250" y="1019051"/>
            <a:ext cx="2328096" cy="4656192"/>
          </a:xfrm>
          <a:prstGeom prst="rect">
            <a:avLst/>
          </a:prstGeom>
        </p:spPr>
      </p:pic>
      <p:sp>
        <p:nvSpPr>
          <p:cNvPr id="5" name="TekstSylinder 4"/>
          <p:cNvSpPr txBox="1"/>
          <p:nvPr/>
        </p:nvSpPr>
        <p:spPr>
          <a:xfrm rot="16668088">
            <a:off x="1411401" y="356230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2204</TotalTime>
  <Words>1209</Words>
  <Application>Microsoft Macintosh PowerPoint</Application>
  <PresentationFormat>Widescreen</PresentationFormat>
  <Paragraphs>86</Paragraphs>
  <Slides>12</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12</vt:i4>
      </vt:variant>
    </vt:vector>
  </HeadingPairs>
  <TitlesOfParts>
    <vt:vector size="21" baseType="lpstr">
      <vt:lpstr>Arial</vt:lpstr>
      <vt:lpstr>Calibri</vt:lpstr>
      <vt:lpstr>Calibri Light</vt:lpstr>
      <vt:lpstr>Century Gothic</vt:lpstr>
      <vt:lpstr>Georgia</vt:lpstr>
      <vt:lpstr>4_Office-tema</vt:lpstr>
      <vt:lpstr>5_Office-tema</vt:lpstr>
      <vt:lpstr>3_Office-tema</vt:lpstr>
      <vt:lpstr>6_Office-tema</vt:lpstr>
      <vt:lpstr>I klassen: Fremtid og drømmer </vt:lpstr>
      <vt:lpstr>LINE-UP (5 min)</vt:lpstr>
      <vt:lpstr>PowerPoint-presentasjon</vt:lpstr>
      <vt:lpstr>PowerPoint-presentasjon</vt:lpstr>
      <vt:lpstr>PowerPoint-presentasjon</vt:lpstr>
      <vt:lpstr>Fire hjørner – fire handlingsalternativer. Hva gir oss tro på oss selv og fremtiden? (10 min)</vt:lpstr>
      <vt:lpstr>Samarbeidslæring – uavsluttet setning (10 min)</vt:lpstr>
      <vt:lpstr>Steg for å nå målene dine i framtiden (15 min)</vt:lpstr>
      <vt:lpstr>Gammel mann (10 min)</vt:lpstr>
      <vt:lpstr>Katt og mus (10 min)</vt:lpstr>
      <vt:lpstr>Ekstraoppgaver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37</cp:revision>
  <dcterms:created xsi:type="dcterms:W3CDTF">2020-06-12T09:58:08Z</dcterms:created>
  <dcterms:modified xsi:type="dcterms:W3CDTF">2023-03-06T09:50:44Z</dcterms:modified>
</cp:coreProperties>
</file>