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19"/>
  </p:notesMasterIdLst>
  <p:sldIdLst>
    <p:sldId id="261" r:id="rId5"/>
    <p:sldId id="270" r:id="rId6"/>
    <p:sldId id="271" r:id="rId7"/>
    <p:sldId id="265" r:id="rId8"/>
    <p:sldId id="272" r:id="rId9"/>
    <p:sldId id="273" r:id="rId10"/>
    <p:sldId id="280" r:id="rId11"/>
    <p:sldId id="274" r:id="rId12"/>
    <p:sldId id="275" r:id="rId13"/>
    <p:sldId id="266" r:id="rId14"/>
    <p:sldId id="276" r:id="rId15"/>
    <p:sldId id="278" r:id="rId16"/>
    <p:sldId id="279" r:id="rId17"/>
    <p:sldId id="269"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3861"/>
    <p:restoredTop sz="92697"/>
  </p:normalViewPr>
  <p:slideViewPr>
    <p:cSldViewPr snapToGrid="0" snapToObjects="1">
      <p:cViewPr varScale="1">
        <p:scale>
          <a:sx n="114" d="100"/>
          <a:sy n="114" d="100"/>
        </p:scale>
        <p:origin x="1368" y="18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0B2DD-1C9B-47D9-AC0A-CC738D45504D}" type="doc">
      <dgm:prSet loTypeId="urn:microsoft.com/office/officeart/2016/7/layout/RepeatingBendingProcessNew" loCatId="process" qsTypeId="urn:microsoft.com/office/officeart/2005/8/quickstyle/simple3" qsCatId="simple" csTypeId="urn:microsoft.com/office/officeart/2005/8/colors/accent5_2" csCatId="accent5" phldr="1"/>
      <dgm:spPr/>
      <dgm:t>
        <a:bodyPr/>
        <a:lstStyle/>
        <a:p>
          <a:endParaRPr lang="en-US"/>
        </a:p>
      </dgm:t>
    </dgm:pt>
    <dgm:pt modelId="{36FE66CB-27D2-47B3-8A8D-4F4DCE18F9FC}">
      <dgm:prSet/>
      <dgm:spPr>
        <a:solidFill>
          <a:schemeClr val="bg1">
            <a:lumMod val="95000"/>
          </a:schemeClr>
        </a:solidFill>
      </dgm:spPr>
      <dgm:t>
        <a:bodyPr/>
        <a:lstStyle/>
        <a:p>
          <a:r>
            <a:rPr lang="nb-NO" b="0" i="0" dirty="0">
              <a:solidFill>
                <a:schemeClr val="tx1">
                  <a:lumMod val="75000"/>
                </a:schemeClr>
              </a:solidFill>
            </a:rPr>
            <a:t>Alle stiller seg på en rekke etter: «Etternavn i alfabetisk rekkefølge»</a:t>
          </a:r>
          <a:endParaRPr lang="en-US" dirty="0">
            <a:solidFill>
              <a:schemeClr val="tx1">
                <a:lumMod val="75000"/>
              </a:schemeClr>
            </a:solidFill>
          </a:endParaRPr>
        </a:p>
      </dgm:t>
    </dgm:pt>
    <dgm:pt modelId="{5D0F8B43-D0DA-43B4-A8E4-A66762BDE58A}" type="parTrans" cxnId="{2CFA1A05-AC84-46F8-B278-E3A6091FE9A7}">
      <dgm:prSet/>
      <dgm:spPr/>
      <dgm:t>
        <a:bodyPr/>
        <a:lstStyle/>
        <a:p>
          <a:endParaRPr lang="en-US"/>
        </a:p>
      </dgm:t>
    </dgm:pt>
    <dgm:pt modelId="{8CC54F98-7BAE-4754-87A2-B1085656FF5C}" type="sibTrans" cxnId="{2CFA1A05-AC84-46F8-B278-E3A6091FE9A7}">
      <dgm:prSet/>
      <dgm:spPr>
        <a:ln>
          <a:solidFill>
            <a:schemeClr val="tx1">
              <a:lumMod val="75000"/>
            </a:schemeClr>
          </a:solidFill>
        </a:ln>
      </dgm:spPr>
      <dgm:t>
        <a:bodyPr/>
        <a:lstStyle/>
        <a:p>
          <a:endParaRPr lang="en-US"/>
        </a:p>
      </dgm:t>
    </dgm:pt>
    <dgm:pt modelId="{6038A879-0BCA-4A18-BC14-6D1269E391AE}">
      <dgm:prSet/>
      <dgm:spPr>
        <a:solidFill>
          <a:schemeClr val="bg1">
            <a:lumMod val="95000"/>
          </a:schemeClr>
        </a:solidFill>
      </dgm:spPr>
      <dgm:t>
        <a:bodyPr/>
        <a:lstStyle/>
        <a:p>
          <a:r>
            <a:rPr lang="nb-NO" b="1" dirty="0">
              <a:solidFill>
                <a:schemeClr val="tx1">
                  <a:lumMod val="75000"/>
                </a:schemeClr>
              </a:solidFill>
            </a:rPr>
            <a:t>Gruppeinndeling:</a:t>
          </a:r>
          <a:r>
            <a:rPr lang="nb-NO" dirty="0">
              <a:solidFill>
                <a:schemeClr val="tx1">
                  <a:lumMod val="75000"/>
                </a:schemeClr>
              </a:solidFill>
            </a:rPr>
            <a:t> Lag grupper med 4 elever i hver</a:t>
          </a:r>
          <a:endParaRPr lang="en-US" dirty="0">
            <a:solidFill>
              <a:schemeClr val="tx1">
                <a:lumMod val="75000"/>
              </a:schemeClr>
            </a:solidFill>
          </a:endParaRPr>
        </a:p>
      </dgm:t>
    </dgm:pt>
    <dgm:pt modelId="{E7E20B78-ADF8-4A80-9FB0-E9B5AF301F13}" type="parTrans" cxnId="{9AE98AD5-C7A1-4E75-BDDB-29680FCBAD01}">
      <dgm:prSet/>
      <dgm:spPr/>
      <dgm:t>
        <a:bodyPr/>
        <a:lstStyle/>
        <a:p>
          <a:endParaRPr lang="en-US"/>
        </a:p>
      </dgm:t>
    </dgm:pt>
    <dgm:pt modelId="{4B6D6E06-2334-4E95-9FF4-4863D2B1644A}" type="sibTrans" cxnId="{9AE98AD5-C7A1-4E75-BDDB-29680FCBAD01}">
      <dgm:prSet/>
      <dgm:spPr/>
      <dgm:t>
        <a:bodyPr/>
        <a:lstStyle/>
        <a:p>
          <a:endParaRPr lang="en-US"/>
        </a:p>
      </dgm:t>
    </dgm:pt>
    <dgm:pt modelId="{A2257A8A-B7A4-FF4C-9CDD-F74AE5DD1C15}" type="pres">
      <dgm:prSet presAssocID="{6030B2DD-1C9B-47D9-AC0A-CC738D45504D}" presName="Name0" presStyleCnt="0">
        <dgm:presLayoutVars>
          <dgm:dir/>
          <dgm:resizeHandles val="exact"/>
        </dgm:presLayoutVars>
      </dgm:prSet>
      <dgm:spPr/>
    </dgm:pt>
    <dgm:pt modelId="{6F45F2D9-E0BD-EC4D-B162-3153603DB088}" type="pres">
      <dgm:prSet presAssocID="{36FE66CB-27D2-47B3-8A8D-4F4DCE18F9FC}" presName="node" presStyleLbl="node1" presStyleIdx="0" presStyleCnt="2">
        <dgm:presLayoutVars>
          <dgm:bulletEnabled val="1"/>
        </dgm:presLayoutVars>
      </dgm:prSet>
      <dgm:spPr/>
    </dgm:pt>
    <dgm:pt modelId="{65992195-1CB0-7047-92EB-D75694E007D5}" type="pres">
      <dgm:prSet presAssocID="{8CC54F98-7BAE-4754-87A2-B1085656FF5C}" presName="sibTrans" presStyleLbl="sibTrans1D1" presStyleIdx="0" presStyleCnt="1"/>
      <dgm:spPr/>
    </dgm:pt>
    <dgm:pt modelId="{AA5C4306-DFB2-A94E-AFF4-116C017EBDFC}" type="pres">
      <dgm:prSet presAssocID="{8CC54F98-7BAE-4754-87A2-B1085656FF5C}" presName="connectorText" presStyleLbl="sibTrans1D1" presStyleIdx="0" presStyleCnt="1"/>
      <dgm:spPr/>
    </dgm:pt>
    <dgm:pt modelId="{D46B6FC9-8D28-E048-B4DC-69A842DF7C03}" type="pres">
      <dgm:prSet presAssocID="{6038A879-0BCA-4A18-BC14-6D1269E391AE}" presName="node" presStyleLbl="node1" presStyleIdx="1" presStyleCnt="2">
        <dgm:presLayoutVars>
          <dgm:bulletEnabled val="1"/>
        </dgm:presLayoutVars>
      </dgm:prSet>
      <dgm:spPr/>
    </dgm:pt>
  </dgm:ptLst>
  <dgm:cxnLst>
    <dgm:cxn modelId="{2CFA1A05-AC84-46F8-B278-E3A6091FE9A7}" srcId="{6030B2DD-1C9B-47D9-AC0A-CC738D45504D}" destId="{36FE66CB-27D2-47B3-8A8D-4F4DCE18F9FC}" srcOrd="0" destOrd="0" parTransId="{5D0F8B43-D0DA-43B4-A8E4-A66762BDE58A}" sibTransId="{8CC54F98-7BAE-4754-87A2-B1085656FF5C}"/>
    <dgm:cxn modelId="{636AF964-8D76-A64E-B530-4FC78865D6CD}" type="presOf" srcId="{6038A879-0BCA-4A18-BC14-6D1269E391AE}" destId="{D46B6FC9-8D28-E048-B4DC-69A842DF7C03}" srcOrd="0" destOrd="0" presId="urn:microsoft.com/office/officeart/2016/7/layout/RepeatingBendingProcessNew"/>
    <dgm:cxn modelId="{403F6372-0A49-E141-8081-C24D6C0A2471}" type="presOf" srcId="{6030B2DD-1C9B-47D9-AC0A-CC738D45504D}" destId="{A2257A8A-B7A4-FF4C-9CDD-F74AE5DD1C15}" srcOrd="0" destOrd="0" presId="urn:microsoft.com/office/officeart/2016/7/layout/RepeatingBendingProcessNew"/>
    <dgm:cxn modelId="{52364D7C-4AEB-C445-8CDE-507C14B0E443}" type="presOf" srcId="{8CC54F98-7BAE-4754-87A2-B1085656FF5C}" destId="{65992195-1CB0-7047-92EB-D75694E007D5}" srcOrd="0" destOrd="0" presId="urn:microsoft.com/office/officeart/2016/7/layout/RepeatingBendingProcessNew"/>
    <dgm:cxn modelId="{F8A95DBD-C0C2-3649-ACDA-BE79285A12CF}" type="presOf" srcId="{36FE66CB-27D2-47B3-8A8D-4F4DCE18F9FC}" destId="{6F45F2D9-E0BD-EC4D-B162-3153603DB088}" srcOrd="0" destOrd="0" presId="urn:microsoft.com/office/officeart/2016/7/layout/RepeatingBendingProcessNew"/>
    <dgm:cxn modelId="{9AE98AD5-C7A1-4E75-BDDB-29680FCBAD01}" srcId="{6030B2DD-1C9B-47D9-AC0A-CC738D45504D}" destId="{6038A879-0BCA-4A18-BC14-6D1269E391AE}" srcOrd="1" destOrd="0" parTransId="{E7E20B78-ADF8-4A80-9FB0-E9B5AF301F13}" sibTransId="{4B6D6E06-2334-4E95-9FF4-4863D2B1644A}"/>
    <dgm:cxn modelId="{AC3611D7-0682-DA48-A759-D7CAEDAAA894}" type="presOf" srcId="{8CC54F98-7BAE-4754-87A2-B1085656FF5C}" destId="{AA5C4306-DFB2-A94E-AFF4-116C017EBDFC}" srcOrd="1" destOrd="0" presId="urn:microsoft.com/office/officeart/2016/7/layout/RepeatingBendingProcessNew"/>
    <dgm:cxn modelId="{5B5966E4-8B01-F44D-8B00-46D53911A79F}" type="presParOf" srcId="{A2257A8A-B7A4-FF4C-9CDD-F74AE5DD1C15}" destId="{6F45F2D9-E0BD-EC4D-B162-3153603DB088}" srcOrd="0" destOrd="0" presId="urn:microsoft.com/office/officeart/2016/7/layout/RepeatingBendingProcessNew"/>
    <dgm:cxn modelId="{0D5C4D22-631A-2346-9591-789119132613}" type="presParOf" srcId="{A2257A8A-B7A4-FF4C-9CDD-F74AE5DD1C15}" destId="{65992195-1CB0-7047-92EB-D75694E007D5}" srcOrd="1" destOrd="0" presId="urn:microsoft.com/office/officeart/2016/7/layout/RepeatingBendingProcessNew"/>
    <dgm:cxn modelId="{455085A0-C295-8744-9740-4EA081417234}" type="presParOf" srcId="{65992195-1CB0-7047-92EB-D75694E007D5}" destId="{AA5C4306-DFB2-A94E-AFF4-116C017EBDFC}" srcOrd="0" destOrd="0" presId="urn:microsoft.com/office/officeart/2016/7/layout/RepeatingBendingProcessNew"/>
    <dgm:cxn modelId="{220B7A3F-570E-9A44-BABF-E03ED5C1C1FA}" type="presParOf" srcId="{A2257A8A-B7A4-FF4C-9CDD-F74AE5DD1C15}" destId="{D46B6FC9-8D28-E048-B4DC-69A842DF7C03}" srcOrd="2" destOrd="0" presId="urn:microsoft.com/office/officeart/2016/7/layout/RepeatingBendingProcessNew"/>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92195-1CB0-7047-92EB-D75694E007D5}">
      <dsp:nvSpPr>
        <dsp:cNvPr id="0" name=""/>
        <dsp:cNvSpPr/>
      </dsp:nvSpPr>
      <dsp:spPr>
        <a:xfrm>
          <a:off x="3088799" y="2336491"/>
          <a:ext cx="91440" cy="864942"/>
        </a:xfrm>
        <a:custGeom>
          <a:avLst/>
          <a:gdLst/>
          <a:ahLst/>
          <a:cxnLst/>
          <a:rect l="0" t="0" r="0" b="0"/>
          <a:pathLst>
            <a:path>
              <a:moveTo>
                <a:pt x="45720" y="0"/>
              </a:moveTo>
              <a:lnTo>
                <a:pt x="45720" y="864942"/>
              </a:lnTo>
            </a:path>
          </a:pathLst>
        </a:custGeom>
        <a:noFill/>
        <a:ln w="6350" cap="flat" cmpd="sng" algn="ctr">
          <a:solidFill>
            <a:schemeClr val="tx1">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2130" y="2764485"/>
        <a:ext cx="44777" cy="8955"/>
      </dsp:txXfrm>
    </dsp:sp>
    <dsp:sp modelId="{6F45F2D9-E0BD-EC4D-B162-3153603DB088}">
      <dsp:nvSpPr>
        <dsp:cNvPr id="0" name=""/>
        <dsp:cNvSpPr/>
      </dsp:nvSpPr>
      <dsp:spPr>
        <a:xfrm>
          <a:off x="1187689" y="2095"/>
          <a:ext cx="3893660" cy="233619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377950">
            <a:lnSpc>
              <a:spcPct val="90000"/>
            </a:lnSpc>
            <a:spcBef>
              <a:spcPct val="0"/>
            </a:spcBef>
            <a:spcAft>
              <a:spcPct val="35000"/>
            </a:spcAft>
            <a:buNone/>
          </a:pPr>
          <a:r>
            <a:rPr lang="nb-NO" sz="3100" b="0" i="0" kern="1200" dirty="0">
              <a:solidFill>
                <a:schemeClr val="tx1">
                  <a:lumMod val="75000"/>
                </a:schemeClr>
              </a:solidFill>
            </a:rPr>
            <a:t>Alle stiller seg på en rekke etter: «Etternavn i alfabetisk rekkefølge»</a:t>
          </a:r>
          <a:endParaRPr lang="en-US" sz="3100" kern="1200" dirty="0">
            <a:solidFill>
              <a:schemeClr val="tx1">
                <a:lumMod val="75000"/>
              </a:schemeClr>
            </a:solidFill>
          </a:endParaRPr>
        </a:p>
      </dsp:txBody>
      <dsp:txXfrm>
        <a:off x="1187689" y="2095"/>
        <a:ext cx="3893660" cy="2336196"/>
      </dsp:txXfrm>
    </dsp:sp>
    <dsp:sp modelId="{D46B6FC9-8D28-E048-B4DC-69A842DF7C03}">
      <dsp:nvSpPr>
        <dsp:cNvPr id="0" name=""/>
        <dsp:cNvSpPr/>
      </dsp:nvSpPr>
      <dsp:spPr>
        <a:xfrm>
          <a:off x="1187689" y="3233834"/>
          <a:ext cx="3893660" cy="233619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377950">
            <a:lnSpc>
              <a:spcPct val="90000"/>
            </a:lnSpc>
            <a:spcBef>
              <a:spcPct val="0"/>
            </a:spcBef>
            <a:spcAft>
              <a:spcPct val="35000"/>
            </a:spcAft>
            <a:buNone/>
          </a:pPr>
          <a:r>
            <a:rPr lang="nb-NO" sz="3100" b="1" kern="1200" dirty="0">
              <a:solidFill>
                <a:schemeClr val="tx1">
                  <a:lumMod val="75000"/>
                </a:schemeClr>
              </a:solidFill>
            </a:rPr>
            <a:t>Gruppeinndeling:</a:t>
          </a:r>
          <a:r>
            <a:rPr lang="nb-NO" sz="3100" kern="1200" dirty="0">
              <a:solidFill>
                <a:schemeClr val="tx1">
                  <a:lumMod val="75000"/>
                </a:schemeClr>
              </a:solidFill>
            </a:rPr>
            <a:t> Lag grupper med 4 elever i hver</a:t>
          </a:r>
          <a:endParaRPr lang="en-US" sz="3100" kern="1200" dirty="0">
            <a:solidFill>
              <a:schemeClr val="tx1">
                <a:lumMod val="75000"/>
              </a:schemeClr>
            </a:solidFill>
          </a:endParaRPr>
        </a:p>
      </dsp:txBody>
      <dsp:txXfrm>
        <a:off x="1187689" y="3233834"/>
        <a:ext cx="3893660" cy="233619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E659A-9C23-7846-8026-63E713F95364}" type="datetimeFigureOut">
              <a:rPr lang="nb-NO" smtClean="0"/>
              <a:t>19.02.2022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A9636A-827C-C445-B9D1-566B6FA4FED6}" type="slidenum">
              <a:rPr lang="nb-NO" smtClean="0"/>
              <a:t>‹#›</a:t>
            </a:fld>
            <a:endParaRPr lang="nb-NO"/>
          </a:p>
        </p:txBody>
      </p:sp>
    </p:spTree>
    <p:extLst>
      <p:ext uri="{BB962C8B-B14F-4D97-AF65-F5344CB8AC3E}">
        <p14:creationId xmlns:p14="http://schemas.microsoft.com/office/powerpoint/2010/main" val="1174184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Eksempel på spørsmål: Sort eller hvitt? Hjemmekontor eller vanlig kontor? Fredag eller lørdag? Morgenmenneske eller nattmenneske? USA eller Japan? Skitur eller shopping? Vegetarmat eller kjøtt? </a:t>
            </a:r>
            <a:r>
              <a:rPr lang="nb-NO" sz="1200" kern="1200" dirty="0" err="1">
                <a:solidFill>
                  <a:schemeClr val="tx1"/>
                </a:solidFill>
                <a:effectLst/>
                <a:latin typeface="+mn-lt"/>
                <a:ea typeface="+mn-ea"/>
                <a:cs typeface="+mn-cs"/>
              </a:rPr>
              <a:t>Snapchat</a:t>
            </a:r>
            <a:r>
              <a:rPr lang="nb-NO" sz="1200" kern="1200" dirty="0">
                <a:solidFill>
                  <a:schemeClr val="tx1"/>
                </a:solidFill>
                <a:effectLst/>
                <a:latin typeface="+mn-lt"/>
                <a:ea typeface="+mn-ea"/>
                <a:cs typeface="+mn-cs"/>
              </a:rPr>
              <a:t> eller </a:t>
            </a:r>
            <a:r>
              <a:rPr lang="nb-NO" sz="1200" kern="1200" dirty="0" err="1">
                <a:solidFill>
                  <a:schemeClr val="tx1"/>
                </a:solidFill>
                <a:effectLst/>
                <a:latin typeface="+mn-lt"/>
                <a:ea typeface="+mn-ea"/>
                <a:cs typeface="+mn-cs"/>
              </a:rPr>
              <a:t>Instagram</a:t>
            </a:r>
            <a:r>
              <a:rPr lang="nb-NO" sz="1200" kern="1200" dirty="0">
                <a:solidFill>
                  <a:schemeClr val="tx1"/>
                </a:solidFill>
                <a:effectLst/>
                <a:latin typeface="+mn-lt"/>
                <a:ea typeface="+mn-ea"/>
                <a:cs typeface="+mn-cs"/>
              </a:rPr>
              <a:t>? Vondt i magen eller hodepine? Dansing eller kickboksing? Strand eller fjell? Søtt eller salt? Vinter eller sommer? Kino eller teater? Jul eller påske? </a:t>
            </a:r>
          </a:p>
          <a:p>
            <a:endParaRPr lang="nb-NO" dirty="0"/>
          </a:p>
        </p:txBody>
      </p:sp>
      <p:sp>
        <p:nvSpPr>
          <p:cNvPr id="4" name="Plassholder for lysbildenummer 3"/>
          <p:cNvSpPr>
            <a:spLocks noGrp="1"/>
          </p:cNvSpPr>
          <p:nvPr>
            <p:ph type="sldNum" sz="quarter" idx="5"/>
          </p:nvPr>
        </p:nvSpPr>
        <p:spPr/>
        <p:txBody>
          <a:bodyPr/>
          <a:lstStyle/>
          <a:p>
            <a:fld id="{00A9636A-827C-C445-B9D1-566B6FA4FED6}" type="slidenum">
              <a:rPr lang="nb-NO" smtClean="0"/>
              <a:t>11</a:t>
            </a:fld>
            <a:endParaRPr lang="nb-NO"/>
          </a:p>
        </p:txBody>
      </p:sp>
    </p:spTree>
    <p:extLst>
      <p:ext uri="{BB962C8B-B14F-4D97-AF65-F5344CB8AC3E}">
        <p14:creationId xmlns:p14="http://schemas.microsoft.com/office/powerpoint/2010/main" val="285085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a:srcRect l="20596"/>
          <a:stretch/>
        </p:blipFill>
        <p:spPr>
          <a:xfrm>
            <a:off x="0" y="1644714"/>
            <a:ext cx="2843768" cy="3968028"/>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2"/>
            <a:ext cx="2743200" cy="365125"/>
          </a:xfrm>
          <a:prstGeom prst="rect">
            <a:avLst/>
          </a:prstGeom>
        </p:spPr>
        <p:txBody>
          <a:bodyPr lIns="117226" tIns="58613" rIns="117226" bIns="58613"/>
          <a:lstStyle/>
          <a:p>
            <a:fld id="{30B979D4-8382-334D-A42B-2BF8B885DE87}" type="datetimeFigureOut">
              <a:rPr lang="nb-NO" smtClean="0"/>
              <a:pPr/>
              <a:t>19.02.2022</a:t>
            </a:fld>
            <a:endParaRPr lang="nb-NO"/>
          </a:p>
        </p:txBody>
      </p:sp>
      <p:sp>
        <p:nvSpPr>
          <p:cNvPr id="6" name="Plassholder for bunntekst 5"/>
          <p:cNvSpPr>
            <a:spLocks noGrp="1"/>
          </p:cNvSpPr>
          <p:nvPr>
            <p:ph type="ftr" sz="quarter" idx="11"/>
          </p:nvPr>
        </p:nvSpPr>
        <p:spPr>
          <a:xfrm>
            <a:off x="4038600" y="6356352"/>
            <a:ext cx="4114800" cy="365125"/>
          </a:xfrm>
          <a:prstGeom prst="rect">
            <a:avLst/>
          </a:prstGeom>
        </p:spPr>
        <p:txBody>
          <a:bodyPr lIns="117226" tIns="58613" rIns="117226" bIns="58613"/>
          <a:lstStyle/>
          <a:p>
            <a:endParaRPr lang="nb-NO"/>
          </a:p>
        </p:txBody>
      </p:sp>
      <p:sp>
        <p:nvSpPr>
          <p:cNvPr id="7" name="Plassholder for lysbildenummer 6"/>
          <p:cNvSpPr>
            <a:spLocks noGrp="1"/>
          </p:cNvSpPr>
          <p:nvPr>
            <p:ph type="sldNum" sz="quarter" idx="12"/>
          </p:nvPr>
        </p:nvSpPr>
        <p:spPr>
          <a:xfrm>
            <a:off x="8610600" y="6356352"/>
            <a:ext cx="2743200" cy="365125"/>
          </a:xfrm>
          <a:prstGeom prst="rect">
            <a:avLst/>
          </a:prstGeom>
        </p:spPr>
        <p:txBody>
          <a:bodyPr lIns="117226" tIns="58613" rIns="117226" bIns="58613"/>
          <a:lstStyle/>
          <a:p>
            <a:fld id="{9887073C-68FD-324A-B272-C4EED60C0C54}" type="slidenum">
              <a:rPr lang="nb-NO" smtClean="0"/>
              <a:pPr/>
              <a:t>‹#›</a:t>
            </a:fld>
            <a:endParaRPr lang="nb-NO"/>
          </a:p>
        </p:txBody>
      </p:sp>
    </p:spTree>
    <p:extLst>
      <p:ext uri="{BB962C8B-B14F-4D97-AF65-F5344CB8AC3E}">
        <p14:creationId xmlns:p14="http://schemas.microsoft.com/office/powerpoint/2010/main" val="726314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srcRect/>
          <a:stretch/>
        </p:blipFill>
        <p:spPr>
          <a:xfrm>
            <a:off x="6089613" y="-327742"/>
            <a:ext cx="2203486" cy="933777"/>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343EF9A-E21D-7B41-BF3B-7029A5EB6B49}"/>
              </a:ext>
            </a:extLst>
          </p:cNvPr>
          <p:cNvPicPr>
            <a:picLocks noChangeAspect="1"/>
          </p:cNvPicPr>
          <p:nvPr userDrawn="1"/>
        </p:nvPicPr>
        <p:blipFill>
          <a:blip r:embed="rId2"/>
          <a:stretch>
            <a:fillRect/>
          </a:stretch>
        </p:blipFill>
        <p:spPr>
          <a:xfrm>
            <a:off x="963826" y="510672"/>
            <a:ext cx="2161055" cy="6347327"/>
          </a:xfrm>
          <a:prstGeom prst="rect">
            <a:avLst/>
          </a:prstGeom>
        </p:spPr>
      </p:pic>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3">
            <a:alphaModFix amt="50000"/>
          </a:blip>
          <a:stretch>
            <a:fillRect/>
          </a:stretch>
        </p:blipFill>
        <p:spPr>
          <a:xfrm>
            <a:off x="8325338" y="3422693"/>
            <a:ext cx="4263400" cy="1806712"/>
          </a:xfrm>
          <a:prstGeom prst="rect">
            <a:avLst/>
          </a:prstGeom>
        </p:spPr>
      </p:pic>
      <p:pic>
        <p:nvPicPr>
          <p:cNvPr id="10" name="Bilde 9" descr="Et bilde som inneholder stopp&#10;&#10;Automatisk generert beskrivelse">
            <a:extLst>
              <a:ext uri="{FF2B5EF4-FFF2-40B4-BE49-F238E27FC236}">
                <a16:creationId xmlns:a16="http://schemas.microsoft.com/office/drawing/2014/main" id="{3D67082C-AE15-AE47-B28B-BFD75C293690}"/>
              </a:ext>
            </a:extLst>
          </p:cNvPr>
          <p:cNvPicPr>
            <a:picLocks noChangeAspect="1"/>
          </p:cNvPicPr>
          <p:nvPr userDrawn="1"/>
        </p:nvPicPr>
        <p:blipFill>
          <a:blip r:embed="rId4"/>
          <a:stretch>
            <a:fillRect/>
          </a:stretch>
        </p:blipFill>
        <p:spPr>
          <a:xfrm>
            <a:off x="4804549" y="1298394"/>
            <a:ext cx="2602780" cy="302693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a16="http://schemas.microsoft.com/office/drawing/2014/main" id="{4CB7E9BA-EFA4-8B47-A22B-55016C9611A3}"/>
              </a:ext>
            </a:extLst>
          </p:cNvPr>
          <p:cNvPicPr>
            <a:picLocks noChangeAspect="1"/>
          </p:cNvPicPr>
          <p:nvPr userDrawn="1"/>
        </p:nvPicPr>
        <p:blipFill>
          <a:blip r:embed="rId2"/>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a16="http://schemas.microsoft.com/office/drawing/2014/main" id="{6820AB77-5EEE-3B4A-BE4D-1BE9215279C3}"/>
              </a:ext>
            </a:extLst>
          </p:cNvPr>
          <p:cNvPicPr>
            <a:picLocks noChangeAspect="1"/>
          </p:cNvPicPr>
          <p:nvPr userDrawn="1"/>
        </p:nvPicPr>
        <p:blipFill>
          <a:blip r:embed="rId3"/>
          <a:stretch>
            <a:fillRect/>
          </a:stretch>
        </p:blipFill>
        <p:spPr>
          <a:xfrm>
            <a:off x="3566893" y="823170"/>
            <a:ext cx="2635766" cy="603483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19211924-76BE-E445-84D0-A7737C4ECF2D}"/>
              </a:ext>
            </a:extLst>
          </p:cNvPr>
          <p:cNvPicPr>
            <a:picLocks noChangeAspect="1"/>
          </p:cNvPicPr>
          <p:nvPr userDrawn="1"/>
        </p:nvPicPr>
        <p:blipFill>
          <a:blip r:embed="rId4"/>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820AB77-5EEE-3B4A-BE4D-1BE9215279C3}"/>
              </a:ext>
            </a:extLst>
          </p:cNvPr>
          <p:cNvPicPr>
            <a:picLocks noChangeAspect="1"/>
          </p:cNvPicPr>
          <p:nvPr userDrawn="1"/>
        </p:nvPicPr>
        <p:blipFill>
          <a:blip r:embed="rId2"/>
          <a:srcRect/>
          <a:stretch/>
        </p:blipFill>
        <p:spPr>
          <a:xfrm>
            <a:off x="3812184" y="916954"/>
            <a:ext cx="2074843" cy="6034830"/>
          </a:xfrm>
          <a:prstGeom prst="rect">
            <a:avLst/>
          </a:prstGeom>
        </p:spPr>
      </p:pic>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3"/>
          <a:srcRect/>
          <a:stretch/>
        </p:blipFill>
        <p:spPr>
          <a:xfrm>
            <a:off x="11277500" y="5879996"/>
            <a:ext cx="657814" cy="765014"/>
          </a:xfrm>
          <a:prstGeom prst="rect">
            <a:avLst/>
          </a:prstGeom>
        </p:spPr>
      </p:pic>
      <p:pic>
        <p:nvPicPr>
          <p:cNvPr id="7" name="Bilde 6">
            <a:extLst>
              <a:ext uri="{FF2B5EF4-FFF2-40B4-BE49-F238E27FC236}">
                <a16:creationId xmlns:a16="http://schemas.microsoft.com/office/drawing/2014/main" id="{9A90EA33-3F38-1342-9A28-75B033CCD2B3}"/>
              </a:ext>
            </a:extLst>
          </p:cNvPr>
          <p:cNvPicPr>
            <a:picLocks noChangeAspect="1"/>
          </p:cNvPicPr>
          <p:nvPr userDrawn="1"/>
        </p:nvPicPr>
        <p:blipFill>
          <a:blip r:embed="rId4"/>
          <a:stretch>
            <a:fillRect/>
          </a:stretch>
        </p:blipFill>
        <p:spPr>
          <a:xfrm>
            <a:off x="1424172" y="823170"/>
            <a:ext cx="2054660" cy="6034830"/>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a:extLst>
              <a:ext uri="{FF2B5EF4-FFF2-40B4-BE49-F238E27FC236}">
                <a16:creationId xmlns:a16="http://schemas.microsoft.com/office/drawing/2014/main" id="{1B1B87ED-8A13-2943-A02C-BCB13520FB4B}"/>
              </a:ext>
            </a:extLst>
          </p:cNvPr>
          <p:cNvPicPr>
            <a:picLocks noChangeAspect="1"/>
          </p:cNvPicPr>
          <p:nvPr userDrawn="1"/>
        </p:nvPicPr>
        <p:blipFill>
          <a:blip r:embed="rId2"/>
          <a:srcRect/>
          <a:stretch/>
        </p:blipFill>
        <p:spPr>
          <a:xfrm flipH="1">
            <a:off x="10210319" y="472302"/>
            <a:ext cx="1720993"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3" name="Bilde 2" descr="Et bilde som inneholder tegning, tallerken&#10;&#10;Automatisk generert beskrivelse">
            <a:extLst>
              <a:ext uri="{FF2B5EF4-FFF2-40B4-BE49-F238E27FC236}">
                <a16:creationId xmlns:a16="http://schemas.microsoft.com/office/drawing/2014/main" id="{890F2505-F370-1B45-80EB-E778065FABDE}"/>
              </a:ext>
            </a:extLst>
          </p:cNvPr>
          <p:cNvPicPr>
            <a:picLocks noChangeAspect="1"/>
          </p:cNvPicPr>
          <p:nvPr userDrawn="1"/>
        </p:nvPicPr>
        <p:blipFill>
          <a:blip r:embed="rId4"/>
          <a:stretch>
            <a:fillRect/>
          </a:stretch>
        </p:blipFill>
        <p:spPr>
          <a:xfrm>
            <a:off x="2198202" y="1473498"/>
            <a:ext cx="3943245" cy="5268799"/>
          </a:xfrm>
          <a:prstGeom prst="rect">
            <a:avLst/>
          </a:prstGeom>
        </p:spPr>
      </p:pic>
      <p:pic>
        <p:nvPicPr>
          <p:cNvPr id="5" name="Bilde 4" descr="Et bilde som inneholder kjole, skjorte&#10;&#10;Automatisk generert beskrivelse">
            <a:extLst>
              <a:ext uri="{FF2B5EF4-FFF2-40B4-BE49-F238E27FC236}">
                <a16:creationId xmlns:a16="http://schemas.microsoft.com/office/drawing/2014/main" id="{67386237-4D27-EE4D-8074-9D0499C9F5A0}"/>
              </a:ext>
            </a:extLst>
          </p:cNvPr>
          <p:cNvPicPr>
            <a:picLocks noChangeAspect="1"/>
          </p:cNvPicPr>
          <p:nvPr userDrawn="1"/>
        </p:nvPicPr>
        <p:blipFill>
          <a:blip r:embed="rId5"/>
          <a:stretch>
            <a:fillRect/>
          </a:stretch>
        </p:blipFill>
        <p:spPr>
          <a:xfrm>
            <a:off x="256685" y="736600"/>
            <a:ext cx="1968500" cy="612140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4283CD0B-DEB7-304A-BCE2-E76073FC3EA6}"/>
              </a:ext>
            </a:extLst>
          </p:cNvPr>
          <p:cNvPicPr>
            <a:picLocks noChangeAspect="1"/>
          </p:cNvPicPr>
          <p:nvPr userDrawn="1"/>
        </p:nvPicPr>
        <p:blipFill>
          <a:blip r:embed="rId6"/>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Et bilde som inneholder stopp&#10;&#10;Automatisk generert beskrivelse">
            <a:extLst>
              <a:ext uri="{FF2B5EF4-FFF2-40B4-BE49-F238E27FC236}">
                <a16:creationId xmlns:a16="http://schemas.microsoft.com/office/drawing/2014/main" id="{771EA46F-53CF-0C4D-8A20-E0C529363926}"/>
              </a:ext>
            </a:extLst>
          </p:cNvPr>
          <p:cNvPicPr>
            <a:picLocks noChangeAspect="1"/>
          </p:cNvPicPr>
          <p:nvPr userDrawn="1"/>
        </p:nvPicPr>
        <p:blipFill>
          <a:blip r:embed="rId8"/>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7"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8"/>
          <a:srcRect/>
          <a:stretch/>
        </p:blipFill>
        <p:spPr>
          <a:xfrm>
            <a:off x="11278503" y="5882326"/>
            <a:ext cx="655811"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2OEL4P1Rz04" TargetMode="External"/><Relationship Id="rId2" Type="http://schemas.openxmlformats.org/officeDocument/2006/relationships/image" Target="../media/image11.jpeg"/><Relationship Id="rId1" Type="http://schemas.openxmlformats.org/officeDocument/2006/relationships/slideLayout" Target="../slideLayouts/slideLayout11.xml"/><Relationship Id="rId4" Type="http://schemas.openxmlformats.org/officeDocument/2006/relationships/hyperlink" Target="https://www.youtube.com/watch?v=rrVDATvUit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tv.nrk.no/serie/norge-naa/ENRK10022818/28-02-2018"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eur04.safelinks.protection.outlook.com/?url=https%3A%2F%2Fplay.google.com%2Fstore%2Fapps%2Fdetails%3Fid%3Dcom.attensi.hjelpehandanologinhjelpehanda&amp;data=04%7C01%7Cidakristine.holm%40bufdir.no%7Cc6a0a114b73c4ed2967e08d9888d86da%7C256099703b7545b99899036bb1693ff3%7C1%7C0%7C637690963719431495%7CUnknown%7CTWFpbGZsb3d8eyJWIjoiMC4wLjAwMDAiLCJQIjoiV2luMzIiLCJBTiI6Ik1haWwiLCJXVCI6Mn0%3D%7C1000&amp;sdata=GED6X%2B5J69ydWMnZDavjGOSMQSsOKZZ3dpNptdTRjQI%3D&amp;reserved=0" TargetMode="External"/><Relationship Id="rId2" Type="http://schemas.openxmlformats.org/officeDocument/2006/relationships/hyperlink" Target="https://apps.apple.com/us/app/hjelpeh%C3%A5nden/id1584828621" TargetMode="Externa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hyperlink" Target="https://eur04.safelinks.protection.outlook.com/?url=https%3A%2F%2Fwebgl.attensi.com%2Fprod%2Fhjelpehanda_no_login%2Fhjelpehanda%2Findex.html&amp;data=04%7C01%7Cidakristine.holm%40bufdir.no%7C97d313cdf5774d524d7b08d98331b9a4%7C256099703b7545b99899036bb1693ff3%7C1%7C0%7C637685071863788335%7CUnknown%7CTWFpbGZsb3d8eyJWIjoiMC4wLjAwMDAiLCJQIjoiV2luMzIiLCJBTiI6Ik1haWwiLCJXVCI6Mn0%3D%7C1000&amp;sdata=WKp7yL%2BmaxE8NvMJjWn3kkLhMNmi9GH8DFrZkARH0I8%3D&amp;reserved=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877877" y="730249"/>
            <a:ext cx="4859783" cy="3984625"/>
          </a:xfrm>
        </p:spPr>
        <p:txBody>
          <a:bodyPr/>
          <a:lstStyle/>
          <a:p>
            <a:r>
              <a:rPr lang="nb-NO" sz="5400" dirty="0"/>
              <a:t>I klassen:</a:t>
            </a:r>
            <a:br>
              <a:rPr lang="nb-NO" sz="5400" dirty="0"/>
            </a:br>
            <a:r>
              <a:rPr lang="nb-NO" sz="5400" dirty="0"/>
              <a:t>Når problemene blir for store og mange</a:t>
            </a:r>
            <a:br>
              <a:rPr lang="nb-NO" sz="5400" dirty="0"/>
            </a:br>
            <a:endParaRPr lang="nb-NO" sz="5400" dirty="0"/>
          </a:p>
        </p:txBody>
      </p:sp>
      <p:sp>
        <p:nvSpPr>
          <p:cNvPr id="3" name="Undertittel 2"/>
          <p:cNvSpPr txBox="1">
            <a:spLocks/>
          </p:cNvSpPr>
          <p:nvPr/>
        </p:nvSpPr>
        <p:spPr>
          <a:xfrm>
            <a:off x="6877877" y="4476750"/>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a:t>
            </a:r>
            <a:r>
              <a:rPr kumimoji="0" lang="nb-NO" sz="2000" b="0" i="0" u="none" strike="noStrike" kern="1200" cap="none" spc="0" normalizeH="0" baseline="0" noProof="0">
                <a:ln>
                  <a:noFill/>
                </a:ln>
                <a:effectLst/>
                <a:uLnTx/>
                <a:uFillTx/>
                <a:latin typeface="+mn-lt"/>
                <a:ea typeface="+mn-ea"/>
                <a:cs typeface="+mn-cs"/>
              </a:rPr>
              <a:t>UNGDOM </a:t>
            </a:r>
            <a:endParaRPr kumimoji="0" lang="nb-NO" sz="20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3617841" y="1746250"/>
            <a:ext cx="7981121" cy="4381500"/>
          </a:xfrm>
        </p:spPr>
        <p:txBody>
          <a:bodyPr>
            <a:normAutofit fontScale="85000" lnSpcReduction="20000"/>
          </a:bodyPr>
          <a:lstStyle/>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Del klassen i to lag, et på hver side av klasserommet</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Det ene laget skal tenke grønne tanker, det andre laget skal tenke røde tanker</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Velg en situasjon som mange kan kvie seg for, som tannlegetime, </a:t>
            </a:r>
            <a:r>
              <a:rPr lang="nb-NO" sz="2300" dirty="0" err="1">
                <a:solidFill>
                  <a:schemeClr val="tx1">
                    <a:lumMod val="75000"/>
                  </a:schemeClr>
                </a:solidFill>
                <a:latin typeface="Calibri"/>
                <a:ea typeface="+mn-ea"/>
                <a:cs typeface="+mn-cs"/>
              </a:rPr>
              <a:t>heldagsprøve</a:t>
            </a:r>
            <a:r>
              <a:rPr lang="nb-NO" sz="2300" dirty="0">
                <a:solidFill>
                  <a:schemeClr val="tx1">
                    <a:lumMod val="75000"/>
                  </a:schemeClr>
                </a:solidFill>
                <a:latin typeface="Calibri"/>
                <a:ea typeface="+mn-ea"/>
                <a:cs typeface="+mn-cs"/>
              </a:rPr>
              <a:t>, eller muntlig fremføring. La klassen være med å bestemme situasjon</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Lærer demonstrerer øvelsen kjapt først, deretter kan en frivillig elev prøve å stå i midten</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Læreren står i midten av klasserommet. Den vanskelige situasjonen er i den andre enden, og læreren skal forsøke å komme seg dit. Det ene laget skal få læreren til å bevege seg mot det vanskelige ved å gi læreren positive tanker. Det andre laget skal prøve å få læreren til å gå bakover og vekk fra det vanskelige, ved å gi/rope ut negative tanker. Læreren </a:t>
            </a:r>
            <a:r>
              <a:rPr lang="nb-NO" sz="2300" b="1" dirty="0">
                <a:solidFill>
                  <a:schemeClr val="tx1">
                    <a:lumMod val="75000"/>
                  </a:schemeClr>
                </a:solidFill>
                <a:latin typeface="Calibri"/>
                <a:ea typeface="+mn-ea"/>
                <a:cs typeface="+mn-cs"/>
              </a:rPr>
              <a:t>flytter seg fremover eller bakover med ett skritt for hver grønne eller røde tanke</a:t>
            </a:r>
            <a:r>
              <a:rPr lang="nb-NO" sz="2300" dirty="0">
                <a:solidFill>
                  <a:schemeClr val="tx1">
                    <a:lumMod val="75000"/>
                  </a:schemeClr>
                </a:solidFill>
                <a:latin typeface="Calibri"/>
                <a:ea typeface="+mn-ea"/>
                <a:cs typeface="+mn-cs"/>
              </a:rPr>
              <a:t> som elevene kommer med</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Lag noen regler, som: Snakke høyt og tydelig. Ikke snakke i munnen på hverandre.</a:t>
            </a:r>
          </a:p>
          <a:p>
            <a:pPr marL="457200" indent="-457200">
              <a:buFont typeface="Arial"/>
              <a:buChar char="•"/>
            </a:pPr>
            <a:endParaRPr lang="nb-NO" dirty="0">
              <a:solidFill>
                <a:schemeClr val="tx1">
                  <a:lumMod val="75000"/>
                </a:schemeClr>
              </a:solidFill>
            </a:endParaRP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3617842" y="0"/>
            <a:ext cx="7981120" cy="1500320"/>
          </a:xfrm>
        </p:spPr>
        <p:txBody>
          <a:bodyPr/>
          <a:lstStyle/>
          <a:p>
            <a:r>
              <a:rPr lang="nb-NO" dirty="0"/>
              <a:t>Tankekamp (10 min)</a:t>
            </a:r>
          </a:p>
        </p:txBody>
      </p:sp>
    </p:spTree>
    <p:extLst>
      <p:ext uri="{BB962C8B-B14F-4D97-AF65-F5344CB8AC3E}">
        <p14:creationId xmlns:p14="http://schemas.microsoft.com/office/powerpoint/2010/main" val="486478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4210879" y="1746250"/>
            <a:ext cx="7631871" cy="4381500"/>
          </a:xfrm>
        </p:spPr>
        <p:txBody>
          <a:bodyPr>
            <a:normAutofit/>
          </a:bodyPr>
          <a:lstStyle/>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Alle stiller seg på én linje i midten av rommet</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Øvelsen handler om å ta stilling til en rekke valg</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Eksempel: De som vil ha iskrem går til høyre, de som vil ha sjokolade går til venstre</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Så spør læreren: Dere som valgte iskrem, hvorfor valgte dere det? </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Snakk gjerne to og to først.</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Noen som vil fortelle om valget sitt?</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På denne måten lærer vi nye ting om hverandre</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Det er lov til å endre valg etter å ha hørt andres innspill</a:t>
            </a:r>
          </a:p>
          <a:p>
            <a:pPr lvl="0" defTabSz="713232">
              <a:spcBef>
                <a:spcPts val="780"/>
              </a:spcBef>
            </a:pPr>
            <a:endParaRPr lang="nn-NO" sz="2200" dirty="0">
              <a:solidFill>
                <a:prstClr val="black"/>
              </a:solidFill>
              <a:latin typeface="Calibri"/>
              <a:ea typeface="+mn-ea"/>
              <a:cs typeface="+mn-cs"/>
            </a:endParaRP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4210880" y="0"/>
            <a:ext cx="7981120" cy="1500320"/>
          </a:xfrm>
        </p:spPr>
        <p:txBody>
          <a:bodyPr/>
          <a:lstStyle/>
          <a:p>
            <a:r>
              <a:rPr lang="nb-NO" dirty="0"/>
              <a:t>På linje (10 min)</a:t>
            </a:r>
          </a:p>
        </p:txBody>
      </p:sp>
      <p:pic>
        <p:nvPicPr>
          <p:cNvPr id="4" name="Bilde 3"/>
          <p:cNvPicPr>
            <a:picLocks noChangeAspect="1"/>
          </p:cNvPicPr>
          <p:nvPr/>
        </p:nvPicPr>
        <p:blipFill>
          <a:blip r:embed="rId3"/>
          <a:srcRect l="25837" r="28789"/>
          <a:stretch>
            <a:fillRect/>
          </a:stretch>
        </p:blipFill>
        <p:spPr>
          <a:xfrm>
            <a:off x="-211666" y="0"/>
            <a:ext cx="4048007" cy="6858000"/>
          </a:xfrm>
          <a:prstGeom prst="rect">
            <a:avLst/>
          </a:prstGeom>
        </p:spPr>
      </p:pic>
      <p:sp>
        <p:nvSpPr>
          <p:cNvPr id="5" name="TekstSylinder 4"/>
          <p:cNvSpPr txBox="1"/>
          <p:nvPr/>
        </p:nvSpPr>
        <p:spPr>
          <a:xfrm>
            <a:off x="2822969" y="6488668"/>
            <a:ext cx="1013372" cy="369332"/>
          </a:xfrm>
          <a:prstGeom prst="rect">
            <a:avLst/>
          </a:prstGeom>
          <a:noFill/>
        </p:spPr>
        <p:txBody>
          <a:bodyPr wrap="square" rtlCol="0">
            <a:spAutoFit/>
          </a:bodyPr>
          <a:lstStyle/>
          <a:p>
            <a:r>
              <a:rPr lang="nn-NO" sz="800" dirty="0">
                <a:solidFill>
                  <a:schemeClr val="bg1">
                    <a:lumMod val="65000"/>
                  </a:schemeClr>
                </a:solidFill>
              </a:rPr>
              <a:t>        </a:t>
            </a:r>
            <a:r>
              <a:rPr lang="nn-NO" sz="1000" dirty="0">
                <a:solidFill>
                  <a:schemeClr val="bg1">
                    <a:lumMod val="50000"/>
                  </a:schemeClr>
                </a:solidFill>
                <a:latin typeface="Century Gothic"/>
              </a:rPr>
              <a:t>Pixabay.com</a:t>
            </a:r>
          </a:p>
        </p:txBody>
      </p:sp>
    </p:spTree>
    <p:extLst>
      <p:ext uri="{BB962C8B-B14F-4D97-AF65-F5344CB8AC3E}">
        <p14:creationId xmlns:p14="http://schemas.microsoft.com/office/powerpoint/2010/main" val="48647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3617841" y="1746250"/>
            <a:ext cx="7981121" cy="4381500"/>
          </a:xfrm>
        </p:spPr>
        <p:txBody>
          <a:bodyPr>
            <a:normAutofit/>
          </a:bodyPr>
          <a:lstStyle/>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Klassen deles i to lag. To personer kan ikke være med på lagene, de skal holde teppet oppe slik at de to lagene er atskilte</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Lagene samler seg på hver sin side av teppet. De må huke seg litt ned slik at motsatt lag ikke ser alt som skjer. Sitt tett</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Én frivillig fra hvert lag åler seg frem mot teppet. Når teppet slippes, skal de frivillige forsøke å si navnet til den andre bak teppet så fort som mulig</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Det gjelder å være først. Den som sier navnet sist, går over på det andre laget. Til slutt vil alle ende opp på samme lag</a:t>
            </a:r>
          </a:p>
          <a:p>
            <a:pPr marL="457200" lvl="0" indent="-457200" defTabSz="713232">
              <a:spcBef>
                <a:spcPts val="780"/>
              </a:spcBef>
              <a:buFont typeface="Arial"/>
              <a:buChar char="•"/>
            </a:pPr>
            <a:endParaRPr lang="nn-NO" sz="2300" dirty="0">
              <a:solidFill>
                <a:schemeClr val="tx1">
                  <a:lumMod val="75000"/>
                </a:schemeClr>
              </a:solidFill>
              <a:latin typeface="Calibri"/>
              <a:ea typeface="+mn-ea"/>
              <a:cs typeface="+mn-cs"/>
            </a:endParaRP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3617842" y="0"/>
            <a:ext cx="7981120" cy="1500320"/>
          </a:xfrm>
        </p:spPr>
        <p:txBody>
          <a:bodyPr/>
          <a:lstStyle/>
          <a:p>
            <a:r>
              <a:rPr lang="nb-NO" dirty="0"/>
              <a:t>Titt –tei (10 min)</a:t>
            </a:r>
          </a:p>
        </p:txBody>
      </p:sp>
    </p:spTree>
    <p:extLst>
      <p:ext uri="{BB962C8B-B14F-4D97-AF65-F5344CB8AC3E}">
        <p14:creationId xmlns:p14="http://schemas.microsoft.com/office/powerpoint/2010/main" val="48647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2"/>
          <a:srcRect l="28789" r="29528"/>
          <a:stretch>
            <a:fillRect/>
          </a:stretch>
        </p:blipFill>
        <p:spPr>
          <a:xfrm>
            <a:off x="0" y="-8996"/>
            <a:ext cx="3836341" cy="6866996"/>
          </a:xfrm>
          <a:prstGeom prst="rect">
            <a:avLst/>
          </a:prstGeom>
        </p:spPr>
      </p:pic>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4210879" y="1746250"/>
            <a:ext cx="7631871" cy="4381500"/>
          </a:xfrm>
        </p:spPr>
        <p:txBody>
          <a:bodyPr>
            <a:normAutofit/>
          </a:bodyPr>
          <a:lstStyle/>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To frivillige går ut. Resten av klassen velger to personer som skal legge seg ned under teppet</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Når de frivillige kommer tilbake skal de gjette hvem som er under teppet. De har 10 sekunder på seg. Klassen teller høyt sammen, ned fra 10</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Om det blir for kort tid, tell ned fra 20</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Nedtellingen tjener som distraksjon, og gjør det vanskeligere å tenke</a:t>
            </a:r>
            <a:endParaRPr lang="nn-NO" sz="2300" dirty="0">
              <a:solidFill>
                <a:schemeClr val="tx1">
                  <a:lumMod val="75000"/>
                </a:schemeClr>
              </a:solidFill>
              <a:latin typeface="Calibri"/>
              <a:ea typeface="+mn-ea"/>
              <a:cs typeface="+mn-cs"/>
            </a:endParaRP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4210880" y="0"/>
            <a:ext cx="7981120" cy="1500320"/>
          </a:xfrm>
        </p:spPr>
        <p:txBody>
          <a:bodyPr/>
          <a:lstStyle/>
          <a:p>
            <a:r>
              <a:rPr lang="nn-NO" dirty="0"/>
              <a:t>Kims lek med </a:t>
            </a:r>
            <a:r>
              <a:rPr lang="nn-NO" dirty="0" err="1"/>
              <a:t>personer</a:t>
            </a:r>
            <a:r>
              <a:rPr lang="nn-NO" dirty="0"/>
              <a:t> (10 min)</a:t>
            </a:r>
            <a:endParaRPr lang="nb-NO" dirty="0"/>
          </a:p>
        </p:txBody>
      </p:sp>
      <p:sp>
        <p:nvSpPr>
          <p:cNvPr id="5" name="TekstSylinder 4"/>
          <p:cNvSpPr txBox="1"/>
          <p:nvPr/>
        </p:nvSpPr>
        <p:spPr>
          <a:xfrm>
            <a:off x="2822969" y="6488668"/>
            <a:ext cx="1013372" cy="369332"/>
          </a:xfrm>
          <a:prstGeom prst="rect">
            <a:avLst/>
          </a:prstGeom>
          <a:noFill/>
        </p:spPr>
        <p:txBody>
          <a:bodyPr wrap="square" rtlCol="0">
            <a:spAutoFit/>
          </a:bodyPr>
          <a:lstStyle/>
          <a:p>
            <a:r>
              <a:rPr lang="nn-NO" sz="800" dirty="0">
                <a:solidFill>
                  <a:schemeClr val="bg1">
                    <a:lumMod val="65000"/>
                  </a:schemeClr>
                </a:solidFill>
              </a:rPr>
              <a:t>        </a:t>
            </a:r>
            <a:r>
              <a:rPr lang="nn-NO" sz="1000" dirty="0">
                <a:solidFill>
                  <a:schemeClr val="bg1">
                    <a:lumMod val="50000"/>
                  </a:schemeClr>
                </a:solidFill>
                <a:latin typeface="Century Gothic"/>
              </a:rPr>
              <a:t>Pixabay.com</a:t>
            </a:r>
          </a:p>
        </p:txBody>
      </p:sp>
    </p:spTree>
    <p:extLst>
      <p:ext uri="{BB962C8B-B14F-4D97-AF65-F5344CB8AC3E}">
        <p14:creationId xmlns:p14="http://schemas.microsoft.com/office/powerpoint/2010/main" val="486478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129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659" tIns="52330" rIns="104659" bIns="52330"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1"/>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943282" y="712268"/>
            <a:ext cx="3370999" cy="5502264"/>
          </a:xfrm>
        </p:spPr>
        <p:txBody>
          <a:bodyPr>
            <a:normAutofit/>
          </a:bodyPr>
          <a:lstStyle/>
          <a:p>
            <a:r>
              <a:rPr lang="nb-NO" dirty="0">
                <a:solidFill>
                  <a:srgbClr val="FFFFFF"/>
                </a:solidFill>
              </a:rPr>
              <a:t>LINE-UP</a:t>
            </a:r>
            <a:br>
              <a:rPr lang="nb-NO" dirty="0">
                <a:solidFill>
                  <a:srgbClr val="FFFFFF"/>
                </a:solidFill>
              </a:rPr>
            </a:br>
            <a:r>
              <a:rPr lang="nb-NO" dirty="0">
                <a:solidFill>
                  <a:srgbClr val="FFFFFF"/>
                </a:solidFill>
              </a:rPr>
              <a:t>(5 min)</a:t>
            </a:r>
          </a:p>
        </p:txBody>
      </p:sp>
      <p:graphicFrame>
        <p:nvGraphicFramePr>
          <p:cNvPr id="5" name="Plassholder for innhold 2"/>
          <p:cNvGraphicFramePr>
            <a:graphicFrameLocks noGrp="1"/>
          </p:cNvGraphicFramePr>
          <p:nvPr>
            <p:ph idx="1"/>
            <p:extLst>
              <p:ext uri="{D42A27DB-BD31-4B8C-83A1-F6EECF244321}">
                <p14:modId xmlns:p14="http://schemas.microsoft.com/office/powerpoint/2010/main" val="2970525018"/>
              </p:ext>
            </p:extLst>
          </p:nvPr>
        </p:nvGraphicFramePr>
        <p:xfrm>
          <a:off x="5280027" y="642941"/>
          <a:ext cx="6269039" cy="5572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37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nærvær6.jpg"/>
          <p:cNvPicPr>
            <a:picLocks noChangeAspect="1"/>
          </p:cNvPicPr>
          <p:nvPr/>
        </p:nvPicPr>
        <p:blipFill>
          <a:blip r:embed="rId2"/>
          <a:srcRect t="4304"/>
          <a:stretch>
            <a:fillRect/>
          </a:stretch>
        </p:blipFill>
        <p:spPr>
          <a:xfrm>
            <a:off x="0" y="-134738"/>
            <a:ext cx="12192000" cy="6992738"/>
          </a:xfrm>
          <a:prstGeom prst="rect">
            <a:avLst/>
          </a:prstGeom>
        </p:spPr>
      </p:pic>
      <p:sp>
        <p:nvSpPr>
          <p:cNvPr id="1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998175"/>
            <a:ext cx="6017172" cy="5859826"/>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36" tIns="45719" rIns="91436" bIns="45719" rtlCol="0" anchor="t">
            <a:normAutofit/>
          </a:bodyPr>
          <a:lstStyle/>
          <a:p>
            <a:pPr algn="ctr">
              <a:spcAft>
                <a:spcPts val="1000"/>
              </a:spcAft>
              <a:buClr>
                <a:schemeClr val="tx1"/>
              </a:buClr>
              <a:buSzPct val="100000"/>
            </a:pPr>
            <a:endParaRPr lang="en-US" sz="1500" cap="all" dirty="0"/>
          </a:p>
        </p:txBody>
      </p:sp>
      <p:sp>
        <p:nvSpPr>
          <p:cNvPr id="2" name="Tittel 1"/>
          <p:cNvSpPr>
            <a:spLocks noGrp="1"/>
          </p:cNvSpPr>
          <p:nvPr>
            <p:ph type="title"/>
          </p:nvPr>
        </p:nvSpPr>
        <p:spPr>
          <a:xfrm>
            <a:off x="525515" y="1689033"/>
            <a:ext cx="4776735" cy="1342754"/>
          </a:xfrm>
        </p:spPr>
        <p:txBody>
          <a:bodyPr vert="horz" lIns="91436" tIns="45719" rIns="91436" bIns="45719" rtlCol="0" anchor="ctr">
            <a:normAutofit/>
          </a:bodyPr>
          <a:lstStyle/>
          <a:p>
            <a:pPr algn="ctr"/>
            <a:r>
              <a:rPr lang="en-US" sz="2800" dirty="0">
                <a:solidFill>
                  <a:schemeClr val="tx1">
                    <a:lumMod val="75000"/>
                  </a:schemeClr>
                </a:solidFill>
              </a:rPr>
              <a:t>Nærværstrening (5 min) </a:t>
            </a:r>
            <a:br>
              <a:rPr lang="en-US" sz="2800" dirty="0">
                <a:solidFill>
                  <a:schemeClr val="tx1">
                    <a:lumMod val="75000"/>
                  </a:schemeClr>
                </a:solidFill>
              </a:rPr>
            </a:br>
            <a:endParaRPr lang="en-US" sz="2800" dirty="0">
              <a:solidFill>
                <a:schemeClr val="tx1">
                  <a:lumMod val="75000"/>
                </a:schemeClr>
              </a:solidFill>
            </a:endParaRPr>
          </a:p>
        </p:txBody>
      </p:sp>
      <p:sp>
        <p:nvSpPr>
          <p:cNvPr id="3" name="Plassholder for innhold 2"/>
          <p:cNvSpPr>
            <a:spLocks noGrp="1"/>
          </p:cNvSpPr>
          <p:nvPr>
            <p:ph sz="half" idx="1"/>
          </p:nvPr>
        </p:nvSpPr>
        <p:spPr>
          <a:xfrm>
            <a:off x="525515" y="2821021"/>
            <a:ext cx="5005247" cy="3810000"/>
          </a:xfrm>
        </p:spPr>
        <p:txBody>
          <a:bodyPr vert="horz" lIns="91436" tIns="45719" rIns="91436" bIns="45719" rtlCol="0" anchor="ctr">
            <a:normAutofit fontScale="92500" lnSpcReduction="20000"/>
          </a:bodyPr>
          <a:lstStyle/>
          <a:p>
            <a:pPr lvl="0"/>
            <a:r>
              <a:rPr lang="nb-NO" sz="2378" dirty="0">
                <a:solidFill>
                  <a:schemeClr val="tx1">
                    <a:lumMod val="75000"/>
                  </a:schemeClr>
                </a:solidFill>
              </a:rPr>
              <a:t>Hvor mange minutter ønsker du å slappe av? Vis 1-5 fingre</a:t>
            </a:r>
          </a:p>
          <a:p>
            <a:pPr lvl="0"/>
            <a:r>
              <a:rPr lang="nb-NO" sz="2378" dirty="0">
                <a:solidFill>
                  <a:schemeClr val="tx1">
                    <a:lumMod val="75000"/>
                  </a:schemeClr>
                </a:solidFill>
              </a:rPr>
              <a:t>Finn en behagelig stilling. Plant bena i gulvet. Lukk gjerne øynene</a:t>
            </a:r>
          </a:p>
          <a:p>
            <a:pPr lvl="0"/>
            <a:r>
              <a:rPr lang="nb-NO" sz="2378" dirty="0">
                <a:solidFill>
                  <a:schemeClr val="tx1">
                    <a:lumMod val="75000"/>
                  </a:schemeClr>
                </a:solidFill>
              </a:rPr>
              <a:t>Øv på å puste ut langsomt. Jo lengre du           klarer å puste ut, jo roligere blir pusten.             Det virker beroligende på kroppen</a:t>
            </a:r>
          </a:p>
          <a:p>
            <a:pPr lvl="0"/>
            <a:r>
              <a:rPr lang="en-US" sz="2378" dirty="0">
                <a:solidFill>
                  <a:schemeClr val="tx1">
                    <a:lumMod val="75000"/>
                  </a:schemeClr>
                </a:solidFill>
              </a:rPr>
              <a:t>Spill </a:t>
            </a:r>
            <a:r>
              <a:rPr lang="en-US" sz="2378" dirty="0" err="1">
                <a:solidFill>
                  <a:schemeClr val="tx1">
                    <a:lumMod val="75000"/>
                  </a:schemeClr>
                </a:solidFill>
              </a:rPr>
              <a:t>svak</a:t>
            </a:r>
            <a:r>
              <a:rPr lang="en-US" sz="2378" dirty="0">
                <a:solidFill>
                  <a:schemeClr val="tx1">
                    <a:lumMod val="75000"/>
                  </a:schemeClr>
                </a:solidFill>
              </a:rPr>
              <a:t> </a:t>
            </a:r>
            <a:r>
              <a:rPr lang="en-US" sz="2378" dirty="0" err="1">
                <a:solidFill>
                  <a:schemeClr val="tx1">
                    <a:lumMod val="75000"/>
                  </a:schemeClr>
                </a:solidFill>
              </a:rPr>
              <a:t>musikk</a:t>
            </a:r>
            <a:r>
              <a:rPr lang="en-US" sz="2378" dirty="0">
                <a:solidFill>
                  <a:schemeClr val="tx1">
                    <a:lumMod val="75000"/>
                  </a:schemeClr>
                </a:solidFill>
              </a:rPr>
              <a:t> </a:t>
            </a:r>
            <a:r>
              <a:rPr lang="en-US" sz="2378" dirty="0" err="1">
                <a:solidFill>
                  <a:schemeClr val="tx1">
                    <a:lumMod val="75000"/>
                  </a:schemeClr>
                </a:solidFill>
              </a:rPr>
              <a:t>fra</a:t>
            </a:r>
            <a:r>
              <a:rPr lang="en-US" sz="2378" dirty="0">
                <a:solidFill>
                  <a:schemeClr val="tx1">
                    <a:lumMod val="75000"/>
                  </a:schemeClr>
                </a:solidFill>
              </a:rPr>
              <a:t> </a:t>
            </a:r>
            <a:r>
              <a:rPr lang="en-US" sz="2378" dirty="0" err="1">
                <a:solidFill>
                  <a:schemeClr val="tx1">
                    <a:lumMod val="75000"/>
                  </a:schemeClr>
                </a:solidFill>
              </a:rPr>
              <a:t>Youtube</a:t>
            </a:r>
            <a:r>
              <a:rPr lang="en-US" sz="2378" dirty="0">
                <a:solidFill>
                  <a:schemeClr val="tx1">
                    <a:lumMod val="75000"/>
                  </a:schemeClr>
                </a:solidFill>
              </a:rPr>
              <a:t>, for </a:t>
            </a:r>
            <a:r>
              <a:rPr lang="en-US" sz="2378" dirty="0" err="1">
                <a:solidFill>
                  <a:schemeClr val="tx1">
                    <a:lumMod val="75000"/>
                  </a:schemeClr>
                </a:solidFill>
              </a:rPr>
              <a:t>eksempel</a:t>
            </a:r>
            <a:r>
              <a:rPr lang="en-US" sz="2378" dirty="0">
                <a:solidFill>
                  <a:schemeClr val="tx1">
                    <a:lumMod val="75000"/>
                  </a:schemeClr>
                </a:solidFill>
              </a:rPr>
              <a:t>: </a:t>
            </a:r>
            <a:r>
              <a:rPr lang="nb-NO" sz="2378" u="sng" dirty="0">
                <a:solidFill>
                  <a:schemeClr val="tx1">
                    <a:lumMod val="75000"/>
                  </a:schemeClr>
                </a:solidFill>
                <a:hlinkClick r:id="rId3"/>
              </a:rPr>
              <a:t>https://www.youtube.com/watch?v=2OEL4P1Rz04</a:t>
            </a:r>
            <a:r>
              <a:rPr lang="nb-NO" sz="2378" u="sng" dirty="0">
                <a:solidFill>
                  <a:schemeClr val="tx1">
                    <a:lumMod val="75000"/>
                  </a:schemeClr>
                </a:solidFill>
              </a:rPr>
              <a:t> </a:t>
            </a:r>
            <a:r>
              <a:rPr lang="nb-NO" sz="2378" dirty="0">
                <a:solidFill>
                  <a:schemeClr val="tx1">
                    <a:lumMod val="75000"/>
                  </a:schemeClr>
                </a:solidFill>
              </a:rPr>
              <a:t> eller – ”AIR” av Johann Sebastian Bach: </a:t>
            </a:r>
            <a:r>
              <a:rPr lang="nb-NO" sz="2378" u="sng" dirty="0">
                <a:solidFill>
                  <a:schemeClr val="tx1">
                    <a:lumMod val="75000"/>
                  </a:schemeClr>
                </a:solidFill>
                <a:hlinkClick r:id="rId4"/>
              </a:rPr>
              <a:t>https://www.youtube.com/watch?v=rrVDATvUitA</a:t>
            </a:r>
            <a:endParaRPr lang="nb-NO" sz="2378" dirty="0">
              <a:solidFill>
                <a:schemeClr val="tx1">
                  <a:lumMod val="75000"/>
                </a:schemeClr>
              </a:solidFill>
            </a:endParaRPr>
          </a:p>
          <a:p>
            <a:pPr lvl="0">
              <a:buFont typeface="Arial" panose="020B0604020202020204" pitchFamily="34" charset="0"/>
              <a:buChar char="•"/>
            </a:pPr>
            <a:endParaRPr lang="en-US" sz="1800" dirty="0"/>
          </a:p>
        </p:txBody>
      </p:sp>
      <p:sp>
        <p:nvSpPr>
          <p:cNvPr id="10" name="TekstSylinder 9"/>
          <p:cNvSpPr txBox="1"/>
          <p:nvPr/>
        </p:nvSpPr>
        <p:spPr>
          <a:xfrm>
            <a:off x="11180358" y="0"/>
            <a:ext cx="1216046" cy="272259"/>
          </a:xfrm>
          <a:prstGeom prst="rect">
            <a:avLst/>
          </a:prstGeom>
          <a:noFill/>
        </p:spPr>
        <p:txBody>
          <a:bodyPr wrap="square" lIns="117226" tIns="58613" rIns="117226" bIns="58613" rtlCol="0">
            <a:spAutoFit/>
          </a:bodyPr>
          <a:lstStyle/>
          <a:p>
            <a:r>
              <a:rPr lang="nn-NO" sz="1000" dirty="0">
                <a:solidFill>
                  <a:schemeClr val="bg1">
                    <a:lumMod val="65000"/>
                  </a:schemeClr>
                </a:solidFill>
                <a:latin typeface="Century Gothic"/>
              </a:rPr>
              <a:t>Pixabay.com</a:t>
            </a:r>
          </a:p>
        </p:txBody>
      </p:sp>
    </p:spTree>
    <p:extLst>
      <p:ext uri="{BB962C8B-B14F-4D97-AF65-F5344CB8AC3E}">
        <p14:creationId xmlns:p14="http://schemas.microsoft.com/office/powerpoint/2010/main" val="545984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6714257" y="1952624"/>
            <a:ext cx="4810993" cy="4635501"/>
          </a:xfrm>
        </p:spPr>
        <p:txBody>
          <a:bodyPr/>
          <a:lstStyle/>
          <a:p>
            <a:pPr marL="178308" lvl="0" indent="-178308" defTabSz="713232">
              <a:spcBef>
                <a:spcPts val="780"/>
              </a:spcBef>
              <a:buFont typeface="Arial"/>
              <a:buChar char="•"/>
            </a:pPr>
            <a:r>
              <a:rPr lang="nb-NO" sz="2300" dirty="0">
                <a:solidFill>
                  <a:schemeClr val="tx1">
                    <a:lumMod val="75000"/>
                  </a:schemeClr>
                </a:solidFill>
                <a:latin typeface="Calibri"/>
                <a:ea typeface="+mn-ea"/>
                <a:cs typeface="+mn-cs"/>
              </a:rPr>
              <a:t>Se første klipp på 6 min, av Norge nå: </a:t>
            </a:r>
            <a:r>
              <a:rPr lang="nb-NO" sz="2300" u="sng" dirty="0">
                <a:solidFill>
                  <a:schemeClr val="tx1">
                    <a:lumMod val="75000"/>
                  </a:schemeClr>
                </a:solidFill>
                <a:latin typeface="Calibri"/>
                <a:ea typeface="+mn-ea"/>
                <a:cs typeface="+mn-cs"/>
                <a:hlinkClick r:id="rId2"/>
              </a:rPr>
              <a:t>https://tv.nrk.no/serie/norge-naa/ENRK10022818/28-02-2018</a:t>
            </a:r>
            <a:r>
              <a:rPr lang="nb-NO" sz="2300" dirty="0">
                <a:solidFill>
                  <a:schemeClr val="tx1">
                    <a:lumMod val="75000"/>
                  </a:schemeClr>
                </a:solidFill>
                <a:latin typeface="Calibri"/>
                <a:ea typeface="+mn-ea"/>
                <a:cs typeface="+mn-cs"/>
              </a:rPr>
              <a:t> </a:t>
            </a:r>
          </a:p>
          <a:p>
            <a:pPr marL="178308" lvl="0" indent="-178308" defTabSz="713232">
              <a:spcBef>
                <a:spcPts val="780"/>
              </a:spcBef>
            </a:pPr>
            <a:endParaRPr lang="nb-NO" sz="2300" dirty="0">
              <a:solidFill>
                <a:schemeClr val="tx1">
                  <a:lumMod val="75000"/>
                </a:schemeClr>
              </a:solidFill>
              <a:latin typeface="Calibri"/>
              <a:ea typeface="+mn-ea"/>
              <a:cs typeface="+mn-cs"/>
            </a:endParaRPr>
          </a:p>
          <a:p>
            <a:pPr marL="178308" lvl="0" indent="-178308" defTabSz="713232">
              <a:spcBef>
                <a:spcPts val="780"/>
              </a:spcBef>
            </a:pPr>
            <a:r>
              <a:rPr lang="nb-NO" sz="2300" b="1" dirty="0">
                <a:solidFill>
                  <a:schemeClr val="tx1">
                    <a:lumMod val="75000"/>
                  </a:schemeClr>
                </a:solidFill>
                <a:latin typeface="Calibri"/>
                <a:ea typeface="+mn-ea"/>
                <a:cs typeface="+mn-cs"/>
              </a:rPr>
              <a:t>Informasjon: </a:t>
            </a:r>
          </a:p>
          <a:p>
            <a:pPr marL="178308" lvl="0" indent="-178308" defTabSz="713232">
              <a:spcBef>
                <a:spcPts val="780"/>
              </a:spcBef>
              <a:buFont typeface="Arial"/>
              <a:buChar char="•"/>
            </a:pPr>
            <a:r>
              <a:rPr lang="nb-NO" sz="2300" dirty="0">
                <a:solidFill>
                  <a:schemeClr val="tx1">
                    <a:lumMod val="75000"/>
                  </a:schemeClr>
                </a:solidFill>
                <a:latin typeface="Calibri"/>
                <a:ea typeface="+mn-ea"/>
                <a:cs typeface="+mn-cs"/>
              </a:rPr>
              <a:t>Både i videregående og på ungdomsskolen har vi fokus på psykisk helse</a:t>
            </a:r>
          </a:p>
          <a:p>
            <a:pPr marL="178308" lvl="0" indent="-178308" defTabSz="713232">
              <a:spcBef>
                <a:spcPts val="780"/>
              </a:spcBef>
              <a:buFont typeface="Arial"/>
              <a:buChar char="•"/>
            </a:pPr>
            <a:r>
              <a:rPr lang="nb-NO" sz="2300" dirty="0">
                <a:solidFill>
                  <a:schemeClr val="tx1">
                    <a:lumMod val="75000"/>
                  </a:schemeClr>
                </a:solidFill>
                <a:latin typeface="Calibri"/>
                <a:ea typeface="+mn-ea"/>
                <a:cs typeface="+mn-cs"/>
              </a:rPr>
              <a:t>På samme måte som vi lærer å trene musklene, kan vi lære å trene tankene, lære omsorg for oss selv og lære hva vi kan gjøre når noen strever</a:t>
            </a:r>
          </a:p>
          <a:p>
            <a:endParaRPr lang="nb-NO" sz="2100" dirty="0">
              <a:solidFill>
                <a:schemeClr val="tx1">
                  <a:lumMod val="75000"/>
                </a:schemeClr>
              </a:solidFill>
            </a:endParaRPr>
          </a:p>
        </p:txBody>
      </p:sp>
      <p:pic>
        <p:nvPicPr>
          <p:cNvPr id="4" name="Plassholder for innhold 3"/>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537" t="-23647" r="9223" b="-23647"/>
          <a:stretch/>
        </p:blipFill>
        <p:spPr>
          <a:xfrm>
            <a:off x="-209347" y="0"/>
            <a:ext cx="6280211" cy="6858000"/>
          </a:xfrm>
          <a:prstGeom prst="rect">
            <a:avLst/>
          </a:prstGeom>
        </p:spPr>
      </p:pic>
      <p:sp>
        <p:nvSpPr>
          <p:cNvPr id="5" name="Tittel 1"/>
          <p:cNvSpPr txBox="1">
            <a:spLocks/>
          </p:cNvSpPr>
          <p:nvPr/>
        </p:nvSpPr>
        <p:spPr>
          <a:xfrm>
            <a:off x="6714257" y="641614"/>
            <a:ext cx="4498975" cy="1104636"/>
          </a:xfrm>
          <a:prstGeom prst="rect">
            <a:avLst/>
          </a:prstGeom>
        </p:spPr>
        <p:txBody>
          <a:bodyPr vert="horz" lIns="71323" tIns="35662" rIns="71323" bIns="35662" rtlCol="0" anchor="ctr">
            <a:normAutofit fontScale="92500"/>
          </a:bodyPr>
          <a:lstStyle/>
          <a:p>
            <a:pPr marL="0" marR="0" lvl="0" indent="0" algn="l" defTabSz="713232" rtl="0" eaLnBrk="1" fontAlgn="auto" latinLnBrk="0" hangingPunct="1">
              <a:lnSpc>
                <a:spcPct val="90000"/>
              </a:lnSpc>
              <a:spcBef>
                <a:spcPct val="0"/>
              </a:spcBef>
              <a:spcAft>
                <a:spcPts val="0"/>
              </a:spcAft>
              <a:buClrTx/>
              <a:buSzTx/>
              <a:buFontTx/>
              <a:buNone/>
              <a:tabLst/>
              <a:defRPr/>
            </a:pPr>
            <a:r>
              <a:rPr kumimoji="0" lang="nb-NO" sz="3500" b="1" u="none" strike="noStrike" kern="1200" cap="none" spc="0" normalizeH="0" baseline="0" noProof="0" dirty="0">
                <a:ln>
                  <a:noFill/>
                </a:ln>
                <a:solidFill>
                  <a:schemeClr val="tx1"/>
                </a:solidFill>
                <a:effectLst/>
                <a:uLnTx/>
                <a:uFillTx/>
                <a:latin typeface="+mj-lt"/>
                <a:ea typeface="+mj-ea"/>
                <a:cs typeface="+mj-cs"/>
              </a:rPr>
              <a:t>Se filmklipp: ”Ung psykisk helse” (7 min)</a:t>
            </a:r>
          </a:p>
        </p:txBody>
      </p:sp>
    </p:spTree>
    <p:extLst>
      <p:ext uri="{BB962C8B-B14F-4D97-AF65-F5344CB8AC3E}">
        <p14:creationId xmlns:p14="http://schemas.microsoft.com/office/powerpoint/2010/main" val="2243753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4"/>
          <p:cNvPicPr>
            <a:picLocks noChangeAspect="1"/>
          </p:cNvPicPr>
          <p:nvPr/>
        </p:nvPicPr>
        <p:blipFill>
          <a:blip r:embed="rId2"/>
          <a:srcRect l="11811" r="15502"/>
          <a:stretch>
            <a:fillRect/>
          </a:stretch>
        </p:blipFill>
        <p:spPr>
          <a:xfrm>
            <a:off x="7123401" y="0"/>
            <a:ext cx="5068599" cy="571500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solidFill>
            <a:schemeClr val="bg1"/>
          </a:solidFill>
          <a:ln>
            <a:noFill/>
          </a:ln>
        </p:spPr>
      </p:pic>
      <p:sp>
        <p:nvSpPr>
          <p:cNvPr id="2" name="Tittel 1"/>
          <p:cNvSpPr>
            <a:spLocks noGrp="1"/>
          </p:cNvSpPr>
          <p:nvPr>
            <p:ph type="title"/>
          </p:nvPr>
        </p:nvSpPr>
        <p:spPr>
          <a:xfrm>
            <a:off x="603251" y="365125"/>
            <a:ext cx="6159500" cy="1325563"/>
          </a:xfrm>
        </p:spPr>
        <p:txBody>
          <a:bodyPr>
            <a:normAutofit fontScale="90000"/>
          </a:bodyPr>
          <a:lstStyle/>
          <a:p>
            <a:r>
              <a:rPr lang="nb-NO" sz="3800" dirty="0"/>
              <a:t>Hva sier du til deg selv som kan få deg til å føle deg dårlig? (10 min)</a:t>
            </a:r>
            <a:endParaRPr lang="nn-NO" sz="3800" dirty="0"/>
          </a:p>
        </p:txBody>
      </p:sp>
      <p:sp>
        <p:nvSpPr>
          <p:cNvPr id="3" name="Plassholder for innhold 2"/>
          <p:cNvSpPr>
            <a:spLocks noGrp="1"/>
          </p:cNvSpPr>
          <p:nvPr>
            <p:ph idx="1"/>
          </p:nvPr>
        </p:nvSpPr>
        <p:spPr>
          <a:xfrm>
            <a:off x="603252" y="2085130"/>
            <a:ext cx="6159499" cy="4351338"/>
          </a:xfrm>
        </p:spPr>
        <p:txBody>
          <a:bodyPr>
            <a:normAutofit/>
          </a:bodyPr>
          <a:lstStyle/>
          <a:p>
            <a:pPr marL="457200" indent="-457200">
              <a:buFont typeface="Arial"/>
              <a:buChar char="•"/>
            </a:pPr>
            <a:r>
              <a:rPr lang="nb-NO" sz="2100" dirty="0">
                <a:solidFill>
                  <a:schemeClr val="tx1">
                    <a:lumMod val="75000"/>
                  </a:schemeClr>
                </a:solidFill>
              </a:rPr>
              <a:t>Bruk Post-it lapper. Velg en organisator, en </a:t>
            </a:r>
            <a:r>
              <a:rPr lang="nb-NO" sz="2100" dirty="0" err="1">
                <a:solidFill>
                  <a:schemeClr val="tx1">
                    <a:lumMod val="75000"/>
                  </a:schemeClr>
                </a:solidFill>
              </a:rPr>
              <a:t>talsperson</a:t>
            </a:r>
            <a:r>
              <a:rPr lang="nb-NO" sz="2100" dirty="0">
                <a:solidFill>
                  <a:schemeClr val="tx1">
                    <a:lumMod val="75000"/>
                  </a:schemeClr>
                </a:solidFill>
              </a:rPr>
              <a:t> og en sekretær</a:t>
            </a:r>
          </a:p>
          <a:p>
            <a:pPr marL="457200" lvl="0" indent="-457200">
              <a:buFont typeface="Arial"/>
              <a:buChar char="•"/>
            </a:pPr>
            <a:r>
              <a:rPr lang="nb-NO" sz="2100" dirty="0">
                <a:solidFill>
                  <a:schemeClr val="tx1">
                    <a:lumMod val="75000"/>
                  </a:schemeClr>
                </a:solidFill>
              </a:rPr>
              <a:t>Alle på gruppen skriver 5 negative ting vi sier til oss selv. Dette er negative automatiske tanker</a:t>
            </a:r>
          </a:p>
          <a:p>
            <a:pPr marL="457200" lvl="0" indent="-457200">
              <a:buFont typeface="Arial"/>
              <a:buChar char="•"/>
            </a:pPr>
            <a:r>
              <a:rPr lang="nb-NO" sz="2100" dirty="0">
                <a:solidFill>
                  <a:schemeClr val="tx1">
                    <a:lumMod val="75000"/>
                  </a:schemeClr>
                </a:solidFill>
              </a:rPr>
              <a:t>Samle tankene på midten av bordet</a:t>
            </a:r>
          </a:p>
          <a:p>
            <a:pPr marL="457200" lvl="0" indent="-457200">
              <a:buFont typeface="Arial"/>
              <a:buChar char="•"/>
            </a:pPr>
            <a:r>
              <a:rPr lang="nb-NO" sz="2100" b="1" dirty="0">
                <a:solidFill>
                  <a:schemeClr val="tx1">
                    <a:lumMod val="75000"/>
                  </a:schemeClr>
                </a:solidFill>
              </a:rPr>
              <a:t>Sekretæren</a:t>
            </a:r>
            <a:r>
              <a:rPr lang="nb-NO" sz="2100" dirty="0">
                <a:solidFill>
                  <a:schemeClr val="tx1">
                    <a:lumMod val="75000"/>
                  </a:schemeClr>
                </a:solidFill>
              </a:rPr>
              <a:t> leser lappene høyt </a:t>
            </a:r>
          </a:p>
          <a:p>
            <a:pPr marL="457200" lvl="0" indent="-457200">
              <a:buFont typeface="Arial"/>
              <a:buChar char="•"/>
            </a:pPr>
            <a:r>
              <a:rPr lang="nb-NO" sz="2100" b="1" dirty="0">
                <a:solidFill>
                  <a:schemeClr val="tx1">
                    <a:lumMod val="75000"/>
                  </a:schemeClr>
                </a:solidFill>
              </a:rPr>
              <a:t>Organisator</a:t>
            </a:r>
            <a:r>
              <a:rPr lang="nb-NO" sz="2100" dirty="0">
                <a:solidFill>
                  <a:schemeClr val="tx1">
                    <a:lumMod val="75000"/>
                  </a:schemeClr>
                </a:solidFill>
              </a:rPr>
              <a:t> sorterer tankene som ligner på hverandre i grupper, og de andre hjelper til</a:t>
            </a:r>
          </a:p>
          <a:p>
            <a:pPr marL="457200" lvl="0" indent="-457200">
              <a:buFont typeface="Arial"/>
              <a:buChar char="•"/>
            </a:pPr>
            <a:r>
              <a:rPr lang="nb-NO" sz="2100" dirty="0">
                <a:solidFill>
                  <a:schemeClr val="tx1">
                    <a:lumMod val="75000"/>
                  </a:schemeClr>
                </a:solidFill>
              </a:rPr>
              <a:t>Gruppen velger så de tre vanligste negative tankene</a:t>
            </a:r>
          </a:p>
          <a:p>
            <a:pPr marL="457200" lvl="0" indent="-457200">
              <a:buFont typeface="Arial"/>
              <a:buChar char="•"/>
            </a:pPr>
            <a:r>
              <a:rPr lang="nb-NO" sz="2100" b="1" dirty="0" err="1">
                <a:solidFill>
                  <a:schemeClr val="tx1">
                    <a:lumMod val="75000"/>
                  </a:schemeClr>
                </a:solidFill>
              </a:rPr>
              <a:t>Talspersonen</a:t>
            </a:r>
            <a:r>
              <a:rPr lang="nb-NO" sz="2100" b="1" dirty="0">
                <a:solidFill>
                  <a:schemeClr val="tx1">
                    <a:lumMod val="75000"/>
                  </a:schemeClr>
                </a:solidFill>
              </a:rPr>
              <a:t> </a:t>
            </a:r>
            <a:r>
              <a:rPr lang="nb-NO" sz="2100" dirty="0">
                <a:solidFill>
                  <a:schemeClr val="tx1">
                    <a:lumMod val="75000"/>
                  </a:schemeClr>
                </a:solidFill>
              </a:rPr>
              <a:t>på gruppen deler med resten av klassen</a:t>
            </a:r>
          </a:p>
          <a:p>
            <a:pPr marL="514350" indent="-514350">
              <a:buFont typeface="Arial"/>
              <a:buChar char="•"/>
            </a:pPr>
            <a:endParaRPr lang="nn-NO" dirty="0">
              <a:solidFill>
                <a:schemeClr val="tx1">
                  <a:lumMod val="75000"/>
                </a:schemeClr>
              </a:solidFill>
            </a:endParaRPr>
          </a:p>
        </p:txBody>
      </p:sp>
      <p:sp>
        <p:nvSpPr>
          <p:cNvPr id="5" name="TekstSylinder 4"/>
          <p:cNvSpPr txBox="1"/>
          <p:nvPr/>
        </p:nvSpPr>
        <p:spPr>
          <a:xfrm>
            <a:off x="10840837" y="5442741"/>
            <a:ext cx="1351163" cy="272259"/>
          </a:xfrm>
          <a:prstGeom prst="rect">
            <a:avLst/>
          </a:prstGeom>
          <a:noFill/>
        </p:spPr>
        <p:txBody>
          <a:bodyPr wrap="square" lIns="117226" tIns="58613" rIns="117226" bIns="58613" rtlCol="0">
            <a:spAutoFit/>
          </a:bodyPr>
          <a:lstStyle/>
          <a:p>
            <a:r>
              <a:rPr lang="nn-NO" sz="1000" dirty="0">
                <a:solidFill>
                  <a:schemeClr val="tx1">
                    <a:lumMod val="50000"/>
                    <a:lumOff val="50000"/>
                  </a:schemeClr>
                </a:solidFill>
              </a:rPr>
              <a:t>          </a:t>
            </a:r>
            <a:r>
              <a:rPr lang="nn-NO" sz="1000" dirty="0">
                <a:solidFill>
                  <a:schemeClr val="bg1">
                    <a:lumMod val="50000"/>
                  </a:schemeClr>
                </a:solidFill>
                <a:latin typeface="Century Gothic"/>
              </a:rPr>
              <a:t>Pixabay.com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800" dirty="0"/>
              <a:t>Øv dere på Hjelpehånda av Solfrid Raknes (10-15 min)</a:t>
            </a:r>
            <a:endParaRPr lang="nn-NO" sz="3800" dirty="0"/>
          </a:p>
        </p:txBody>
      </p:sp>
      <p:sp>
        <p:nvSpPr>
          <p:cNvPr id="3" name="Plassholder for innhold 2"/>
          <p:cNvSpPr>
            <a:spLocks noGrp="1"/>
          </p:cNvSpPr>
          <p:nvPr>
            <p:ph idx="1"/>
          </p:nvPr>
        </p:nvSpPr>
        <p:spPr>
          <a:xfrm>
            <a:off x="5999167" y="1825625"/>
            <a:ext cx="5160967" cy="4351338"/>
          </a:xfrm>
        </p:spPr>
        <p:txBody>
          <a:bodyPr>
            <a:normAutofit/>
          </a:bodyPr>
          <a:lstStyle/>
          <a:p>
            <a:pPr lvl="0"/>
            <a:r>
              <a:rPr lang="nb-NO" sz="2100" b="1" dirty="0">
                <a:solidFill>
                  <a:schemeClr val="tx1">
                    <a:lumMod val="75000"/>
                  </a:schemeClr>
                </a:solidFill>
              </a:rPr>
              <a:t>I gruppen</a:t>
            </a:r>
            <a:r>
              <a:rPr lang="nb-NO" sz="2100" dirty="0">
                <a:solidFill>
                  <a:schemeClr val="tx1">
                    <a:lumMod val="75000"/>
                  </a:schemeClr>
                </a:solidFill>
              </a:rPr>
              <a:t>: Repeter for hverandre hva dere lærte om hjelpehånda på 8. trinn</a:t>
            </a:r>
          </a:p>
          <a:p>
            <a:pPr lvl="0"/>
            <a:r>
              <a:rPr lang="nb-NO" sz="2100" b="1" dirty="0">
                <a:solidFill>
                  <a:schemeClr val="tx1">
                    <a:lumMod val="75000"/>
                  </a:schemeClr>
                </a:solidFill>
              </a:rPr>
              <a:t>To og to</a:t>
            </a:r>
            <a:r>
              <a:rPr lang="nb-NO" sz="2100" dirty="0">
                <a:solidFill>
                  <a:schemeClr val="tx1">
                    <a:lumMod val="75000"/>
                  </a:schemeClr>
                </a:solidFill>
              </a:rPr>
              <a:t>: Tenk på en situasjon dere synes er litt vanskelig (som prøver, håndballkamp, fremføring). Fyll ut </a:t>
            </a:r>
            <a:r>
              <a:rPr lang="nb-NO" sz="2100" dirty="0" err="1">
                <a:solidFill>
                  <a:schemeClr val="tx1">
                    <a:lumMod val="75000"/>
                  </a:schemeClr>
                </a:solidFill>
              </a:rPr>
              <a:t>hjelpehåndea</a:t>
            </a:r>
            <a:r>
              <a:rPr lang="nb-NO" sz="2100" dirty="0">
                <a:solidFill>
                  <a:schemeClr val="tx1">
                    <a:lumMod val="75000"/>
                  </a:schemeClr>
                </a:solidFill>
              </a:rPr>
              <a:t> sammen </a:t>
            </a:r>
          </a:p>
          <a:p>
            <a:pPr lvl="0"/>
            <a:r>
              <a:rPr lang="nb-NO" sz="2100" b="1" dirty="0">
                <a:solidFill>
                  <a:schemeClr val="tx1">
                    <a:lumMod val="75000"/>
                  </a:schemeClr>
                </a:solidFill>
              </a:rPr>
              <a:t>I gruppen</a:t>
            </a:r>
            <a:r>
              <a:rPr lang="nb-NO" sz="2100" dirty="0">
                <a:solidFill>
                  <a:schemeClr val="tx1">
                    <a:lumMod val="75000"/>
                  </a:schemeClr>
                </a:solidFill>
              </a:rPr>
              <a:t>: Elev 1 og 2 presenterer sin hjelpehånd for elev 3 og 4 – og motsatt </a:t>
            </a:r>
          </a:p>
          <a:p>
            <a:pPr lvl="0"/>
            <a:r>
              <a:rPr lang="nb-NO" sz="2100" b="1" dirty="0">
                <a:solidFill>
                  <a:schemeClr val="tx1">
                    <a:lumMod val="75000"/>
                  </a:schemeClr>
                </a:solidFill>
              </a:rPr>
              <a:t>I plenum</a:t>
            </a:r>
            <a:r>
              <a:rPr lang="nb-NO" sz="2100" dirty="0">
                <a:solidFill>
                  <a:schemeClr val="tx1">
                    <a:lumMod val="75000"/>
                  </a:schemeClr>
                </a:solidFill>
              </a:rPr>
              <a:t>: </a:t>
            </a:r>
            <a:r>
              <a:rPr lang="nb-NO" sz="2100" dirty="0" err="1">
                <a:solidFill>
                  <a:schemeClr val="tx1">
                    <a:lumMod val="75000"/>
                  </a:schemeClr>
                </a:solidFill>
              </a:rPr>
              <a:t>Talspersonen</a:t>
            </a:r>
            <a:r>
              <a:rPr lang="nb-NO" sz="2100" dirty="0">
                <a:solidFill>
                  <a:schemeClr val="tx1">
                    <a:lumMod val="75000"/>
                  </a:schemeClr>
                </a:solidFill>
              </a:rPr>
              <a:t> fra hver gruppe presenterer ett eksempel for klassen</a:t>
            </a:r>
          </a:p>
          <a:p>
            <a:endParaRPr lang="nn-NO" dirty="0"/>
          </a:p>
        </p:txBody>
      </p:sp>
      <p:sp>
        <p:nvSpPr>
          <p:cNvPr id="4" name="Plassholder for innhold 2"/>
          <p:cNvSpPr txBox="1">
            <a:spLocks/>
          </p:cNvSpPr>
          <p:nvPr/>
        </p:nvSpPr>
        <p:spPr>
          <a:xfrm>
            <a:off x="581889" y="1825625"/>
            <a:ext cx="5160967" cy="4351338"/>
          </a:xfrm>
          <a:prstGeom prst="rect">
            <a:avLst/>
          </a:prstGeom>
        </p:spPr>
        <p:txBody>
          <a:bodyPr vert="horz" lIns="91436" tIns="45719" rIns="91436" bIns="45719" rtlCol="0">
            <a:normAutofit lnSpcReduction="10000"/>
          </a:bodyPr>
          <a:lstStyle/>
          <a:p>
            <a:pPr marL="228591" indent="-228591">
              <a:lnSpc>
                <a:spcPct val="90000"/>
              </a:lnSpc>
              <a:spcBef>
                <a:spcPts val="1000"/>
              </a:spcBef>
              <a:buFont typeface="Arial"/>
              <a:buChar char="•"/>
            </a:pPr>
            <a:r>
              <a:rPr lang="nb-NO" sz="2100" b="1" dirty="0">
                <a:solidFill>
                  <a:schemeClr val="tx1">
                    <a:lumMod val="75000"/>
                  </a:schemeClr>
                </a:solidFill>
              </a:rPr>
              <a:t>Hjelpehånda hjelper oss til å sortere tanker og følelser og til å finne hjelpsomme strategier. </a:t>
            </a:r>
          </a:p>
          <a:p>
            <a:pPr marL="228591" indent="-228591" defTabSz="914363">
              <a:lnSpc>
                <a:spcPct val="90000"/>
              </a:lnSpc>
              <a:spcBef>
                <a:spcPts val="1000"/>
              </a:spcBef>
              <a:defRPr/>
            </a:pPr>
            <a:endParaRPr lang="nb-NO" sz="2100" dirty="0">
              <a:solidFill>
                <a:schemeClr val="tx1">
                  <a:lumMod val="75000"/>
                </a:schemeClr>
              </a:solidFill>
            </a:endParaRPr>
          </a:p>
          <a:p>
            <a:pPr marL="228591" indent="-228591" defTabSz="914363">
              <a:lnSpc>
                <a:spcPct val="90000"/>
              </a:lnSpc>
              <a:spcBef>
                <a:spcPts val="1000"/>
              </a:spcBef>
              <a:buFont typeface="Arial"/>
              <a:buChar char="•"/>
              <a:defRPr/>
            </a:pPr>
            <a:r>
              <a:rPr lang="nb-NO" sz="2100" dirty="0">
                <a:solidFill>
                  <a:schemeClr val="tx1">
                    <a:lumMod val="75000"/>
                  </a:schemeClr>
                </a:solidFill>
              </a:rPr>
              <a:t>Hjelpehånda har seks steg:</a:t>
            </a:r>
          </a:p>
          <a:p>
            <a:pPr marL="1043312" lvl="1" indent="-586130" defTabSz="914363">
              <a:lnSpc>
                <a:spcPct val="90000"/>
              </a:lnSpc>
              <a:spcBef>
                <a:spcPts val="500"/>
              </a:spcBef>
              <a:buFont typeface="+mj-lt"/>
              <a:buAutoNum type="arabicPeriod"/>
              <a:defRPr/>
            </a:pPr>
            <a:r>
              <a:rPr lang="nb-NO" sz="2100" dirty="0">
                <a:solidFill>
                  <a:schemeClr val="tx1">
                    <a:lumMod val="75000"/>
                  </a:schemeClr>
                </a:solidFill>
              </a:rPr>
              <a:t>En situasjon oppstår – hva skjer? </a:t>
            </a:r>
          </a:p>
          <a:p>
            <a:pPr marL="1043312" lvl="1" indent="-586130" defTabSz="914363">
              <a:lnSpc>
                <a:spcPct val="90000"/>
              </a:lnSpc>
              <a:spcBef>
                <a:spcPts val="500"/>
              </a:spcBef>
              <a:buFont typeface="+mj-lt"/>
              <a:buAutoNum type="arabicPeriod"/>
              <a:defRPr/>
            </a:pPr>
            <a:r>
              <a:rPr lang="nb-NO" sz="2100" dirty="0">
                <a:solidFill>
                  <a:schemeClr val="tx1">
                    <a:lumMod val="75000"/>
                  </a:schemeClr>
                </a:solidFill>
              </a:rPr>
              <a:t>Automatisk følelse </a:t>
            </a:r>
          </a:p>
          <a:p>
            <a:pPr marL="1043312" lvl="1" indent="-586130" defTabSz="914363">
              <a:lnSpc>
                <a:spcPct val="90000"/>
              </a:lnSpc>
              <a:spcBef>
                <a:spcPts val="500"/>
              </a:spcBef>
              <a:buFont typeface="+mj-lt"/>
              <a:buAutoNum type="arabicPeriod"/>
              <a:defRPr/>
            </a:pPr>
            <a:r>
              <a:rPr lang="nb-NO" sz="2100" dirty="0">
                <a:solidFill>
                  <a:schemeClr val="tx1">
                    <a:lumMod val="75000"/>
                  </a:schemeClr>
                </a:solidFill>
              </a:rPr>
              <a:t>”Røde” automatiske negative tanker</a:t>
            </a:r>
          </a:p>
          <a:p>
            <a:pPr marL="1043312" lvl="1" indent="-586130" defTabSz="914363">
              <a:lnSpc>
                <a:spcPct val="90000"/>
              </a:lnSpc>
              <a:spcBef>
                <a:spcPts val="500"/>
              </a:spcBef>
              <a:buFont typeface="+mj-lt"/>
              <a:buAutoNum type="arabicPeriod"/>
              <a:defRPr/>
            </a:pPr>
            <a:r>
              <a:rPr lang="nb-NO" sz="2100" dirty="0">
                <a:solidFill>
                  <a:schemeClr val="tx1">
                    <a:lumMod val="75000"/>
                  </a:schemeClr>
                </a:solidFill>
              </a:rPr>
              <a:t>Hjelpsomme ”grønne” tanker</a:t>
            </a:r>
          </a:p>
          <a:p>
            <a:pPr marL="1043312" lvl="1" indent="-586130" defTabSz="914363">
              <a:lnSpc>
                <a:spcPct val="90000"/>
              </a:lnSpc>
              <a:spcBef>
                <a:spcPts val="500"/>
              </a:spcBef>
              <a:buFont typeface="+mj-lt"/>
              <a:buAutoNum type="arabicPeriod"/>
              <a:defRPr/>
            </a:pPr>
            <a:r>
              <a:rPr lang="nb-NO" sz="2100" dirty="0">
                <a:solidFill>
                  <a:schemeClr val="tx1">
                    <a:lumMod val="75000"/>
                  </a:schemeClr>
                </a:solidFill>
              </a:rPr>
              <a:t>Hjelpsomme handlinger: Hva kan jeg gjøre? </a:t>
            </a:r>
          </a:p>
          <a:p>
            <a:pPr marL="1043312" lvl="1" indent="-586130" defTabSz="914363">
              <a:lnSpc>
                <a:spcPct val="90000"/>
              </a:lnSpc>
              <a:spcBef>
                <a:spcPts val="500"/>
              </a:spcBef>
              <a:buFont typeface="+mj-lt"/>
              <a:buAutoNum type="arabicPeriod"/>
              <a:defRPr/>
            </a:pPr>
            <a:r>
              <a:rPr lang="nb-NO" sz="2100" dirty="0">
                <a:solidFill>
                  <a:schemeClr val="tx1">
                    <a:lumMod val="75000"/>
                  </a:schemeClr>
                </a:solidFill>
              </a:rPr>
              <a:t>Hjelpsomme personer: Hvem kan hjelpe meg?</a:t>
            </a:r>
          </a:p>
          <a:p>
            <a:pPr marL="228591" indent="-228591" defTabSz="914363">
              <a:lnSpc>
                <a:spcPct val="90000"/>
              </a:lnSpc>
              <a:spcBef>
                <a:spcPts val="1000"/>
              </a:spcBef>
              <a:buFont typeface="Arial"/>
              <a:buChar char="•"/>
              <a:defRPr/>
            </a:pPr>
            <a:endParaRPr lang="nn-NO"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3CA0F4-830C-E645-8333-3ECBD4D051BA}"/>
              </a:ext>
            </a:extLst>
          </p:cNvPr>
          <p:cNvSpPr>
            <a:spLocks noGrp="1"/>
          </p:cNvSpPr>
          <p:nvPr>
            <p:ph type="title"/>
          </p:nvPr>
        </p:nvSpPr>
        <p:spPr/>
        <p:txBody>
          <a:bodyPr/>
          <a:lstStyle/>
          <a:p>
            <a:r>
              <a:rPr lang="nb-NO" dirty="0"/>
              <a:t>Alternativ oppgave: Spill hjelpehånda</a:t>
            </a:r>
          </a:p>
        </p:txBody>
      </p:sp>
      <p:sp>
        <p:nvSpPr>
          <p:cNvPr id="3" name="Plassholder for innhold 2">
            <a:extLst>
              <a:ext uri="{FF2B5EF4-FFF2-40B4-BE49-F238E27FC236}">
                <a16:creationId xmlns:a16="http://schemas.microsoft.com/office/drawing/2014/main" id="{55ACF7C1-AEFD-464B-8698-9B3D481D6AC2}"/>
              </a:ext>
            </a:extLst>
          </p:cNvPr>
          <p:cNvSpPr>
            <a:spLocks noGrp="1"/>
          </p:cNvSpPr>
          <p:nvPr>
            <p:ph sz="half" idx="1"/>
          </p:nvPr>
        </p:nvSpPr>
        <p:spPr/>
        <p:txBody>
          <a:bodyPr>
            <a:normAutofit fontScale="92500" lnSpcReduction="10000"/>
          </a:bodyPr>
          <a:lstStyle/>
          <a:p>
            <a:r>
              <a:rPr lang="nb-NO" dirty="0"/>
              <a:t>Hjelpehånda er et spill hvor du får nyttige råd som kan hjelpe deg eller dine venner. Kanskje kan du hjelpe en venn som sliter, eller deg selv når du har kjærlighetssorg?</a:t>
            </a:r>
          </a:p>
          <a:p>
            <a:r>
              <a:rPr lang="nb-NO" dirty="0"/>
              <a:t>Hjelpehånda kan spilles både på mobil og PC og kan lastes ned enten via </a:t>
            </a:r>
            <a:r>
              <a:rPr lang="nb-NO" dirty="0">
                <a:hlinkClick r:id="rId2"/>
              </a:rPr>
              <a:t>App Store</a:t>
            </a:r>
            <a:r>
              <a:rPr lang="nb-NO" dirty="0"/>
              <a:t> eller </a:t>
            </a:r>
            <a:r>
              <a:rPr lang="nb-NO" dirty="0">
                <a:hlinkClick r:id="rId3"/>
              </a:rPr>
              <a:t>GooglePlay</a:t>
            </a:r>
            <a:r>
              <a:rPr lang="nb-NO" dirty="0"/>
              <a:t>. </a:t>
            </a:r>
            <a:r>
              <a:rPr lang="nb-NO" b="1" dirty="0"/>
              <a:t>Ønsker du </a:t>
            </a:r>
            <a:r>
              <a:rPr lang="nb-NO" b="1" dirty="0">
                <a:hlinkClick r:id="rId4"/>
              </a:rPr>
              <a:t>å spille Hjelpehånda via desktop, klikker du her.</a:t>
            </a:r>
            <a:r>
              <a:rPr lang="nb-NO" dirty="0"/>
              <a:t> Du trenger ikke logge inn.</a:t>
            </a:r>
          </a:p>
        </p:txBody>
      </p:sp>
      <p:pic>
        <p:nvPicPr>
          <p:cNvPr id="6" name="Plassholder for innhold 5">
            <a:extLst>
              <a:ext uri="{FF2B5EF4-FFF2-40B4-BE49-F238E27FC236}">
                <a16:creationId xmlns:a16="http://schemas.microsoft.com/office/drawing/2014/main" id="{26BA3A9C-8E37-B54C-B5A2-BBF28F26039C}"/>
              </a:ext>
            </a:extLst>
          </p:cNvPr>
          <p:cNvPicPr>
            <a:picLocks noGrp="1" noChangeAspect="1"/>
          </p:cNvPicPr>
          <p:nvPr>
            <p:ph sz="half" idx="2"/>
          </p:nvPr>
        </p:nvPicPr>
        <p:blipFill>
          <a:blip r:embed="rId5"/>
          <a:stretch>
            <a:fillRect/>
          </a:stretch>
        </p:blipFill>
        <p:spPr>
          <a:xfrm>
            <a:off x="6419850" y="1825625"/>
            <a:ext cx="4686300" cy="3924300"/>
          </a:xfrm>
        </p:spPr>
      </p:pic>
    </p:spTree>
    <p:extLst>
      <p:ext uri="{BB962C8B-B14F-4D97-AF65-F5344CB8AC3E}">
        <p14:creationId xmlns:p14="http://schemas.microsoft.com/office/powerpoint/2010/main" val="1733789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800" dirty="0"/>
              <a:t>Brett en spå og repeter sammen: Hvordan hjelpe en venn som strever? (10 min)</a:t>
            </a:r>
            <a:endParaRPr lang="nn-NO" sz="3800" dirty="0"/>
          </a:p>
        </p:txBody>
      </p:sp>
      <p:sp>
        <p:nvSpPr>
          <p:cNvPr id="3" name="Plassholder for innhold 2"/>
          <p:cNvSpPr>
            <a:spLocks noGrp="1"/>
          </p:cNvSpPr>
          <p:nvPr>
            <p:ph idx="1"/>
          </p:nvPr>
        </p:nvSpPr>
        <p:spPr>
          <a:xfrm>
            <a:off x="581889" y="1825626"/>
            <a:ext cx="10515600" cy="4643269"/>
          </a:xfrm>
        </p:spPr>
        <p:txBody>
          <a:bodyPr>
            <a:normAutofit fontScale="92500" lnSpcReduction="10000"/>
          </a:bodyPr>
          <a:lstStyle/>
          <a:p>
            <a:r>
              <a:rPr lang="nb-NO" sz="2300" b="1" dirty="0">
                <a:solidFill>
                  <a:schemeClr val="tx1">
                    <a:lumMod val="75000"/>
                  </a:schemeClr>
                </a:solidFill>
              </a:rPr>
              <a:t>Brett arket slik:</a:t>
            </a:r>
            <a:endParaRPr lang="nb-NO" sz="2300" dirty="0">
              <a:solidFill>
                <a:schemeClr val="tx1">
                  <a:lumMod val="75000"/>
                </a:schemeClr>
              </a:solidFill>
            </a:endParaRPr>
          </a:p>
          <a:p>
            <a:pPr lvl="1"/>
            <a:r>
              <a:rPr lang="nb-NO" sz="2300" dirty="0">
                <a:solidFill>
                  <a:schemeClr val="tx1">
                    <a:lumMod val="75000"/>
                  </a:schemeClr>
                </a:solidFill>
              </a:rPr>
              <a:t>Forsiden: Brett på midten, to ganger</a:t>
            </a:r>
          </a:p>
          <a:p>
            <a:pPr lvl="1"/>
            <a:r>
              <a:rPr lang="nb-NO" sz="2300" dirty="0">
                <a:solidFill>
                  <a:schemeClr val="tx1">
                    <a:lumMod val="75000"/>
                  </a:schemeClr>
                </a:solidFill>
              </a:rPr>
              <a:t>Baksiden: Brett arket helt ut og brett inn alle hjørnene mot midten </a:t>
            </a:r>
          </a:p>
          <a:p>
            <a:pPr lvl="1"/>
            <a:r>
              <a:rPr lang="nb-NO" sz="2300" dirty="0">
                <a:solidFill>
                  <a:schemeClr val="tx1">
                    <a:lumMod val="75000"/>
                  </a:schemeClr>
                </a:solidFill>
              </a:rPr>
              <a:t>Snu arket og brett inn hjørnene mot midten på nytt</a:t>
            </a:r>
          </a:p>
          <a:p>
            <a:pPr lvl="1"/>
            <a:r>
              <a:rPr lang="nb-NO" sz="2300" dirty="0">
                <a:solidFill>
                  <a:schemeClr val="tx1">
                    <a:lumMod val="75000"/>
                  </a:schemeClr>
                </a:solidFill>
              </a:rPr>
              <a:t>Snu arket og stikk fingrene inn i ”hjørnelommene”</a:t>
            </a:r>
          </a:p>
          <a:p>
            <a:pPr>
              <a:buNone/>
            </a:pPr>
            <a:endParaRPr lang="nb-NO" sz="2300" dirty="0">
              <a:solidFill>
                <a:schemeClr val="tx1">
                  <a:lumMod val="75000"/>
                </a:schemeClr>
              </a:solidFill>
            </a:endParaRPr>
          </a:p>
          <a:p>
            <a:r>
              <a:rPr lang="nb-NO" sz="2300" b="1" dirty="0">
                <a:solidFill>
                  <a:schemeClr val="tx1">
                    <a:lumMod val="75000"/>
                  </a:schemeClr>
                </a:solidFill>
              </a:rPr>
              <a:t>Bruk </a:t>
            </a:r>
            <a:r>
              <a:rPr lang="nb-NO" sz="2300" b="1" dirty="0" err="1">
                <a:solidFill>
                  <a:schemeClr val="tx1">
                    <a:lumMod val="75000"/>
                  </a:schemeClr>
                </a:solidFill>
              </a:rPr>
              <a:t>spåen</a:t>
            </a:r>
            <a:r>
              <a:rPr lang="nb-NO" sz="2300" b="1" dirty="0">
                <a:solidFill>
                  <a:schemeClr val="tx1">
                    <a:lumMod val="75000"/>
                  </a:schemeClr>
                </a:solidFill>
              </a:rPr>
              <a:t> slik:</a:t>
            </a:r>
            <a:endParaRPr lang="nb-NO" sz="2300" dirty="0">
              <a:solidFill>
                <a:schemeClr val="tx1">
                  <a:lumMod val="75000"/>
                </a:schemeClr>
              </a:solidFill>
            </a:endParaRPr>
          </a:p>
          <a:p>
            <a:pPr lvl="1"/>
            <a:r>
              <a:rPr lang="nb-NO" sz="2300" dirty="0">
                <a:solidFill>
                  <a:schemeClr val="tx1">
                    <a:lumMod val="75000"/>
                  </a:schemeClr>
                </a:solidFill>
              </a:rPr>
              <a:t>Din skulderpartner velger</a:t>
            </a:r>
            <a:r>
              <a:rPr lang="nb-NO" sz="2300" b="1" dirty="0">
                <a:solidFill>
                  <a:schemeClr val="tx1">
                    <a:lumMod val="75000"/>
                  </a:schemeClr>
                </a:solidFill>
              </a:rPr>
              <a:t> </a:t>
            </a:r>
            <a:r>
              <a:rPr lang="nb-NO" sz="2300" dirty="0">
                <a:solidFill>
                  <a:schemeClr val="tx1">
                    <a:lumMod val="75000"/>
                  </a:schemeClr>
                </a:solidFill>
              </a:rPr>
              <a:t>en farge. Du staver fargen: lime L-I-M-E, samtidig som du bretter </a:t>
            </a:r>
            <a:r>
              <a:rPr lang="nb-NO" sz="2300" dirty="0" err="1">
                <a:solidFill>
                  <a:schemeClr val="tx1">
                    <a:lumMod val="75000"/>
                  </a:schemeClr>
                </a:solidFill>
              </a:rPr>
              <a:t>spåen</a:t>
            </a:r>
            <a:r>
              <a:rPr lang="nb-NO" sz="2300" dirty="0">
                <a:solidFill>
                  <a:schemeClr val="tx1">
                    <a:lumMod val="75000"/>
                  </a:schemeClr>
                </a:solidFill>
              </a:rPr>
              <a:t> ut og inn med fingrene</a:t>
            </a:r>
          </a:p>
          <a:p>
            <a:pPr lvl="1"/>
            <a:r>
              <a:rPr lang="nb-NO" sz="2300" dirty="0">
                <a:solidFill>
                  <a:schemeClr val="tx1">
                    <a:lumMod val="75000"/>
                  </a:schemeClr>
                </a:solidFill>
              </a:rPr>
              <a:t>Hold </a:t>
            </a:r>
            <a:r>
              <a:rPr lang="nb-NO" sz="2300" dirty="0" err="1">
                <a:solidFill>
                  <a:schemeClr val="tx1">
                    <a:lumMod val="75000"/>
                  </a:schemeClr>
                </a:solidFill>
              </a:rPr>
              <a:t>spåen</a:t>
            </a:r>
            <a:r>
              <a:rPr lang="nb-NO" sz="2300" dirty="0">
                <a:solidFill>
                  <a:schemeClr val="tx1">
                    <a:lumMod val="75000"/>
                  </a:schemeClr>
                </a:solidFill>
              </a:rPr>
              <a:t> åpen. Din skulderpartner velger et tall. Du teller opp til tallet, samtidig som du bretter </a:t>
            </a:r>
            <a:r>
              <a:rPr lang="nb-NO" sz="2300" dirty="0" err="1">
                <a:solidFill>
                  <a:schemeClr val="tx1">
                    <a:lumMod val="75000"/>
                  </a:schemeClr>
                </a:solidFill>
              </a:rPr>
              <a:t>spåen</a:t>
            </a:r>
            <a:r>
              <a:rPr lang="nb-NO" sz="2300" dirty="0">
                <a:solidFill>
                  <a:schemeClr val="tx1">
                    <a:lumMod val="75000"/>
                  </a:schemeClr>
                </a:solidFill>
              </a:rPr>
              <a:t> ut og inn med fingrene</a:t>
            </a:r>
          </a:p>
          <a:p>
            <a:pPr lvl="1"/>
            <a:r>
              <a:rPr lang="nb-NO" sz="2300" dirty="0">
                <a:solidFill>
                  <a:schemeClr val="tx1">
                    <a:lumMod val="75000"/>
                  </a:schemeClr>
                </a:solidFill>
              </a:rPr>
              <a:t>Din skulderpartner velger et nytt tall</a:t>
            </a:r>
          </a:p>
          <a:p>
            <a:pPr lvl="1"/>
            <a:r>
              <a:rPr lang="nb-NO" sz="2300" dirty="0">
                <a:solidFill>
                  <a:schemeClr val="tx1">
                    <a:lumMod val="75000"/>
                  </a:schemeClr>
                </a:solidFill>
              </a:rPr>
              <a:t>Du åpner </a:t>
            </a:r>
            <a:r>
              <a:rPr lang="nb-NO" sz="2300" dirty="0" err="1">
                <a:solidFill>
                  <a:schemeClr val="tx1">
                    <a:lumMod val="75000"/>
                  </a:schemeClr>
                </a:solidFill>
              </a:rPr>
              <a:t>spåen</a:t>
            </a:r>
            <a:r>
              <a:rPr lang="nb-NO" sz="2300" dirty="0">
                <a:solidFill>
                  <a:schemeClr val="tx1">
                    <a:lumMod val="75000"/>
                  </a:schemeClr>
                </a:solidFill>
              </a:rPr>
              <a:t> og leser instruksjonen som hører til tallet</a:t>
            </a:r>
          </a:p>
          <a:p>
            <a:pPr lvl="1"/>
            <a:r>
              <a:rPr lang="nb-NO" sz="2300" dirty="0">
                <a:solidFill>
                  <a:schemeClr val="tx1">
                    <a:lumMod val="75000"/>
                  </a:schemeClr>
                </a:solidFill>
              </a:rPr>
              <a:t>Deretter bytter dere rolle. Prøv 4 ganger hver</a:t>
            </a:r>
          </a:p>
          <a:p>
            <a:endParaRPr lang="nn-NO"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CBE1851-2230-47A9-B000-CE9046EA61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68548" cy="68580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a:p>
        </p:txBody>
      </p:sp>
      <p:cxnSp>
        <p:nvCxnSpPr>
          <p:cNvPr id="13" name="Straight Connector 12">
            <a:extLst>
              <a:ext uri="{FF2B5EF4-FFF2-40B4-BE49-F238E27FC236}">
                <a16:creationId xmlns:a16="http://schemas.microsoft.com/office/drawing/2014/main" id="{23B93832-6514-44F4-849B-5EE2C8A2337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634276" y="803705"/>
            <a:ext cx="4208656" cy="3034858"/>
          </a:xfrm>
        </p:spPr>
        <p:txBody>
          <a:bodyPr vert="horz" lIns="91436" tIns="45719" rIns="91436" bIns="45719" rtlCol="0" anchor="b">
            <a:normAutofit/>
          </a:bodyPr>
          <a:lstStyle/>
          <a:p>
            <a:pPr algn="r"/>
            <a:r>
              <a:rPr lang="en-US" sz="3800" dirty="0">
                <a:solidFill>
                  <a:srgbClr val="FFFFFF"/>
                </a:solidFill>
              </a:rPr>
              <a:t>Folder: </a:t>
            </a:r>
            <a:r>
              <a:rPr lang="en-US" sz="3800" dirty="0" err="1">
                <a:solidFill>
                  <a:srgbClr val="FFFFFF"/>
                </a:solidFill>
              </a:rPr>
              <a:t>Hvor</a:t>
            </a:r>
            <a:r>
              <a:rPr lang="en-US" sz="3800" dirty="0">
                <a:solidFill>
                  <a:srgbClr val="FFFFFF"/>
                </a:solidFill>
              </a:rPr>
              <a:t> </a:t>
            </a:r>
            <a:r>
              <a:rPr lang="en-US" sz="3800" dirty="0" err="1">
                <a:solidFill>
                  <a:srgbClr val="FFFFFF"/>
                </a:solidFill>
              </a:rPr>
              <a:t>kan</a:t>
            </a:r>
            <a:r>
              <a:rPr lang="en-US" sz="3800" dirty="0">
                <a:solidFill>
                  <a:srgbClr val="FFFFFF"/>
                </a:solidFill>
              </a:rPr>
              <a:t> </a:t>
            </a:r>
            <a:r>
              <a:rPr lang="en-US" sz="3800" dirty="0" err="1">
                <a:solidFill>
                  <a:srgbClr val="FFFFFF"/>
                </a:solidFill>
              </a:rPr>
              <a:t>jeg</a:t>
            </a:r>
            <a:r>
              <a:rPr lang="en-US" sz="3800" dirty="0">
                <a:solidFill>
                  <a:srgbClr val="FFFFFF"/>
                </a:solidFill>
              </a:rPr>
              <a:t> </a:t>
            </a:r>
            <a:r>
              <a:rPr lang="en-US" sz="3800" dirty="0" err="1">
                <a:solidFill>
                  <a:srgbClr val="FFFFFF"/>
                </a:solidFill>
              </a:rPr>
              <a:t>få</a:t>
            </a:r>
            <a:r>
              <a:rPr lang="en-US" sz="3800" dirty="0">
                <a:solidFill>
                  <a:srgbClr val="FFFFFF"/>
                </a:solidFill>
              </a:rPr>
              <a:t> </a:t>
            </a:r>
            <a:r>
              <a:rPr lang="en-US" sz="3800" dirty="0" err="1">
                <a:solidFill>
                  <a:srgbClr val="FFFFFF"/>
                </a:solidFill>
              </a:rPr>
              <a:t>hjelp</a:t>
            </a:r>
            <a:r>
              <a:rPr lang="en-US" sz="3800" dirty="0">
                <a:solidFill>
                  <a:srgbClr val="FFFFFF"/>
                </a:solidFill>
              </a:rPr>
              <a:t>?</a:t>
            </a:r>
            <a:br>
              <a:rPr lang="en-US" sz="3800" dirty="0">
                <a:solidFill>
                  <a:srgbClr val="FFFFFF"/>
                </a:solidFill>
              </a:rPr>
            </a:br>
            <a:r>
              <a:rPr lang="en-US" sz="3800" dirty="0">
                <a:solidFill>
                  <a:srgbClr val="FFFFFF"/>
                </a:solidFill>
              </a:rPr>
              <a:t>(5 min)</a:t>
            </a:r>
            <a:br>
              <a:rPr lang="en-US" sz="5000" dirty="0">
                <a:solidFill>
                  <a:srgbClr val="FFFFFF"/>
                </a:solidFill>
              </a:rPr>
            </a:br>
            <a:endParaRPr lang="en-US" sz="5000" dirty="0">
              <a:solidFill>
                <a:srgbClr val="FFFFFF"/>
              </a:solidFill>
            </a:endParaRPr>
          </a:p>
        </p:txBody>
      </p:sp>
      <p:sp>
        <p:nvSpPr>
          <p:cNvPr id="4" name="Plassholder for innhold 3"/>
          <p:cNvSpPr>
            <a:spLocks noGrp="1"/>
          </p:cNvSpPr>
          <p:nvPr>
            <p:ph sz="half" idx="1"/>
          </p:nvPr>
        </p:nvSpPr>
        <p:spPr>
          <a:xfrm>
            <a:off x="638922" y="4013165"/>
            <a:ext cx="4204012" cy="2205732"/>
          </a:xfrm>
        </p:spPr>
        <p:txBody>
          <a:bodyPr vert="horz" lIns="91436" tIns="45719" rIns="91436" bIns="45719" rtlCol="0" anchor="t">
            <a:normAutofit/>
          </a:bodyPr>
          <a:lstStyle/>
          <a:p>
            <a:pPr marL="0" indent="0" algn="r">
              <a:buNone/>
            </a:pPr>
            <a:r>
              <a:rPr lang="en-US" sz="2400" dirty="0" err="1">
                <a:solidFill>
                  <a:srgbClr val="FFFFFF"/>
                </a:solidFill>
              </a:rPr>
              <a:t>Lærer</a:t>
            </a:r>
            <a:r>
              <a:rPr lang="en-US" sz="2400" dirty="0">
                <a:solidFill>
                  <a:srgbClr val="FFFFFF"/>
                </a:solidFill>
              </a:rPr>
              <a:t> </a:t>
            </a:r>
            <a:r>
              <a:rPr lang="en-US" sz="2400" dirty="0" err="1">
                <a:solidFill>
                  <a:srgbClr val="FFFFFF"/>
                </a:solidFill>
              </a:rPr>
              <a:t>deler</a:t>
            </a:r>
            <a:r>
              <a:rPr lang="en-US" sz="2400" dirty="0">
                <a:solidFill>
                  <a:srgbClr val="FFFFFF"/>
                </a:solidFill>
              </a:rPr>
              <a:t> </a:t>
            </a:r>
            <a:r>
              <a:rPr lang="en-US" sz="2400" dirty="0" err="1">
                <a:solidFill>
                  <a:srgbClr val="FFFFFF"/>
                </a:solidFill>
              </a:rPr>
              <a:t>ut</a:t>
            </a:r>
            <a:r>
              <a:rPr lang="en-US" sz="2400" dirty="0">
                <a:solidFill>
                  <a:srgbClr val="FFFFFF"/>
                </a:solidFill>
              </a:rPr>
              <a:t> </a:t>
            </a:r>
            <a:r>
              <a:rPr lang="en-US" sz="2400" dirty="0" err="1">
                <a:solidFill>
                  <a:srgbClr val="FFFFFF"/>
                </a:solidFill>
              </a:rPr>
              <a:t>folderen</a:t>
            </a:r>
            <a:r>
              <a:rPr lang="en-US" sz="2400" dirty="0">
                <a:solidFill>
                  <a:srgbClr val="FFFFFF"/>
                </a:solidFill>
              </a:rPr>
              <a:t>. </a:t>
            </a:r>
          </a:p>
          <a:p>
            <a:pPr marL="0" indent="0" algn="r">
              <a:buNone/>
            </a:pPr>
            <a:r>
              <a:rPr lang="en-US" sz="2400" dirty="0" err="1">
                <a:solidFill>
                  <a:srgbClr val="FFFFFF"/>
                </a:solidFill>
              </a:rPr>
              <a:t>Gå</a:t>
            </a:r>
            <a:r>
              <a:rPr lang="en-US" sz="2400" dirty="0">
                <a:solidFill>
                  <a:srgbClr val="FFFFFF"/>
                </a:solidFill>
              </a:rPr>
              <a:t> </a:t>
            </a:r>
            <a:r>
              <a:rPr lang="en-US" sz="2400" dirty="0" err="1">
                <a:solidFill>
                  <a:srgbClr val="FFFFFF"/>
                </a:solidFill>
              </a:rPr>
              <a:t>kort</a:t>
            </a:r>
            <a:r>
              <a:rPr lang="en-US" sz="2400" dirty="0">
                <a:solidFill>
                  <a:srgbClr val="FFFFFF"/>
                </a:solidFill>
              </a:rPr>
              <a:t>  </a:t>
            </a:r>
            <a:r>
              <a:rPr lang="en-US" sz="2400" dirty="0" err="1">
                <a:solidFill>
                  <a:srgbClr val="FFFFFF"/>
                </a:solidFill>
              </a:rPr>
              <a:t>igjennom</a:t>
            </a:r>
            <a:r>
              <a:rPr lang="en-US" sz="2400" dirty="0">
                <a:solidFill>
                  <a:srgbClr val="FFFFFF"/>
                </a:solidFill>
              </a:rPr>
              <a:t> den.  </a:t>
            </a:r>
          </a:p>
          <a:p>
            <a:pPr marL="0" indent="0" algn="r">
              <a:buNone/>
            </a:pPr>
            <a:r>
              <a:rPr lang="en-US" sz="2400" dirty="0" err="1">
                <a:solidFill>
                  <a:srgbClr val="FFFFFF"/>
                </a:solidFill>
              </a:rPr>
              <a:t>Heng</a:t>
            </a:r>
            <a:r>
              <a:rPr lang="en-US" sz="2400" dirty="0">
                <a:solidFill>
                  <a:srgbClr val="FFFFFF"/>
                </a:solidFill>
              </a:rPr>
              <a:t> </a:t>
            </a:r>
            <a:r>
              <a:rPr lang="en-US" sz="2400" dirty="0" err="1">
                <a:solidFill>
                  <a:srgbClr val="FFFFFF"/>
                </a:solidFill>
              </a:rPr>
              <a:t>opp</a:t>
            </a:r>
            <a:r>
              <a:rPr lang="en-US" sz="2400" dirty="0">
                <a:solidFill>
                  <a:srgbClr val="FFFFFF"/>
                </a:solidFill>
              </a:rPr>
              <a:t> </a:t>
            </a:r>
            <a:r>
              <a:rPr lang="en-US" sz="2400" dirty="0" err="1">
                <a:solidFill>
                  <a:srgbClr val="FFFFFF"/>
                </a:solidFill>
              </a:rPr>
              <a:t>i</a:t>
            </a:r>
            <a:r>
              <a:rPr lang="en-US" sz="2400" dirty="0">
                <a:solidFill>
                  <a:srgbClr val="FFFFFF"/>
                </a:solidFill>
              </a:rPr>
              <a:t> </a:t>
            </a:r>
            <a:r>
              <a:rPr lang="en-US" sz="2400" dirty="0" err="1">
                <a:solidFill>
                  <a:srgbClr val="FFFFFF"/>
                </a:solidFill>
              </a:rPr>
              <a:t>klassen</a:t>
            </a:r>
            <a:r>
              <a:rPr lang="en-US" sz="2400" dirty="0">
                <a:solidFill>
                  <a:srgbClr val="FFFFFF"/>
                </a:solidFill>
              </a:rPr>
              <a:t>.</a:t>
            </a:r>
            <a:br>
              <a:rPr lang="en-US" sz="2400" dirty="0">
                <a:solidFill>
                  <a:srgbClr val="FFFFFF"/>
                </a:solidFill>
              </a:rPr>
            </a:br>
            <a:endParaRPr lang="en-US" sz="2400" dirty="0">
              <a:solidFill>
                <a:srgbClr val="FFFFFF"/>
              </a:solidFill>
            </a:endParaRPr>
          </a:p>
        </p:txBody>
      </p:sp>
      <p:pic>
        <p:nvPicPr>
          <p:cNvPr id="5" name="Plassholder for innhold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10800000">
            <a:off x="6522373" y="295213"/>
            <a:ext cx="4204370" cy="5923684"/>
          </a:xfrm>
        </p:spPr>
      </p:pic>
    </p:spTree>
    <p:extLst>
      <p:ext uri="{BB962C8B-B14F-4D97-AF65-F5344CB8AC3E}">
        <p14:creationId xmlns:p14="http://schemas.microsoft.com/office/powerpoint/2010/main" val="3165974136"/>
      </p:ext>
    </p:extLst>
  </p:cSld>
  <p:clrMapOvr>
    <a:masterClrMapping/>
  </p:clrMapOvr>
</p:sld>
</file>

<file path=ppt/theme/theme1.xml><?xml version="1.0" encoding="utf-8"?>
<a:theme xmlns:a="http://schemas.openxmlformats.org/drawingml/2006/main" name="4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2231</TotalTime>
  <Words>1271</Words>
  <Application>Microsoft Macintosh PowerPoint</Application>
  <PresentationFormat>Widescreen</PresentationFormat>
  <Paragraphs>92</Paragraphs>
  <Slides>14</Slides>
  <Notes>1</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14</vt:i4>
      </vt:variant>
    </vt:vector>
  </HeadingPairs>
  <TitlesOfParts>
    <vt:vector size="23" baseType="lpstr">
      <vt:lpstr>Arial</vt:lpstr>
      <vt:lpstr>Calibri</vt:lpstr>
      <vt:lpstr>Calibri Light</vt:lpstr>
      <vt:lpstr>Century Gothic</vt:lpstr>
      <vt:lpstr>Georgia</vt:lpstr>
      <vt:lpstr>4_Office-tema</vt:lpstr>
      <vt:lpstr>5_Office-tema</vt:lpstr>
      <vt:lpstr>3_Office-tema</vt:lpstr>
      <vt:lpstr>6_Office-tema</vt:lpstr>
      <vt:lpstr>I klassen: Når problemene blir for store og mange </vt:lpstr>
      <vt:lpstr>LINE-UP (5 min)</vt:lpstr>
      <vt:lpstr>Nærværstrening (5 min)  </vt:lpstr>
      <vt:lpstr>PowerPoint-presentasjon</vt:lpstr>
      <vt:lpstr>Hva sier du til deg selv som kan få deg til å føle deg dårlig? (10 min)</vt:lpstr>
      <vt:lpstr>Øv dere på Hjelpehånda av Solfrid Raknes (10-15 min)</vt:lpstr>
      <vt:lpstr>Alternativ oppgave: Spill hjelpehånda</vt:lpstr>
      <vt:lpstr>Brett en spå og repeter sammen: Hvordan hjelpe en venn som strever? (10 min)</vt:lpstr>
      <vt:lpstr>Folder: Hvor kan jeg få hjelp? (5 min) </vt:lpstr>
      <vt:lpstr>Tankekamp (10 min)</vt:lpstr>
      <vt:lpstr>På linje (10 min)</vt:lpstr>
      <vt:lpstr>Titt –tei (10 min)</vt:lpstr>
      <vt:lpstr>Kims lek med personer (10 min)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Anne-Kristin Imenes</cp:lastModifiedBy>
  <cp:revision>32</cp:revision>
  <dcterms:created xsi:type="dcterms:W3CDTF">2020-06-12T10:36:00Z</dcterms:created>
  <dcterms:modified xsi:type="dcterms:W3CDTF">2022-02-19T08:59:15Z</dcterms:modified>
</cp:coreProperties>
</file>