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7"/>
  </p:notesMasterIdLst>
  <p:sldIdLst>
    <p:sldId id="261" r:id="rId9"/>
    <p:sldId id="271" r:id="rId10"/>
    <p:sldId id="357" r:id="rId11"/>
    <p:sldId id="358" r:id="rId12"/>
    <p:sldId id="359" r:id="rId13"/>
    <p:sldId id="360" r:id="rId14"/>
    <p:sldId id="331" r:id="rId15"/>
    <p:sldId id="353" r:id="rId16"/>
    <p:sldId id="352" r:id="rId17"/>
    <p:sldId id="354" r:id="rId18"/>
    <p:sldId id="339" r:id="rId19"/>
    <p:sldId id="363" r:id="rId20"/>
    <p:sldId id="361" r:id="rId21"/>
    <p:sldId id="320" r:id="rId22"/>
    <p:sldId id="302" r:id="rId23"/>
    <p:sldId id="362" r:id="rId24"/>
    <p:sldId id="319" r:id="rId25"/>
    <p:sldId id="267" r:id="rId26"/>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89E"/>
    <a:srgbClr val="0A38FF"/>
    <a:srgbClr val="EEE5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4A159-5459-4D07-A4CD-5CE81BF20514}" v="68" dt="2024-09-25T08:29:52.534"/>
    <p1510:client id="{4859FE90-01F6-675C-DB51-54F007006451}" v="5" dt="2024-09-25T07:58:56.653"/>
    <p1510:client id="{8481BC91-5B16-1FE6-63FF-C9D2E68E3B18}" v="32" dt="2024-09-25T08:31:34.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Marie Lillestrand Kittelsen" userId="12154653-0a60-4281-8b62-82febac9ddd6" providerId="ADAL" clId="{29C4A159-5459-4D07-A4CD-5CE81BF20514}"/>
    <pc:docChg chg="modSld sldOrd">
      <pc:chgData name="Ida Marie Lillestrand Kittelsen" userId="12154653-0a60-4281-8b62-82febac9ddd6" providerId="ADAL" clId="{29C4A159-5459-4D07-A4CD-5CE81BF20514}" dt="2024-09-25T08:29:52.529" v="68" actId="14100"/>
      <pc:docMkLst>
        <pc:docMk/>
      </pc:docMkLst>
      <pc:sldChg chg="modNotesTx">
        <pc:chgData name="Ida Marie Lillestrand Kittelsen" userId="12154653-0a60-4281-8b62-82febac9ddd6" providerId="ADAL" clId="{29C4A159-5459-4D07-A4CD-5CE81BF20514}" dt="2024-09-25T08:06:44.210" v="0" actId="20577"/>
        <pc:sldMkLst>
          <pc:docMk/>
          <pc:sldMk cId="0" sldId="261"/>
        </pc:sldMkLst>
      </pc:sldChg>
      <pc:sldChg chg="modNotesTx">
        <pc:chgData name="Ida Marie Lillestrand Kittelsen" userId="12154653-0a60-4281-8b62-82febac9ddd6" providerId="ADAL" clId="{29C4A159-5459-4D07-A4CD-5CE81BF20514}" dt="2024-09-25T08:08:49.727" v="2"/>
        <pc:sldMkLst>
          <pc:docMk/>
          <pc:sldMk cId="83615770" sldId="271"/>
        </pc:sldMkLst>
      </pc:sldChg>
      <pc:sldChg chg="modSp">
        <pc:chgData name="Ida Marie Lillestrand Kittelsen" userId="12154653-0a60-4281-8b62-82febac9ddd6" providerId="ADAL" clId="{29C4A159-5459-4D07-A4CD-5CE81BF20514}" dt="2024-09-25T08:29:52.529" v="68" actId="14100"/>
        <pc:sldMkLst>
          <pc:docMk/>
          <pc:sldMk cId="2746511295" sldId="320"/>
        </pc:sldMkLst>
        <pc:spChg chg="mod">
          <ac:chgData name="Ida Marie Lillestrand Kittelsen" userId="12154653-0a60-4281-8b62-82febac9ddd6" providerId="ADAL" clId="{29C4A159-5459-4D07-A4CD-5CE81BF20514}" dt="2024-09-25T08:29:52.529" v="68" actId="14100"/>
          <ac:spMkLst>
            <pc:docMk/>
            <pc:sldMk cId="2746511295" sldId="320"/>
            <ac:spMk id="3" creationId="{026D0732-9959-A515-06B7-2A2BDCCA4210}"/>
          </ac:spMkLst>
        </pc:spChg>
      </pc:sldChg>
      <pc:sldChg chg="modNotesTx">
        <pc:chgData name="Ida Marie Lillestrand Kittelsen" userId="12154653-0a60-4281-8b62-82febac9ddd6" providerId="ADAL" clId="{29C4A159-5459-4D07-A4CD-5CE81BF20514}" dt="2024-09-25T08:16:54.816" v="54" actId="20577"/>
        <pc:sldMkLst>
          <pc:docMk/>
          <pc:sldMk cId="1522967666" sldId="331"/>
        </pc:sldMkLst>
      </pc:sldChg>
      <pc:sldChg chg="modNotesTx">
        <pc:chgData name="Ida Marie Lillestrand Kittelsen" userId="12154653-0a60-4281-8b62-82febac9ddd6" providerId="ADAL" clId="{29C4A159-5459-4D07-A4CD-5CE81BF20514}" dt="2024-09-25T08:21:31.882" v="65" actId="20577"/>
        <pc:sldMkLst>
          <pc:docMk/>
          <pc:sldMk cId="3844568262" sldId="339"/>
        </pc:sldMkLst>
      </pc:sldChg>
      <pc:sldChg chg="modNotesTx">
        <pc:chgData name="Ida Marie Lillestrand Kittelsen" userId="12154653-0a60-4281-8b62-82febac9ddd6" providerId="ADAL" clId="{29C4A159-5459-4D07-A4CD-5CE81BF20514}" dt="2024-09-25T08:20:15.474" v="61" actId="20577"/>
        <pc:sldMkLst>
          <pc:docMk/>
          <pc:sldMk cId="1202855724" sldId="352"/>
        </pc:sldMkLst>
      </pc:sldChg>
      <pc:sldChg chg="modNotesTx">
        <pc:chgData name="Ida Marie Lillestrand Kittelsen" userId="12154653-0a60-4281-8b62-82febac9ddd6" providerId="ADAL" clId="{29C4A159-5459-4D07-A4CD-5CE81BF20514}" dt="2024-09-25T08:18:11.881" v="55"/>
        <pc:sldMkLst>
          <pc:docMk/>
          <pc:sldMk cId="2265468166" sldId="353"/>
        </pc:sldMkLst>
      </pc:sldChg>
      <pc:sldChg chg="modNotesTx">
        <pc:chgData name="Ida Marie Lillestrand Kittelsen" userId="12154653-0a60-4281-8b62-82febac9ddd6" providerId="ADAL" clId="{29C4A159-5459-4D07-A4CD-5CE81BF20514}" dt="2024-09-25T08:11:41.605" v="24" actId="20577"/>
        <pc:sldMkLst>
          <pc:docMk/>
          <pc:sldMk cId="918349412" sldId="358"/>
        </pc:sldMkLst>
      </pc:sldChg>
      <pc:sldChg chg="modNotesTx">
        <pc:chgData name="Ida Marie Lillestrand Kittelsen" userId="12154653-0a60-4281-8b62-82febac9ddd6" providerId="ADAL" clId="{29C4A159-5459-4D07-A4CD-5CE81BF20514}" dt="2024-09-25T08:13:57.683" v="48" actId="20577"/>
        <pc:sldMkLst>
          <pc:docMk/>
          <pc:sldMk cId="283660946" sldId="359"/>
        </pc:sldMkLst>
      </pc:sldChg>
      <pc:sldChg chg="modNotesTx">
        <pc:chgData name="Ida Marie Lillestrand Kittelsen" userId="12154653-0a60-4281-8b62-82febac9ddd6" providerId="ADAL" clId="{29C4A159-5459-4D07-A4CD-5CE81BF20514}" dt="2024-09-25T08:13:45.989" v="35" actId="20577"/>
        <pc:sldMkLst>
          <pc:docMk/>
          <pc:sldMk cId="123370549" sldId="360"/>
        </pc:sldMkLst>
      </pc:sldChg>
      <pc:sldChg chg="ord">
        <pc:chgData name="Ida Marie Lillestrand Kittelsen" userId="12154653-0a60-4281-8b62-82febac9ddd6" providerId="ADAL" clId="{29C4A159-5459-4D07-A4CD-5CE81BF20514}" dt="2024-09-25T08:26:45.488" v="67"/>
        <pc:sldMkLst>
          <pc:docMk/>
          <pc:sldMk cId="3429343855" sldId="361"/>
        </pc:sldMkLst>
      </pc:sldChg>
    </pc:docChg>
  </pc:docChgLst>
  <pc:docChgLst>
    <pc:chgData name="Frida Torgersen" userId="S::frida.torgersen@io.kommune.no::ea265081-7c03-4e48-ae3c-fad608c99291" providerId="AD" clId="Web-{B503BAC8-507C-56F0-C45A-61BC97656D86}"/>
    <pc:docChg chg="modSld">
      <pc:chgData name="Frida Torgersen" userId="S::frida.torgersen@io.kommune.no::ea265081-7c03-4e48-ae3c-fad608c99291" providerId="AD" clId="Web-{B503BAC8-507C-56F0-C45A-61BC97656D86}" dt="2024-09-11T06:53:33.815" v="0" actId="1076"/>
      <pc:docMkLst>
        <pc:docMk/>
      </pc:docMkLst>
      <pc:sldChg chg="modSp">
        <pc:chgData name="Frida Torgersen" userId="S::frida.torgersen@io.kommune.no::ea265081-7c03-4e48-ae3c-fad608c99291" providerId="AD" clId="Web-{B503BAC8-507C-56F0-C45A-61BC97656D86}" dt="2024-09-11T06:53:33.815" v="0" actId="1076"/>
        <pc:sldMkLst>
          <pc:docMk/>
          <pc:sldMk cId="123370549" sldId="360"/>
        </pc:sldMkLst>
        <pc:picChg chg="mod">
          <ac:chgData name="Frida Torgersen" userId="S::frida.torgersen@io.kommune.no::ea265081-7c03-4e48-ae3c-fad608c99291" providerId="AD" clId="Web-{B503BAC8-507C-56F0-C45A-61BC97656D86}" dt="2024-09-11T06:53:33.815" v="0" actId="1076"/>
          <ac:picMkLst>
            <pc:docMk/>
            <pc:sldMk cId="123370549" sldId="360"/>
            <ac:picMk id="4" creationId="{D73A7E73-0D56-B690-C5AF-583706663418}"/>
          </ac:picMkLst>
        </pc:picChg>
      </pc:sldChg>
    </pc:docChg>
  </pc:docChgLst>
  <pc:docChgLst>
    <pc:chgData name="Ida Marie Lillestrand Kittelsen" userId="S::ida.kittelsen@io.kommune.no::12154653-0a60-4281-8b62-82febac9ddd6" providerId="AD" clId="Web-{4859FE90-01F6-675C-DB51-54F007006451}"/>
    <pc:docChg chg="modSld">
      <pc:chgData name="Ida Marie Lillestrand Kittelsen" userId="S::ida.kittelsen@io.kommune.no::12154653-0a60-4281-8b62-82febac9ddd6" providerId="AD" clId="Web-{4859FE90-01F6-675C-DB51-54F007006451}" dt="2024-09-25T07:58:56.653" v="4" actId="20577"/>
      <pc:docMkLst>
        <pc:docMk/>
      </pc:docMkLst>
      <pc:sldChg chg="modSp">
        <pc:chgData name="Ida Marie Lillestrand Kittelsen" userId="S::ida.kittelsen@io.kommune.no::12154653-0a60-4281-8b62-82febac9ddd6" providerId="AD" clId="Web-{4859FE90-01F6-675C-DB51-54F007006451}" dt="2024-09-25T07:57:30.293" v="3" actId="1076"/>
        <pc:sldMkLst>
          <pc:docMk/>
          <pc:sldMk cId="0" sldId="261"/>
        </pc:sldMkLst>
        <pc:spChg chg="mod">
          <ac:chgData name="Ida Marie Lillestrand Kittelsen" userId="S::ida.kittelsen@io.kommune.no::12154653-0a60-4281-8b62-82febac9ddd6" providerId="AD" clId="Web-{4859FE90-01F6-675C-DB51-54F007006451}" dt="2024-09-25T07:57:30.293" v="3" actId="1076"/>
          <ac:spMkLst>
            <pc:docMk/>
            <pc:sldMk cId="0" sldId="261"/>
            <ac:spMk id="2" creationId="{17EA47DF-ED2C-5B98-1D78-FB9F94D617FF}"/>
          </ac:spMkLst>
        </pc:spChg>
      </pc:sldChg>
      <pc:sldChg chg="modSp">
        <pc:chgData name="Ida Marie Lillestrand Kittelsen" userId="S::ida.kittelsen@io.kommune.no::12154653-0a60-4281-8b62-82febac9ddd6" providerId="AD" clId="Web-{4859FE90-01F6-675C-DB51-54F007006451}" dt="2024-09-25T07:58:56.653" v="4" actId="20577"/>
        <pc:sldMkLst>
          <pc:docMk/>
          <pc:sldMk cId="3191301738" sldId="368"/>
        </pc:sldMkLst>
        <pc:spChg chg="mod">
          <ac:chgData name="Ida Marie Lillestrand Kittelsen" userId="S::ida.kittelsen@io.kommune.no::12154653-0a60-4281-8b62-82febac9ddd6" providerId="AD" clId="Web-{4859FE90-01F6-675C-DB51-54F007006451}" dt="2024-09-25T07:58:56.653" v="4" actId="20577"/>
          <ac:spMkLst>
            <pc:docMk/>
            <pc:sldMk cId="3191301738" sldId="368"/>
            <ac:spMk id="4" creationId="{FDBFEC9A-96D8-DEF3-C095-52A1EFDE81AC}"/>
          </ac:spMkLst>
        </pc:spChg>
      </pc:sldChg>
    </pc:docChg>
  </pc:docChgLst>
  <pc:docChgLst>
    <pc:chgData name="Frida Torgersen" userId="S::frida.torgersen@io.kommune.no::ea265081-7c03-4e48-ae3c-fad608c99291" providerId="AD" clId="Web-{8481BC91-5B16-1FE6-63FF-C9D2E68E3B18}"/>
    <pc:docChg chg="delSld modSld">
      <pc:chgData name="Frida Torgersen" userId="S::frida.torgersen@io.kommune.no::ea265081-7c03-4e48-ae3c-fad608c99291" providerId="AD" clId="Web-{8481BC91-5B16-1FE6-63FF-C9D2E68E3B18}" dt="2024-09-25T08:31:34.903" v="67"/>
      <pc:docMkLst>
        <pc:docMk/>
      </pc:docMkLst>
      <pc:sldChg chg="modSp">
        <pc:chgData name="Frida Torgersen" userId="S::frida.torgersen@io.kommune.no::ea265081-7c03-4e48-ae3c-fad608c99291" providerId="AD" clId="Web-{8481BC91-5B16-1FE6-63FF-C9D2E68E3B18}" dt="2024-09-25T08:06:43.081" v="7" actId="20577"/>
        <pc:sldMkLst>
          <pc:docMk/>
          <pc:sldMk cId="0" sldId="261"/>
        </pc:sldMkLst>
        <pc:spChg chg="mod">
          <ac:chgData name="Frida Torgersen" userId="S::frida.torgersen@io.kommune.no::ea265081-7c03-4e48-ae3c-fad608c99291" providerId="AD" clId="Web-{8481BC91-5B16-1FE6-63FF-C9D2E68E3B18}" dt="2024-09-25T08:06:43.081" v="7" actId="20577"/>
          <ac:spMkLst>
            <pc:docMk/>
            <pc:sldMk cId="0" sldId="261"/>
            <ac:spMk id="2" creationId="{17EA47DF-ED2C-5B98-1D78-FB9F94D617FF}"/>
          </ac:spMkLst>
        </pc:spChg>
      </pc:sldChg>
      <pc:sldChg chg="modSp">
        <pc:chgData name="Frida Torgersen" userId="S::frida.torgersen@io.kommune.no::ea265081-7c03-4e48-ae3c-fad608c99291" providerId="AD" clId="Web-{8481BC91-5B16-1FE6-63FF-C9D2E68E3B18}" dt="2024-09-25T08:07:42.785" v="11" actId="1076"/>
        <pc:sldMkLst>
          <pc:docMk/>
          <pc:sldMk cId="83615770" sldId="271"/>
        </pc:sldMkLst>
        <pc:spChg chg="mod">
          <ac:chgData name="Frida Torgersen" userId="S::frida.torgersen@io.kommune.no::ea265081-7c03-4e48-ae3c-fad608c99291" providerId="AD" clId="Web-{8481BC91-5B16-1FE6-63FF-C9D2E68E3B18}" dt="2024-09-25T08:07:42.785" v="11" actId="1076"/>
          <ac:spMkLst>
            <pc:docMk/>
            <pc:sldMk cId="83615770" sldId="271"/>
            <ac:spMk id="2" creationId="{00000000-0000-0000-0000-000000000000}"/>
          </ac:spMkLst>
        </pc:spChg>
      </pc:sldChg>
      <pc:sldChg chg="addSp delSp modSp mod modClrScheme chgLayout">
        <pc:chgData name="Frida Torgersen" userId="S::frida.torgersen@io.kommune.no::ea265081-7c03-4e48-ae3c-fad608c99291" providerId="AD" clId="Web-{8481BC91-5B16-1FE6-63FF-C9D2E68E3B18}" dt="2024-09-25T08:31:34.903" v="67"/>
        <pc:sldMkLst>
          <pc:docMk/>
          <pc:sldMk cId="1546652888" sldId="319"/>
        </pc:sldMkLst>
        <pc:spChg chg="add del mod ord">
          <ac:chgData name="Frida Torgersen" userId="S::frida.torgersen@io.kommune.no::ea265081-7c03-4e48-ae3c-fad608c99291" providerId="AD" clId="Web-{8481BC91-5B16-1FE6-63FF-C9D2E68E3B18}" dt="2024-09-25T08:31:13.168" v="65"/>
          <ac:spMkLst>
            <pc:docMk/>
            <pc:sldMk cId="1546652888" sldId="319"/>
            <ac:spMk id="2" creationId="{8EDD11DA-8EBE-A97C-C8ED-5AD35228C8B5}"/>
          </ac:spMkLst>
        </pc:spChg>
        <pc:spChg chg="add del mod ord">
          <ac:chgData name="Frida Torgersen" userId="S::frida.torgersen@io.kommune.no::ea265081-7c03-4e48-ae3c-fad608c99291" providerId="AD" clId="Web-{8481BC91-5B16-1FE6-63FF-C9D2E68E3B18}" dt="2024-09-25T08:31:13.168" v="65"/>
          <ac:spMkLst>
            <pc:docMk/>
            <pc:sldMk cId="1546652888" sldId="319"/>
            <ac:spMk id="3" creationId="{ECBF316D-C276-665D-6700-3FE7944CBF86}"/>
          </ac:spMkLst>
        </pc:spChg>
        <pc:spChg chg="add del mod ord">
          <ac:chgData name="Frida Torgersen" userId="S::frida.torgersen@io.kommune.no::ea265081-7c03-4e48-ae3c-fad608c99291" providerId="AD" clId="Web-{8481BC91-5B16-1FE6-63FF-C9D2E68E3B18}" dt="2024-09-25T08:31:34.903" v="67"/>
          <ac:spMkLst>
            <pc:docMk/>
            <pc:sldMk cId="1546652888" sldId="319"/>
            <ac:spMk id="5" creationId="{6D45B440-B0E6-FF68-1B34-349C34E7FEE5}"/>
          </ac:spMkLst>
        </pc:spChg>
        <pc:spChg chg="add del mod ord">
          <ac:chgData name="Frida Torgersen" userId="S::frida.torgersen@io.kommune.no::ea265081-7c03-4e48-ae3c-fad608c99291" providerId="AD" clId="Web-{8481BC91-5B16-1FE6-63FF-C9D2E68E3B18}" dt="2024-09-25T08:31:34.903" v="67"/>
          <ac:spMkLst>
            <pc:docMk/>
            <pc:sldMk cId="1546652888" sldId="319"/>
            <ac:spMk id="6" creationId="{09C8906C-AE6E-0D54-25D3-052AA77F9DCF}"/>
          </ac:spMkLst>
        </pc:spChg>
      </pc:sldChg>
      <pc:sldChg chg="modNotes">
        <pc:chgData name="Frida Torgersen" userId="S::frida.torgersen@io.kommune.no::ea265081-7c03-4e48-ae3c-fad608c99291" providerId="AD" clId="Web-{8481BC91-5B16-1FE6-63FF-C9D2E68E3B18}" dt="2024-09-25T08:18:14.077" v="38"/>
        <pc:sldMkLst>
          <pc:docMk/>
          <pc:sldMk cId="1522967666" sldId="331"/>
        </pc:sldMkLst>
      </pc:sldChg>
      <pc:sldChg chg="modNotes">
        <pc:chgData name="Frida Torgersen" userId="S::frida.torgersen@io.kommune.no::ea265081-7c03-4e48-ae3c-fad608c99291" providerId="AD" clId="Web-{8481BC91-5B16-1FE6-63FF-C9D2E68E3B18}" dt="2024-09-25T08:22:50.472" v="53"/>
        <pc:sldMkLst>
          <pc:docMk/>
          <pc:sldMk cId="3844568262" sldId="339"/>
        </pc:sldMkLst>
      </pc:sldChg>
      <pc:sldChg chg="modNotes">
        <pc:chgData name="Frida Torgersen" userId="S::frida.torgersen@io.kommune.no::ea265081-7c03-4e48-ae3c-fad608c99291" providerId="AD" clId="Web-{8481BC91-5B16-1FE6-63FF-C9D2E68E3B18}" dt="2024-09-25T08:20:02.079" v="46"/>
        <pc:sldMkLst>
          <pc:docMk/>
          <pc:sldMk cId="1202855724" sldId="352"/>
        </pc:sldMkLst>
      </pc:sldChg>
      <pc:sldChg chg="modNotes">
        <pc:chgData name="Frida Torgersen" userId="S::frida.torgersen@io.kommune.no::ea265081-7c03-4e48-ae3c-fad608c99291" providerId="AD" clId="Web-{8481BC91-5B16-1FE6-63FF-C9D2E68E3B18}" dt="2024-09-25T08:19:32.469" v="41"/>
        <pc:sldMkLst>
          <pc:docMk/>
          <pc:sldMk cId="2265468166" sldId="353"/>
        </pc:sldMkLst>
      </pc:sldChg>
      <pc:sldChg chg="modNotes">
        <pc:chgData name="Frida Torgersen" userId="S::frida.torgersen@io.kommune.no::ea265081-7c03-4e48-ae3c-fad608c99291" providerId="AD" clId="Web-{8481BC91-5B16-1FE6-63FF-C9D2E68E3B18}" dt="2024-09-25T08:21:21.330" v="51"/>
        <pc:sldMkLst>
          <pc:docMk/>
          <pc:sldMk cId="2750914517" sldId="354"/>
        </pc:sldMkLst>
      </pc:sldChg>
      <pc:sldChg chg="modNotes">
        <pc:chgData name="Frida Torgersen" userId="S::frida.torgersen@io.kommune.no::ea265081-7c03-4e48-ae3c-fad608c99291" providerId="AD" clId="Web-{8481BC91-5B16-1FE6-63FF-C9D2E68E3B18}" dt="2024-09-25T08:14:03.995" v="25"/>
        <pc:sldMkLst>
          <pc:docMk/>
          <pc:sldMk cId="283660946" sldId="359"/>
        </pc:sldMkLst>
      </pc:sldChg>
      <pc:sldChg chg="modNotes">
        <pc:chgData name="Frida Torgersen" userId="S::frida.torgersen@io.kommune.no::ea265081-7c03-4e48-ae3c-fad608c99291" providerId="AD" clId="Web-{8481BC91-5B16-1FE6-63FF-C9D2E68E3B18}" dt="2024-09-25T08:15:02.933" v="34"/>
        <pc:sldMkLst>
          <pc:docMk/>
          <pc:sldMk cId="123370549" sldId="360"/>
        </pc:sldMkLst>
      </pc:sldChg>
      <pc:sldChg chg="modSp">
        <pc:chgData name="Frida Torgersen" userId="S::frida.torgersen@io.kommune.no::ea265081-7c03-4e48-ae3c-fad608c99291" providerId="AD" clId="Web-{8481BC91-5B16-1FE6-63FF-C9D2E68E3B18}" dt="2024-09-25T08:25:12.131" v="63" actId="20577"/>
        <pc:sldMkLst>
          <pc:docMk/>
          <pc:sldMk cId="3244195306" sldId="363"/>
        </pc:sldMkLst>
        <pc:spChg chg="mod">
          <ac:chgData name="Frida Torgersen" userId="S::frida.torgersen@io.kommune.no::ea265081-7c03-4e48-ae3c-fad608c99291" providerId="AD" clId="Web-{8481BC91-5B16-1FE6-63FF-C9D2E68E3B18}" dt="2024-09-25T08:25:12.131" v="63" actId="20577"/>
          <ac:spMkLst>
            <pc:docMk/>
            <pc:sldMk cId="3244195306" sldId="363"/>
            <ac:spMk id="9" creationId="{5B195538-D401-B20E-C7CD-FDF43EAD445D}"/>
          </ac:spMkLst>
        </pc:spChg>
      </pc:sldChg>
      <pc:sldChg chg="del">
        <pc:chgData name="Frida Torgersen" userId="S::frida.torgersen@io.kommune.no::ea265081-7c03-4e48-ae3c-fad608c99291" providerId="AD" clId="Web-{8481BC91-5B16-1FE6-63FF-C9D2E68E3B18}" dt="2024-09-25T08:08:27.489" v="12"/>
        <pc:sldMkLst>
          <pc:docMk/>
          <pc:sldMk cId="3191301738" sldId="3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F28BB-BAB9-9A49-A069-03EBE0CDA2C9}" type="datetimeFigureOut">
              <a:rPr lang="nb-NO" smtClean="0"/>
              <a:t>25.09.2024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CCBF2-B37F-0C4E-9503-075717D50C9A}" type="slidenum">
              <a:rPr lang="nb-NO" smtClean="0"/>
              <a:t>‹#›</a:t>
            </a:fld>
            <a:endParaRPr lang="nb-NO"/>
          </a:p>
        </p:txBody>
      </p:sp>
    </p:spTree>
    <p:extLst>
      <p:ext uri="{BB962C8B-B14F-4D97-AF65-F5344CB8AC3E}">
        <p14:creationId xmlns:p14="http://schemas.microsoft.com/office/powerpoint/2010/main" val="206767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cn0MDhbdrR8&amp;t=5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lv8PWOzx_eQ"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a:solidFill>
                  <a:srgbClr val="000000"/>
                </a:solidFill>
                <a:effectLst/>
                <a:uFill>
                  <a:solidFill>
                    <a:srgbClr val="000000"/>
                  </a:solidFill>
                </a:uFill>
                <a:latin typeface="Calibri" panose="020F0502020204030204" pitchFamily="34" charset="0"/>
                <a:ea typeface="Arial Unicode MS" panose="020B0604020202020204" pitchFamily="34" charset="-128"/>
                <a:cs typeface="Times New Roman" panose="02020603050405020304" pitchFamily="18" charset="0"/>
              </a:rPr>
              <a:t>Innledning</a:t>
            </a:r>
            <a:endParaRPr lang="nb-NO" sz="1800">
              <a:solidFill>
                <a:srgbClr val="000000"/>
              </a:solidFill>
              <a:effectLst/>
              <a:uFill>
                <a:solidFill>
                  <a:srgbClr val="000000"/>
                </a:solidFill>
              </a:uFill>
              <a:latin typeface="Helvetica" pitchFamily="2" charset="0"/>
              <a:ea typeface="Arial Unicode MS" panose="020B0604020202020204" pitchFamily="34" charset="-128"/>
              <a:cs typeface="Times New Roman" panose="02020603050405020304" pitchFamily="18" charset="0"/>
            </a:endParaRPr>
          </a:p>
          <a:p>
            <a:r>
              <a:rPr lang="nb-NO" sz="1800">
                <a:solidFill>
                  <a:srgbClr val="000000"/>
                </a:solidFill>
                <a:effectLst/>
                <a:uFill>
                  <a:solidFill>
                    <a:srgbClr val="000000"/>
                  </a:solidFill>
                </a:uFill>
                <a:latin typeface="Calibri" panose="020F0502020204030204" pitchFamily="34" charset="0"/>
                <a:ea typeface="Arial Unicode MS" panose="020B0604020202020204" pitchFamily="34" charset="-128"/>
                <a:cs typeface="Times New Roman" panose="02020603050405020304" pitchFamily="18" charset="0"/>
              </a:rPr>
              <a:t>Alle barn har rett til å trives og være trygge på skolen. Oppleve glede i klasserommet. Og få et positivt klassemiljø. Men et godt miljø kommer ikke av seg selv. Det krever innsats og arbeid fra alle parter. </a:t>
            </a:r>
            <a:endParaRPr lang="nb-NO" sz="1800">
              <a:solidFill>
                <a:srgbClr val="000000"/>
              </a:solidFill>
              <a:effectLst/>
              <a:uFill>
                <a:solidFill>
                  <a:srgbClr val="000000"/>
                </a:solidFill>
              </a:uFill>
              <a:latin typeface="Helvetica" pitchFamily="2" charset="0"/>
              <a:ea typeface="Arial Unicode MS" panose="020B0604020202020204" pitchFamily="34" charset="-128"/>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E83CCBF2-B37F-0C4E-9503-075717D50C9A}" type="slidenum">
              <a:rPr lang="nb-NO" smtClean="0"/>
              <a:t>1</a:t>
            </a:fld>
            <a:endParaRPr lang="nb-NO"/>
          </a:p>
        </p:txBody>
      </p:sp>
    </p:spTree>
    <p:extLst>
      <p:ext uri="{BB962C8B-B14F-4D97-AF65-F5344CB8AC3E}">
        <p14:creationId xmlns:p14="http://schemas.microsoft.com/office/powerpoint/2010/main" val="1208510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a:solidFill>
                  <a:schemeClr val="tx1"/>
                </a:solidFill>
                <a:effectLst/>
                <a:latin typeface="+mn-lt"/>
                <a:ea typeface="+mn-ea"/>
                <a:cs typeface="+mn-cs"/>
              </a:rPr>
              <a:t>Filmeksempel: Venner på skolen (</a:t>
            </a:r>
            <a:r>
              <a:rPr lang="nb-NO" sz="1200" b="1" kern="1200" err="1">
                <a:solidFill>
                  <a:schemeClr val="tx1"/>
                </a:solidFill>
                <a:effectLst/>
                <a:latin typeface="+mn-lt"/>
                <a:ea typeface="+mn-ea"/>
                <a:cs typeface="+mn-cs"/>
              </a:rPr>
              <a:t>Livet&amp;Sånn</a:t>
            </a:r>
            <a:r>
              <a:rPr lang="nb-NO" sz="1200" b="1" kern="1200">
                <a:solidFill>
                  <a:schemeClr val="tx1"/>
                </a:solidFill>
                <a:effectLst/>
                <a:latin typeface="+mn-lt"/>
                <a:ea typeface="+mn-ea"/>
                <a:cs typeface="+mn-cs"/>
              </a:rPr>
              <a:t>) 3.25 min </a:t>
            </a:r>
            <a:endParaRPr lang="nb-NO" sz="1200" kern="1200">
              <a:solidFill>
                <a:schemeClr val="tx1"/>
              </a:solidFill>
              <a:effectLst/>
              <a:latin typeface="+mn-lt"/>
              <a:cs typeface="Calibri"/>
            </a:endParaRPr>
          </a:p>
          <a:p>
            <a:r>
              <a:rPr lang="nb-NO">
                <a:hlinkClick r:id="rId3"/>
              </a:rPr>
              <a:t>https://www.youtube.com/watch?v=cn0MDhbdrR8&amp;t=5s</a:t>
            </a:r>
            <a:r>
              <a:rPr lang="nb-NO"/>
              <a:t> </a:t>
            </a:r>
            <a:endParaRPr lang="nb-NO">
              <a:cs typeface="Calibri"/>
            </a:endParaRPr>
          </a:p>
          <a:p>
            <a:endParaRPr lang="nb-NO"/>
          </a:p>
          <a:p>
            <a:endParaRPr lang="nb-NO"/>
          </a:p>
        </p:txBody>
      </p:sp>
      <p:sp>
        <p:nvSpPr>
          <p:cNvPr id="4" name="Plassholder for lysbildenummer 3"/>
          <p:cNvSpPr>
            <a:spLocks noGrp="1"/>
          </p:cNvSpPr>
          <p:nvPr>
            <p:ph type="sldNum" sz="quarter" idx="5"/>
          </p:nvPr>
        </p:nvSpPr>
        <p:spPr/>
        <p:txBody>
          <a:bodyPr/>
          <a:lstStyle/>
          <a:p>
            <a:fld id="{70B9A873-F786-4F4D-A2EB-A7664AF01060}" type="slidenum">
              <a:rPr lang="nb-NO" smtClean="0"/>
              <a:t>10</a:t>
            </a:fld>
            <a:endParaRPr lang="nb-NO"/>
          </a:p>
        </p:txBody>
      </p:sp>
    </p:spTree>
    <p:extLst>
      <p:ext uri="{BB962C8B-B14F-4D97-AF65-F5344CB8AC3E}">
        <p14:creationId xmlns:p14="http://schemas.microsoft.com/office/powerpoint/2010/main" val="3548963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kern="1200">
              <a:solidFill>
                <a:schemeClr val="tx1"/>
              </a:solidFill>
              <a:effectLst/>
              <a:latin typeface="+mn-lt"/>
              <a:ea typeface="+mn-ea"/>
              <a:cs typeface="+mn-cs"/>
            </a:endParaRPr>
          </a:p>
          <a:p>
            <a:pPr>
              <a:lnSpc>
                <a:spcPct val="115000"/>
              </a:lnSpc>
            </a:pP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Gruppen i barnehagen eller klassen på skolen blir som utvidet slekt. </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De er hverandres søsken på dagtid. Barna våre er så mye sammen at barnehagen eller klassen blir en del av storfamilien. Det er bra for barn å vokse opp i et stort trygt fellesskap, hvor mange passer på og mange tar ansvar. </a:t>
            </a: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pPr>
              <a:lnSpc>
                <a:spcPct val="115000"/>
              </a:lnSpc>
            </a:pPr>
            <a:r>
              <a:rPr lang="nb-NO" sz="1800">
                <a:solidFill>
                  <a:srgbClr val="000000"/>
                </a:solidFill>
                <a:effectLst/>
                <a:uFill>
                  <a:solidFill>
                    <a:srgbClr val="000000"/>
                  </a:solidFill>
                </a:uFill>
                <a:latin typeface="Calibri"/>
                <a:ea typeface="Arial Unicode MS"/>
                <a:cs typeface="Calibri"/>
              </a:rPr>
              <a:t> </a:t>
            </a:r>
          </a:p>
          <a:p>
            <a:pPr>
              <a:lnSpc>
                <a:spcPct val="115000"/>
              </a:lnSpc>
            </a:pP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Skolen på vårt lag:</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 På samme måte er skolen våre hjelpere, på vårt lag. De vil det beste, selv om det ikke føles sånn når man får lapp i hylla. Holde fast ved dette: Skolen er mine hjelpere. Vi trenger hverandre.  </a:t>
            </a:r>
          </a:p>
          <a:p>
            <a:pPr>
              <a:lnSpc>
                <a:spcPct val="115000"/>
              </a:lnSpc>
            </a:pPr>
            <a:endPar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endParaRPr>
          </a:p>
          <a:p>
            <a:pPr>
              <a:lnSpc>
                <a:spcPct val="115000"/>
              </a:lnSpc>
            </a:pP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Vi trenger den vennlige innstillingen til hverandre.</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 At vi gjør så godt vi kan, i beste mening. </a:t>
            </a: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endParaRPr lang="nb-NO" sz="1200" kern="120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5"/>
          </p:nvPr>
        </p:nvSpPr>
        <p:spPr/>
        <p:txBody>
          <a:bodyPr/>
          <a:lstStyle/>
          <a:p>
            <a:fld id="{70B9A873-F786-4F4D-A2EB-A7664AF01060}" type="slidenum">
              <a:rPr lang="nb-NO" smtClean="0"/>
              <a:t>11</a:t>
            </a:fld>
            <a:endParaRPr lang="nb-NO"/>
          </a:p>
        </p:txBody>
      </p:sp>
    </p:spTree>
    <p:extLst>
      <p:ext uri="{BB962C8B-B14F-4D97-AF65-F5344CB8AC3E}">
        <p14:creationId xmlns:p14="http://schemas.microsoft.com/office/powerpoint/2010/main" val="213222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Lærer legger frem problemstillingene.</a:t>
            </a:r>
          </a:p>
        </p:txBody>
      </p:sp>
      <p:sp>
        <p:nvSpPr>
          <p:cNvPr id="4" name="Plassholder for lysbildenummer 3"/>
          <p:cNvSpPr>
            <a:spLocks noGrp="1"/>
          </p:cNvSpPr>
          <p:nvPr>
            <p:ph type="sldNum" sz="quarter" idx="5"/>
          </p:nvPr>
        </p:nvSpPr>
        <p:spPr/>
        <p:txBody>
          <a:bodyPr/>
          <a:lstStyle/>
          <a:p>
            <a:fld id="{E83CCBF2-B37F-0C4E-9503-075717D50C9A}" type="slidenum">
              <a:rPr lang="nb-NO" smtClean="0"/>
              <a:t>14</a:t>
            </a:fld>
            <a:endParaRPr lang="nb-NO"/>
          </a:p>
        </p:txBody>
      </p:sp>
    </p:spTree>
    <p:extLst>
      <p:ext uri="{BB962C8B-B14F-4D97-AF65-F5344CB8AC3E}">
        <p14:creationId xmlns:p14="http://schemas.microsoft.com/office/powerpoint/2010/main" val="901788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83CCBF2-B37F-0C4E-9503-075717D50C9A}" type="slidenum">
              <a:rPr lang="nb-NO" smtClean="0"/>
              <a:t>18</a:t>
            </a:fld>
            <a:endParaRPr lang="nb-NO"/>
          </a:p>
        </p:txBody>
      </p:sp>
    </p:spTree>
    <p:extLst>
      <p:ext uri="{BB962C8B-B14F-4D97-AF65-F5344CB8AC3E}">
        <p14:creationId xmlns:p14="http://schemas.microsoft.com/office/powerpoint/2010/main" val="24876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a:effectLst/>
                <a:latin typeface="Calibri" panose="020F0502020204030204" pitchFamily="34" charset="0"/>
                <a:ea typeface="Times New Roman" panose="02020603050405020304" pitchFamily="18" charset="0"/>
              </a:rPr>
              <a:t> Som foreldre er dere i samme båt.</a:t>
            </a:r>
            <a:r>
              <a:rPr lang="nb-NO" sz="1800">
                <a:effectLst/>
                <a:latin typeface="Calibri" panose="020F0502020204030204" pitchFamily="34" charset="0"/>
                <a:ea typeface="Times New Roman" panose="02020603050405020304" pitchFamily="18" charset="0"/>
              </a:rPr>
              <a:t> Klassefellesskap er skjebnefellesskap. Barna er prisgitt hverandre i mange år. Dere skal være foreldre sammen i syv år. Mange av barna har allerede en historie sammen fra barnehagen, på godt og vondt. Sammen må dere nå få båten til å flyte, og hjelpe til så det blir god stemning om bord. Dere må jobbe hjelpe til med å lage en </a:t>
            </a:r>
            <a:r>
              <a:rPr lang="nb-NO" sz="1800" b="1" err="1">
                <a:effectLst/>
                <a:latin typeface="Calibri" panose="020F0502020204030204" pitchFamily="34" charset="0"/>
                <a:ea typeface="Times New Roman" panose="02020603050405020304" pitchFamily="18" charset="0"/>
              </a:rPr>
              <a:t>vi-følelse</a:t>
            </a:r>
            <a:r>
              <a:rPr lang="nb-NO" sz="1800" b="1">
                <a:effectLst/>
                <a:latin typeface="Calibri" panose="020F0502020204030204" pitchFamily="34" charset="0"/>
                <a:ea typeface="Times New Roman" panose="02020603050405020304" pitchFamily="18" charset="0"/>
              </a:rPr>
              <a:t>.</a:t>
            </a:r>
            <a:endParaRPr lang="nb-NO"/>
          </a:p>
        </p:txBody>
      </p:sp>
      <p:sp>
        <p:nvSpPr>
          <p:cNvPr id="4" name="Plassholder for lysbildenummer 3"/>
          <p:cNvSpPr>
            <a:spLocks noGrp="1"/>
          </p:cNvSpPr>
          <p:nvPr>
            <p:ph type="sldNum" sz="quarter" idx="5"/>
          </p:nvPr>
        </p:nvSpPr>
        <p:spPr/>
        <p:txBody>
          <a:bodyPr/>
          <a:lstStyle/>
          <a:p>
            <a:fld id="{231EBD66-1FD5-3847-8EEC-CFE246181F2A}" type="slidenum">
              <a:rPr lang="nb-NO" smtClean="0"/>
              <a:t>2</a:t>
            </a:fld>
            <a:endParaRPr lang="nb-NO"/>
          </a:p>
        </p:txBody>
      </p:sp>
    </p:spTree>
    <p:extLst>
      <p:ext uri="{BB962C8B-B14F-4D97-AF65-F5344CB8AC3E}">
        <p14:creationId xmlns:p14="http://schemas.microsoft.com/office/powerpoint/2010/main" val="251391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a:solidFill>
                  <a:srgbClr val="000000"/>
                </a:solidFill>
                <a:effectLst/>
                <a:uFill>
                  <a:solidFill>
                    <a:srgbClr val="000000"/>
                  </a:solidFill>
                </a:uFill>
                <a:latin typeface="Calibri" panose="020F0502020204030204" pitchFamily="34" charset="0"/>
                <a:ea typeface="Arial Unicode MS" panose="020B0604020202020204" pitchFamily="34" charset="-128"/>
                <a:cs typeface="Times New Roman" panose="02020603050405020304" pitchFamily="18" charset="0"/>
              </a:rPr>
              <a:t>Vi vet at mobbing starter tidlig, ofte i barnehagen, og fortsetter inn i skolen. </a:t>
            </a:r>
            <a:r>
              <a:rPr lang="nb-NO" sz="1800">
                <a:solidFill>
                  <a:srgbClr val="000000"/>
                </a:solidFill>
                <a:effectLst/>
                <a:uFill>
                  <a:solidFill>
                    <a:srgbClr val="000000"/>
                  </a:solidFill>
                </a:uFill>
                <a:latin typeface="Calibri" panose="020F0502020204030204" pitchFamily="34" charset="0"/>
                <a:ea typeface="Arial Unicode MS" panose="020B0604020202020204" pitchFamily="34" charset="-128"/>
                <a:cs typeface="Times New Roman" panose="02020603050405020304" pitchFamily="18" charset="0"/>
              </a:rPr>
              <a:t>Barna får roller i barnegruppen som de ikke kommer ut av. Disse rollene må vi utfordre og bryte, og hjelpe barna inn i nye vennskap, nye konstellasjoner.</a:t>
            </a:r>
            <a:r>
              <a:rPr lang="nb-NO" sz="1800" b="1">
                <a:solidFill>
                  <a:srgbClr val="000000"/>
                </a:solidFill>
                <a:effectLst/>
                <a:uFill>
                  <a:solidFill>
                    <a:srgbClr val="000000"/>
                  </a:solidFill>
                </a:uFill>
                <a:latin typeface="Calibri" panose="020F0502020204030204" pitchFamily="34" charset="0"/>
                <a:ea typeface="Arial Unicode MS" panose="020B0604020202020204" pitchFamily="34" charset="-128"/>
                <a:cs typeface="Times New Roman" panose="02020603050405020304" pitchFamily="18" charset="0"/>
              </a:rPr>
              <a:t> </a:t>
            </a:r>
            <a:endParaRPr lang="nb-NO" sz="1800">
              <a:solidFill>
                <a:srgbClr val="000000"/>
              </a:solidFill>
              <a:effectLst/>
              <a:uFill>
                <a:solidFill>
                  <a:srgbClr val="000000"/>
                </a:solidFill>
              </a:uFill>
              <a:latin typeface="Helvetica" pitchFamily="2" charset="0"/>
              <a:ea typeface="Arial Unicode MS" panose="020B0604020202020204" pitchFamily="34" charset="-128"/>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E83CCBF2-B37F-0C4E-9503-075717D50C9A}" type="slidenum">
              <a:rPr lang="nb-NO" smtClean="0"/>
              <a:t>3</a:t>
            </a:fld>
            <a:endParaRPr lang="nb-NO"/>
          </a:p>
        </p:txBody>
      </p:sp>
    </p:spTree>
    <p:extLst>
      <p:ext uri="{BB962C8B-B14F-4D97-AF65-F5344CB8AC3E}">
        <p14:creationId xmlns:p14="http://schemas.microsoft.com/office/powerpoint/2010/main" val="81580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Barn krenker hverandre: </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Det kan være små ting, som å snu seg vekk, dra pulten sin vekk fra sidemannen, gi kallenavn, låne bort en dårlig blyant til et barn, mens en annen får en helt ny blyant. Barn plasserer hverandre i båser, akkurat som voksne. Barn gjør som de gjør på Disney Channel ... og plukker tidlig opp ironi og sarkasme. De vet hva «truserøsk» er, vet du?</a:t>
            </a:r>
          </a:p>
          <a:p>
            <a:pPr>
              <a:lnSpc>
                <a:spcPct val="115000"/>
              </a:lnSpc>
            </a:pP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pPr>
              <a:lnSpc>
                <a:spcPct val="115000"/>
              </a:lnSpc>
            </a:pP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Legg merke til: Bruker barnet ditt mye ironi og sarkasme? Ler mye av andre? Har gester for å vise at noen er teite, som å himle med øynene eller rynke på nesten?</a:t>
            </a: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 Det må du hjelpe barnet ditt å slutte med.</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 Selv om det skjer ubevisst eller på tull. Mange barn tenker ikke – de bare tuller, bare gjør...  </a:t>
            </a: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231EBD66-1FD5-3847-8EEC-CFE246181F2A}" type="slidenum">
              <a:rPr lang="nb-NO" smtClean="0"/>
              <a:t>4</a:t>
            </a:fld>
            <a:endParaRPr lang="nb-NO"/>
          </a:p>
        </p:txBody>
      </p:sp>
    </p:spTree>
    <p:extLst>
      <p:ext uri="{BB962C8B-B14F-4D97-AF65-F5344CB8AC3E}">
        <p14:creationId xmlns:p14="http://schemas.microsoft.com/office/powerpoint/2010/main" val="201257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kern="1200">
              <a:solidFill>
                <a:schemeClr val="tx1"/>
              </a:solidFill>
              <a:effectLst/>
              <a:latin typeface="+mn-lt"/>
              <a:ea typeface="+mn-ea"/>
              <a:cs typeface="+mn-cs"/>
            </a:endParaRPr>
          </a:p>
          <a:p>
            <a:pPr>
              <a:lnSpc>
                <a:spcPct val="115000"/>
              </a:lnSpc>
            </a:pP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Det finnes en eller flere potensielle dronninger og konger i hver klasse</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 Som leter etter et hoff. En jente eller gutt som vil være den kuleste, som ikke tåler å tape eller å bli motsagt. Som må hevne seg og hevde seg på andres bekostning. </a:t>
            </a: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Det kalles proaktiv aggresjon</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 – når barn bruker hersketeknikker og har behov for å hevde seg for å få belønning i form av makt, innflytelse, gruppefølelse, og føle seg populær. Barn med proaktiv aggresjon leter etter svakheter hos andre og hos voksne.</a:t>
            </a: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pPr>
              <a:lnSpc>
                <a:spcPct val="115000"/>
              </a:lnSpc>
            </a:pPr>
            <a:r>
              <a:rPr lang="nb-NO" sz="1800" b="1">
                <a:solidFill>
                  <a:srgbClr val="000000"/>
                </a:solidFill>
                <a:effectLst/>
                <a:uFill>
                  <a:solidFill>
                    <a:srgbClr val="000000"/>
                  </a:solidFill>
                </a:uFill>
                <a:latin typeface="Calibri"/>
                <a:ea typeface="Arial Unicode MS"/>
                <a:cs typeface="Calibri"/>
              </a:rPr>
              <a:t> </a:t>
            </a:r>
            <a:endParaRPr lang="nb-NO" sz="1800">
              <a:solidFill>
                <a:srgbClr val="000000"/>
              </a:solidFill>
              <a:effectLst/>
              <a:uFill>
                <a:solidFill>
                  <a:srgbClr val="000000"/>
                </a:solidFill>
              </a:uFill>
              <a:latin typeface="Calibri"/>
              <a:ea typeface="Arial Unicode MS"/>
              <a:cs typeface="Calibri"/>
            </a:endParaRPr>
          </a:p>
          <a:p>
            <a:pPr>
              <a:lnSpc>
                <a:spcPct val="115000"/>
              </a:lnSpc>
            </a:pP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Nettmobbing:</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 Det er forresten de samme som mobber på nett, som mobber ansikt til ansikt. </a:t>
            </a: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pPr>
              <a:lnSpc>
                <a:spcPct val="115000"/>
              </a:lnSpc>
            </a:pPr>
            <a:r>
              <a:rPr lang="nb-NO" sz="1800">
                <a:solidFill>
                  <a:srgbClr val="000000"/>
                </a:solidFill>
                <a:effectLst/>
                <a:uFill>
                  <a:solidFill>
                    <a:srgbClr val="000000"/>
                  </a:solidFill>
                </a:uFill>
                <a:latin typeface="Calibri"/>
                <a:ea typeface="Arial Unicode MS"/>
                <a:cs typeface="Calibri"/>
              </a:rPr>
              <a:t> </a:t>
            </a:r>
          </a:p>
          <a:p>
            <a:pPr>
              <a:lnSpc>
                <a:spcPct val="115000"/>
              </a:lnSpc>
            </a:pP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Det finnes et hierarki i enhver gruppe,</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 i enhver klasse. Noen øverst, noen nederst. Mange barn tenker ikke over dette. Unntatt de som er nederst, de vet. Fordi de blir utrygge, usikre, og strever med å våge å hevde seg.</a:t>
            </a: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pPr>
              <a:lnSpc>
                <a:spcPct val="115000"/>
              </a:lnSpc>
            </a:pPr>
            <a:r>
              <a:rPr lang="nb-NO" sz="1800">
                <a:solidFill>
                  <a:srgbClr val="000000"/>
                </a:solidFill>
                <a:effectLst/>
                <a:uFill>
                  <a:solidFill>
                    <a:srgbClr val="000000"/>
                  </a:solidFill>
                </a:uFill>
                <a:latin typeface="Calibri"/>
                <a:ea typeface="Arial Unicode MS"/>
                <a:cs typeface="Calibri"/>
              </a:rPr>
              <a:t> </a:t>
            </a:r>
          </a:p>
          <a:p>
            <a:pPr>
              <a:lnSpc>
                <a:spcPct val="115000"/>
              </a:lnSpc>
            </a:pP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Klikkdannelser og hersketeknikker blir til mønstre, ferdige roller, og så blir det lov.</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 Noen er aldri helt med og faller mer og mer utenfor. Blir valgt sist ... Blir ikke invitert i bursdag ... Sett på litt rart. Baksnakket litt oftere. </a:t>
            </a: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pPr>
              <a:lnSpc>
                <a:spcPct val="115000"/>
              </a:lnSpc>
            </a:pPr>
            <a:r>
              <a:rPr lang="nb-NO" sz="1800">
                <a:solidFill>
                  <a:srgbClr val="000000"/>
                </a:solidFill>
                <a:effectLst/>
                <a:uFill>
                  <a:solidFill>
                    <a:srgbClr val="000000"/>
                  </a:solidFill>
                </a:uFill>
                <a:latin typeface="Calibri"/>
                <a:ea typeface="Arial Unicode MS"/>
                <a:cs typeface="Calibri"/>
              </a:rPr>
              <a:t> </a:t>
            </a:r>
          </a:p>
          <a:p>
            <a:pPr>
              <a:lnSpc>
                <a:spcPct val="115000"/>
              </a:lnSpc>
            </a:pPr>
            <a:r>
              <a:rPr lang="nb-NO" sz="1800" b="1">
                <a:solidFill>
                  <a:srgbClr val="000000"/>
                </a:solidFill>
                <a:effectLst/>
                <a:uFill>
                  <a:solidFill>
                    <a:srgbClr val="000000"/>
                  </a:solidFill>
                </a:uFill>
                <a:latin typeface="Calibri"/>
                <a:ea typeface="Arial Unicode MS"/>
                <a:cs typeface="Calibri"/>
              </a:rPr>
              <a:t>Hvis vi tillater det! Gode klasser godtar ikke dette</a:t>
            </a:r>
            <a:r>
              <a:rPr lang="nb-NO" sz="1800">
                <a:solidFill>
                  <a:srgbClr val="000000"/>
                </a:solidFill>
                <a:effectLst/>
                <a:uFill>
                  <a:solidFill>
                    <a:srgbClr val="000000"/>
                  </a:solidFill>
                </a:uFill>
                <a:latin typeface="Calibri"/>
                <a:ea typeface="Arial Unicode MS"/>
                <a:cs typeface="Calibri"/>
              </a:rPr>
              <a:t>. Gode klasser jobber proaktivt for å unngå klikkdannelser. Alle skal med, alle er like mye verdt. Noen mer sårbare enn andre. Noen tåler mindre. Det skal vi respektere. Er det greit at de som er litt umodne, litt hissige, og lett </a:t>
            </a:r>
            <a:r>
              <a:rPr lang="nb-NO" sz="1800" err="1">
                <a:solidFill>
                  <a:srgbClr val="000000"/>
                </a:solidFill>
                <a:effectLst/>
                <a:uFill>
                  <a:solidFill>
                    <a:srgbClr val="000000"/>
                  </a:solidFill>
                </a:uFill>
                <a:latin typeface="Calibri"/>
                <a:ea typeface="Arial Unicode MS"/>
                <a:cs typeface="Calibri"/>
              </a:rPr>
              <a:t>krenkbare</a:t>
            </a:r>
            <a:r>
              <a:rPr lang="nb-NO" sz="1800">
                <a:solidFill>
                  <a:srgbClr val="000000"/>
                </a:solidFill>
                <a:effectLst/>
                <a:uFill>
                  <a:solidFill>
                    <a:srgbClr val="000000"/>
                  </a:solidFill>
                </a:uFill>
                <a:latin typeface="Calibri"/>
                <a:ea typeface="Arial Unicode MS"/>
                <a:cs typeface="Calibri"/>
              </a:rPr>
              <a:t>, kanskje fordi de har et handikap, skal måtte tåle mer enn andre? </a:t>
            </a:r>
          </a:p>
          <a:p>
            <a:pPr>
              <a:lnSpc>
                <a:spcPct val="115000"/>
              </a:lnSpc>
            </a:pPr>
            <a:r>
              <a:rPr lang="nb-NO" sz="1800">
                <a:solidFill>
                  <a:srgbClr val="000000"/>
                </a:solidFill>
                <a:effectLst/>
                <a:uFill>
                  <a:solidFill>
                    <a:srgbClr val="000000"/>
                  </a:solidFill>
                </a:uFill>
                <a:latin typeface="Calibri"/>
                <a:ea typeface="Arial Unicode MS"/>
                <a:cs typeface="Calibri"/>
              </a:rPr>
              <a:t> </a:t>
            </a:r>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Foto: </a:t>
            </a:r>
            <a:r>
              <a:rPr lang="nb-NO" sz="1200" kern="1200" err="1">
                <a:solidFill>
                  <a:schemeClr val="tx1"/>
                </a:solidFill>
                <a:effectLst/>
                <a:latin typeface="+mn-lt"/>
                <a:ea typeface="+mn-ea"/>
                <a:cs typeface="+mn-cs"/>
              </a:rPr>
              <a:t>Istock</a:t>
            </a:r>
            <a:r>
              <a:rPr lang="nb-NO" sz="1200" kern="1200">
                <a:solidFill>
                  <a:schemeClr val="tx1"/>
                </a:solidFill>
                <a:effectLst/>
                <a:latin typeface="+mn-lt"/>
                <a:ea typeface="+mn-ea"/>
                <a:cs typeface="+mn-cs"/>
              </a:rPr>
              <a:t> (betalt)</a:t>
            </a:r>
          </a:p>
          <a:p>
            <a:r>
              <a:rPr lang="nb-NO" sz="1200" kern="1200">
                <a:solidFill>
                  <a:schemeClr val="tx1"/>
                </a:solidFill>
                <a:effectLst/>
                <a:latin typeface="+mn-lt"/>
                <a:ea typeface="+mn-ea"/>
                <a:cs typeface="+mn-cs"/>
              </a:rPr>
              <a:t> </a:t>
            </a:r>
          </a:p>
          <a:p>
            <a:endParaRPr lang="nb-NO"/>
          </a:p>
        </p:txBody>
      </p:sp>
      <p:sp>
        <p:nvSpPr>
          <p:cNvPr id="4" name="Plassholder for lysbildenummer 3"/>
          <p:cNvSpPr>
            <a:spLocks noGrp="1"/>
          </p:cNvSpPr>
          <p:nvPr>
            <p:ph type="sldNum" sz="quarter" idx="5"/>
          </p:nvPr>
        </p:nvSpPr>
        <p:spPr/>
        <p:txBody>
          <a:bodyPr/>
          <a:lstStyle/>
          <a:p>
            <a:fld id="{70B9A873-F786-4F4D-A2EB-A7664AF01060}" type="slidenum">
              <a:rPr lang="nb-NO" smtClean="0"/>
              <a:t>5</a:t>
            </a:fld>
            <a:endParaRPr lang="nb-NO"/>
          </a:p>
        </p:txBody>
      </p:sp>
    </p:spTree>
    <p:extLst>
      <p:ext uri="{BB962C8B-B14F-4D97-AF65-F5344CB8AC3E}">
        <p14:creationId xmlns:p14="http://schemas.microsoft.com/office/powerpoint/2010/main" val="27527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Hva er mobbing? Mobbing oppleves subjektivt og den enkeltes opplevelse skal tas på alvor, </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fordi vi har ulike grenser, opplevelser og behov. Derfor er det også slik i Opplæringsloven at det er elevenes egen opplevelse av skolemiljøet som avgjør om elevene har det trygt og godt. Skolens aktivitetsplikt gjelder uavhengig av hva som er årsaken til elevenes opplevelse. Skolen har fortsatt en plikt til å sette inn tiltak helt til eleven opplever at skolemiljøet er trygt og godt igjen.</a:t>
            </a: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pPr>
              <a:lnSpc>
                <a:spcPct val="115000"/>
              </a:lnSpc>
            </a:pPr>
            <a:r>
              <a:rPr lang="nb-NO" sz="1800">
                <a:solidFill>
                  <a:srgbClr val="000000"/>
                </a:solidFill>
                <a:effectLst/>
                <a:uFill>
                  <a:solidFill>
                    <a:srgbClr val="000000"/>
                  </a:solidFill>
                </a:uFill>
                <a:latin typeface="Calibri"/>
                <a:ea typeface="Arial Unicode MS"/>
                <a:cs typeface="Calibri"/>
              </a:rPr>
              <a:t> </a:t>
            </a:r>
          </a:p>
          <a:p>
            <a:pPr>
              <a:lnSpc>
                <a:spcPct val="115000"/>
              </a:lnSpc>
            </a:pPr>
            <a:r>
              <a:rPr lang="nb-NO" sz="1800">
                <a:solidFill>
                  <a:srgbClr val="000000"/>
                </a:solidFill>
                <a:effectLst/>
                <a:uFill>
                  <a:solidFill>
                    <a:srgbClr val="000000"/>
                  </a:solidFill>
                </a:uFill>
                <a:latin typeface="Calibri"/>
                <a:ea typeface="Arial Unicode MS"/>
                <a:cs typeface="Calibri"/>
              </a:rPr>
              <a:t>Den mest vanlige formen for mobbing er krenkelser over tid. Tøysing som går for langt og blir en stygg uvane. Ignorering og utestenging, og at barn stille ekskluderes fra fellesskapet. </a:t>
            </a:r>
            <a:r>
              <a:rPr lang="nb-NO" sz="1800" b="1">
                <a:solidFill>
                  <a:srgbClr val="000000"/>
                </a:solidFill>
                <a:effectLst/>
                <a:uFill>
                  <a:solidFill>
                    <a:srgbClr val="000000"/>
                  </a:solidFill>
                </a:uFill>
                <a:latin typeface="Calibri"/>
                <a:ea typeface="Arial Unicode MS"/>
                <a:cs typeface="Calibri"/>
              </a:rPr>
              <a:t> </a:t>
            </a:r>
          </a:p>
          <a:p>
            <a:pPr>
              <a:lnSpc>
                <a:spcPct val="115000"/>
              </a:lnSpc>
            </a:pPr>
            <a:endPar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endParaRPr>
          </a:p>
          <a:p>
            <a:pPr>
              <a:lnSpc>
                <a:spcPct val="115000"/>
              </a:lnSpc>
            </a:pP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Omfang: 40 000 barn mobbes, og som går med daglig frykt. Konsekvensen kan være traumer helt inn i voksenlivet.</a:t>
            </a: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endParaRPr lang="nb-NO" b="1"/>
          </a:p>
          <a:p>
            <a:r>
              <a:rPr lang="nb-NO" sz="1200" kern="1200">
                <a:solidFill>
                  <a:schemeClr val="tx1"/>
                </a:solidFill>
                <a:effectLst/>
                <a:latin typeface="+mn-lt"/>
                <a:ea typeface="+mn-ea"/>
                <a:cs typeface="+mn-cs"/>
              </a:rPr>
              <a:t> </a:t>
            </a:r>
            <a:endParaRPr lang="nb-NO"/>
          </a:p>
          <a:p>
            <a:r>
              <a:rPr lang="nb-NO"/>
              <a:t>FOTO: ISTOCK  - </a:t>
            </a:r>
            <a:r>
              <a:rPr lang="nb-NO" b="0" i="0">
                <a:solidFill>
                  <a:srgbClr val="F4F6F6"/>
                </a:solidFill>
                <a:effectLst/>
                <a:latin typeface="iStock Maquette"/>
              </a:rPr>
              <a:t>544969104 </a:t>
            </a:r>
            <a:r>
              <a:rPr lang="nb-NO"/>
              <a:t>(BETALT)</a:t>
            </a:r>
          </a:p>
          <a:p>
            <a:endParaRPr lang="nb-NO"/>
          </a:p>
        </p:txBody>
      </p:sp>
      <p:sp>
        <p:nvSpPr>
          <p:cNvPr id="4" name="Plassholder for lysbildenummer 3"/>
          <p:cNvSpPr>
            <a:spLocks noGrp="1"/>
          </p:cNvSpPr>
          <p:nvPr>
            <p:ph type="sldNum" sz="quarter" idx="5"/>
          </p:nvPr>
        </p:nvSpPr>
        <p:spPr/>
        <p:txBody>
          <a:bodyPr/>
          <a:lstStyle/>
          <a:p>
            <a:fld id="{70B9A873-F786-4F4D-A2EB-A7664AF01060}" type="slidenum">
              <a:rPr lang="nb-NO" smtClean="0"/>
              <a:t>6</a:t>
            </a:fld>
            <a:endParaRPr lang="nb-NO"/>
          </a:p>
        </p:txBody>
      </p:sp>
    </p:spTree>
    <p:extLst>
      <p:ext uri="{BB962C8B-B14F-4D97-AF65-F5344CB8AC3E}">
        <p14:creationId xmlns:p14="http://schemas.microsoft.com/office/powerpoint/2010/main" val="397989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a:solidFill>
                  <a:srgbClr val="000000"/>
                </a:solidFill>
                <a:effectLst/>
                <a:uFill>
                  <a:solidFill>
                    <a:srgbClr val="000000"/>
                  </a:solidFill>
                </a:uFill>
                <a:latin typeface="Calibri"/>
                <a:ea typeface="Arial Unicode MS"/>
                <a:cs typeface="Calibri"/>
              </a:rPr>
              <a:t>Hva hjelper? Resolutt handling </a:t>
            </a:r>
            <a:r>
              <a:rPr lang="nb-NO" sz="1800">
                <a:solidFill>
                  <a:srgbClr val="000000"/>
                </a:solidFill>
                <a:effectLst/>
                <a:uFill>
                  <a:solidFill>
                    <a:srgbClr val="000000"/>
                  </a:solidFill>
                </a:uFill>
                <a:latin typeface="Calibri"/>
                <a:ea typeface="Arial Unicode MS"/>
                <a:cs typeface="Calibri"/>
              </a:rPr>
              <a:t>og tydelig handling er det eneste som hjelper.</a:t>
            </a:r>
            <a:r>
              <a:rPr lang="nb-NO" sz="1800" b="1">
                <a:solidFill>
                  <a:srgbClr val="000000"/>
                </a:solidFill>
                <a:effectLst/>
                <a:uFill>
                  <a:solidFill>
                    <a:srgbClr val="000000"/>
                  </a:solidFill>
                </a:uFill>
                <a:latin typeface="Calibri"/>
                <a:ea typeface="Arial Unicode MS"/>
                <a:cs typeface="Calibri"/>
              </a:rPr>
              <a:t> Det gjelder å utvikle et miljø der gjeldende norm ikke tillater mobbing. </a:t>
            </a:r>
            <a:endParaRPr lang="nb-NO" sz="1800">
              <a:solidFill>
                <a:srgbClr val="000000"/>
              </a:solidFill>
              <a:effectLst/>
              <a:uFill>
                <a:solidFill>
                  <a:srgbClr val="000000"/>
                </a:solidFill>
              </a:uFill>
              <a:latin typeface="Calibri"/>
              <a:ea typeface="Arial Unicode MS"/>
              <a:cs typeface="Calibri"/>
            </a:endParaRPr>
          </a:p>
          <a:p>
            <a:pPr>
              <a:lnSpc>
                <a:spcPct val="115000"/>
              </a:lnSpc>
            </a:pPr>
            <a:r>
              <a:rPr lang="nb-NO" sz="1800">
                <a:solidFill>
                  <a:srgbClr val="000000"/>
                </a:solidFill>
                <a:effectLst/>
                <a:uFill>
                  <a:solidFill>
                    <a:srgbClr val="000000"/>
                  </a:solidFill>
                </a:uFill>
                <a:latin typeface="Calibri"/>
                <a:ea typeface="Arial Unicode MS"/>
                <a:cs typeface="Calibri"/>
              </a:rPr>
              <a:t>Da trengs</a:t>
            </a:r>
            <a:r>
              <a:rPr lang="nb-NO" sz="1800" b="1">
                <a:solidFill>
                  <a:srgbClr val="000000"/>
                </a:solidFill>
                <a:effectLst/>
                <a:uFill>
                  <a:solidFill>
                    <a:srgbClr val="000000"/>
                  </a:solidFill>
                </a:uFill>
                <a:latin typeface="Calibri"/>
                <a:ea typeface="Arial Unicode MS"/>
                <a:cs typeface="Calibri"/>
              </a:rPr>
              <a:t> </a:t>
            </a:r>
            <a:r>
              <a:rPr lang="nb-NO" sz="1800">
                <a:solidFill>
                  <a:srgbClr val="000000"/>
                </a:solidFill>
                <a:effectLst/>
                <a:uFill>
                  <a:solidFill>
                    <a:srgbClr val="000000"/>
                  </a:solidFill>
                </a:uFill>
                <a:latin typeface="Calibri"/>
                <a:ea typeface="Arial Unicode MS"/>
                <a:cs typeface="Calibri"/>
              </a:rPr>
              <a:t>myndige og varme voksne som med autoritet raskt setter ned foten mot alle tilløp til utfrysning eller mobbing. «Jeg har øya mine på deg, og dette skal vi hjelpe med», sagt på</a:t>
            </a:r>
            <a:r>
              <a:rPr lang="nb-NO" sz="1800" b="1">
                <a:solidFill>
                  <a:srgbClr val="000000"/>
                </a:solidFill>
                <a:effectLst/>
                <a:uFill>
                  <a:solidFill>
                    <a:srgbClr val="000000"/>
                  </a:solidFill>
                </a:uFill>
                <a:latin typeface="Calibri"/>
                <a:ea typeface="Arial Unicode MS"/>
                <a:cs typeface="Calibri"/>
              </a:rPr>
              <a:t> </a:t>
            </a:r>
            <a:r>
              <a:rPr lang="nb-NO" sz="1800">
                <a:solidFill>
                  <a:srgbClr val="000000"/>
                </a:solidFill>
                <a:effectLst/>
                <a:uFill>
                  <a:solidFill>
                    <a:srgbClr val="000000"/>
                  </a:solidFill>
                </a:uFill>
                <a:latin typeface="Calibri"/>
                <a:ea typeface="Arial Unicode MS"/>
                <a:cs typeface="Calibri"/>
              </a:rPr>
              <a:t>en varm og myndige måte.</a:t>
            </a:r>
          </a:p>
          <a:p>
            <a:pPr>
              <a:lnSpc>
                <a:spcPct val="115000"/>
              </a:lnSpc>
            </a:pPr>
            <a:endParaRPr lang="nb-NO" sz="1800">
              <a:solidFill>
                <a:srgbClr val="000000"/>
              </a:solidFill>
              <a:effectLst/>
              <a:uFill>
                <a:solidFill>
                  <a:srgbClr val="000000"/>
                </a:solidFill>
              </a:uFill>
              <a:latin typeface="Calibri"/>
              <a:ea typeface="Arial Unicode MS"/>
              <a:cs typeface="Calibri"/>
            </a:endParaRPr>
          </a:p>
          <a:p>
            <a:pPr>
              <a:lnSpc>
                <a:spcPct val="115000"/>
              </a:lnSpc>
            </a:pPr>
            <a:r>
              <a:rPr lang="nb-NO" sz="1800" b="1">
                <a:solidFill>
                  <a:srgbClr val="000000"/>
                </a:solidFill>
                <a:effectLst/>
                <a:uFill>
                  <a:solidFill>
                    <a:srgbClr val="000000"/>
                  </a:solidFill>
                </a:uFill>
                <a:latin typeface="Calibri"/>
                <a:ea typeface="Arial Unicode MS"/>
                <a:cs typeface="Calibri"/>
              </a:rPr>
              <a:t>Her kan foreldre hjelpe til:</a:t>
            </a:r>
            <a:r>
              <a:rPr lang="nb-NO" sz="1800">
                <a:solidFill>
                  <a:srgbClr val="000000"/>
                </a:solidFill>
                <a:effectLst/>
                <a:uFill>
                  <a:solidFill>
                    <a:srgbClr val="000000"/>
                  </a:solidFill>
                </a:uFill>
                <a:latin typeface="Calibri"/>
                <a:ea typeface="Arial Unicode MS"/>
                <a:cs typeface="Calibri"/>
              </a:rPr>
              <a:t> Foreldregrupper som samarbeider, kjenner hverandre, og er positive til hverandre, får barn som samarbeider og er positive til hverandre. Gode relasjoner mellom foreldre gir gode relasjoner mellom barna. Det er litt sent å begynne lære hverandre å kjenne i storskolen, når dere skal arrangere 17. Mai sammen.</a:t>
            </a:r>
          </a:p>
          <a:p>
            <a:pPr>
              <a:lnSpc>
                <a:spcPct val="115000"/>
              </a:lnSpc>
            </a:pPr>
            <a:r>
              <a:rPr lang="nb-NO" sz="1800" b="1">
                <a:solidFill>
                  <a:srgbClr val="000000"/>
                </a:solidFill>
                <a:effectLst/>
                <a:uFill>
                  <a:solidFill>
                    <a:srgbClr val="000000"/>
                  </a:solidFill>
                </a:uFill>
                <a:latin typeface="Calibri"/>
                <a:ea typeface="Arial Unicode MS"/>
                <a:cs typeface="Calibri"/>
              </a:rPr>
              <a:t> </a:t>
            </a:r>
            <a:endParaRPr lang="nb-NO" sz="1800">
              <a:solidFill>
                <a:srgbClr val="000000"/>
              </a:solidFill>
              <a:effectLst/>
              <a:uFill>
                <a:solidFill>
                  <a:srgbClr val="000000"/>
                </a:solidFill>
              </a:uFill>
              <a:latin typeface="Calibri"/>
              <a:ea typeface="Arial Unicode MS"/>
              <a:cs typeface="Calibri"/>
            </a:endParaRPr>
          </a:p>
          <a:p>
            <a:pPr>
              <a:lnSpc>
                <a:spcPct val="115000"/>
              </a:lnSpc>
            </a:pPr>
            <a:r>
              <a:rPr lang="nb-NO" sz="1800" b="1">
                <a:solidFill>
                  <a:srgbClr val="000000"/>
                </a:solidFill>
                <a:effectLst/>
                <a:uFill>
                  <a:solidFill>
                    <a:srgbClr val="000000"/>
                  </a:solidFill>
                </a:uFill>
                <a:latin typeface="Calibri"/>
                <a:ea typeface="Arial Unicode MS"/>
                <a:cs typeface="Calibri"/>
              </a:rPr>
              <a:t>Hva mer kan foreldre gjøre? Vi kan lære navn!</a:t>
            </a:r>
            <a:r>
              <a:rPr lang="nb-NO" sz="1800">
                <a:solidFill>
                  <a:srgbClr val="000000"/>
                </a:solidFill>
                <a:effectLst/>
                <a:uFill>
                  <a:solidFill>
                    <a:srgbClr val="000000"/>
                  </a:solidFill>
                </a:uFill>
                <a:latin typeface="Calibri"/>
                <a:ea typeface="Arial Unicode MS"/>
                <a:cs typeface="Calibri"/>
              </a:rPr>
              <a:t> Ungene kan jo, hvorfor ikke vi også. Når dere hentet i barnehagen, hørte dere sikkert «Du blir henta!» En hel liten velkomstkomite ved grinda som har oversikt og varsler om henting, og som vet hvilken bil vi kjører, hvem som hører sammen, hvem som er søsken. </a:t>
            </a:r>
          </a:p>
          <a:p>
            <a:pPr>
              <a:lnSpc>
                <a:spcPct val="115000"/>
              </a:lnSpc>
            </a:pPr>
            <a:endParaRPr lang="nb-NO" sz="1800">
              <a:solidFill>
                <a:srgbClr val="000000"/>
              </a:solidFill>
              <a:effectLst/>
              <a:uFill>
                <a:solidFill>
                  <a:srgbClr val="000000"/>
                </a:solidFill>
              </a:uFill>
              <a:latin typeface="Calibri"/>
              <a:ea typeface="Arial Unicode MS"/>
              <a:cs typeface="Calibri"/>
            </a:endParaRPr>
          </a:p>
          <a:p>
            <a:endParaRPr lang="nb-NO" sz="1200" kern="1200">
              <a:solidFill>
                <a:schemeClr val="tx1"/>
              </a:solidFill>
              <a:effectLst/>
              <a:latin typeface="+mn-lt"/>
              <a:ea typeface="+mn-ea"/>
              <a:cs typeface="+mn-cs"/>
            </a:endParaRPr>
          </a:p>
          <a:p>
            <a:r>
              <a:rPr lang="nb-NO"/>
              <a:t>«I AM WATCHING YOU»: BILDET ER HENTET FRA NETT OG EN TV-SERIE</a:t>
            </a:r>
          </a:p>
        </p:txBody>
      </p:sp>
      <p:sp>
        <p:nvSpPr>
          <p:cNvPr id="4" name="Plassholder for lysbildenummer 3"/>
          <p:cNvSpPr>
            <a:spLocks noGrp="1"/>
          </p:cNvSpPr>
          <p:nvPr>
            <p:ph type="sldNum" sz="quarter" idx="5"/>
          </p:nvPr>
        </p:nvSpPr>
        <p:spPr/>
        <p:txBody>
          <a:bodyPr/>
          <a:lstStyle/>
          <a:p>
            <a:fld id="{70B9A873-F786-4F4D-A2EB-A7664AF01060}" type="slidenum">
              <a:rPr lang="nb-NO" smtClean="0"/>
              <a:t>7</a:t>
            </a:fld>
            <a:endParaRPr lang="nb-NO"/>
          </a:p>
        </p:txBody>
      </p:sp>
    </p:spTree>
    <p:extLst>
      <p:ext uri="{BB962C8B-B14F-4D97-AF65-F5344CB8AC3E}">
        <p14:creationId xmlns:p14="http://schemas.microsoft.com/office/powerpoint/2010/main" val="191496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Barna deres kommer til å krenke hverandre. Det kommer til å bli problemer. </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Fordi de er barn. De kommer til å velte en annens matboks, dytte, ta fra noens hylle, løpe etter noen med pinne for å skremme, ta truserøsk på noen. Og da må vi hjelpe barna til å ordne opp, reparere og gjøre godt igjen. </a:t>
            </a: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pPr>
              <a:lnSpc>
                <a:spcPct val="115000"/>
              </a:lnSpc>
            </a:pPr>
            <a:r>
              <a:rPr lang="nb-NO" sz="1800">
                <a:solidFill>
                  <a:srgbClr val="000000"/>
                </a:solidFill>
                <a:effectLst/>
                <a:uFill>
                  <a:solidFill>
                    <a:srgbClr val="000000"/>
                  </a:solidFill>
                </a:uFill>
                <a:latin typeface="Calibri"/>
                <a:ea typeface="Arial Unicode MS"/>
                <a:cs typeface="Calibri"/>
              </a:rPr>
              <a:t> </a:t>
            </a:r>
          </a:p>
          <a:p>
            <a:pPr>
              <a:lnSpc>
                <a:spcPct val="115000"/>
              </a:lnSpc>
            </a:pPr>
            <a:r>
              <a:rPr lang="nb-NO" sz="1800" i="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Vi må hjelpe barna til å forstå at enkelte handlinger kan såre, selv om de kanskje ikke mener det stygt. Og den som blir krenket må forstå at ikke alt de blir utsatt for nødvendigvis er gjort med vond vilje.  Vi må hjelpe barn til å være rause med hverandre og ikke tolke alt i verste mening. Så skal man også si ifra dersom man ikke har det bra, og kunne forvente å få hjelp.</a:t>
            </a: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pPr>
              <a:lnSpc>
                <a:spcPct val="115000"/>
              </a:lnSpc>
            </a:pPr>
            <a:r>
              <a:rPr lang="nb-NO" sz="1800">
                <a:solidFill>
                  <a:srgbClr val="000000"/>
                </a:solidFill>
                <a:effectLst/>
                <a:uFill>
                  <a:solidFill>
                    <a:srgbClr val="000000"/>
                  </a:solidFill>
                </a:uFill>
                <a:latin typeface="Calibri"/>
                <a:ea typeface="Arial Unicode MS"/>
                <a:cs typeface="Calibri"/>
              </a:rPr>
              <a:t> </a:t>
            </a:r>
          </a:p>
          <a:p>
            <a:pPr>
              <a:lnSpc>
                <a:spcPct val="115000"/>
              </a:lnSpc>
            </a:pP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Når barna krenker hverandre, må vi våge å ta kontakt</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 Vi må kunne ringe, og vi må kunne bli ringt til, uten å gå i forsvar og bli krenket selv. </a:t>
            </a: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pPr>
              <a:lnSpc>
                <a:spcPct val="115000"/>
              </a:lnSpc>
            </a:pPr>
            <a:r>
              <a:rPr lang="nb-NO" sz="1800" b="1">
                <a:solidFill>
                  <a:srgbClr val="000000"/>
                </a:solidFill>
                <a:effectLst/>
                <a:uFill>
                  <a:solidFill>
                    <a:srgbClr val="000000"/>
                  </a:solidFill>
                </a:uFill>
                <a:latin typeface="Calibri"/>
                <a:ea typeface="Arial Unicode MS"/>
                <a:cs typeface="Calibri"/>
              </a:rPr>
              <a:t> </a:t>
            </a:r>
            <a:endParaRPr lang="nb-NO" sz="1800">
              <a:solidFill>
                <a:srgbClr val="000000"/>
              </a:solidFill>
              <a:effectLst/>
              <a:uFill>
                <a:solidFill>
                  <a:srgbClr val="000000"/>
                </a:solidFill>
              </a:uFill>
              <a:latin typeface="Calibri"/>
              <a:ea typeface="Arial Unicode MS"/>
              <a:cs typeface="Calibri"/>
            </a:endParaRPr>
          </a:p>
          <a:p>
            <a:pPr>
              <a:lnSpc>
                <a:spcPct val="115000"/>
              </a:lnSpc>
            </a:pPr>
            <a:r>
              <a:rPr lang="nb-NO" sz="1800" b="1">
                <a:solidFill>
                  <a:srgbClr val="000000"/>
                </a:solidFill>
                <a:effectLst/>
                <a:uFill>
                  <a:solidFill>
                    <a:srgbClr val="000000"/>
                  </a:solidFill>
                </a:uFill>
                <a:latin typeface="Calibri"/>
                <a:ea typeface="Arial Unicode MS"/>
                <a:cs typeface="Calibri"/>
              </a:rPr>
              <a:t>Som forelder trenger jeg å vite! Så fort som mulig!</a:t>
            </a:r>
            <a:r>
              <a:rPr lang="nb-NO" sz="1800">
                <a:solidFill>
                  <a:srgbClr val="000000"/>
                </a:solidFill>
                <a:effectLst/>
                <a:uFill>
                  <a:solidFill>
                    <a:srgbClr val="000000"/>
                  </a:solidFill>
                </a:uFill>
                <a:latin typeface="Calibri"/>
                <a:ea typeface="Arial Unicode MS"/>
                <a:cs typeface="Calibri"/>
              </a:rPr>
              <a:t> Ikke </a:t>
            </a:r>
            <a:r>
              <a:rPr lang="nb-NO" sz="1800" i="1">
                <a:solidFill>
                  <a:srgbClr val="000000"/>
                </a:solidFill>
                <a:effectLst/>
                <a:uFill>
                  <a:solidFill>
                    <a:srgbClr val="000000"/>
                  </a:solidFill>
                </a:uFill>
                <a:latin typeface="Calibri"/>
                <a:ea typeface="Arial Unicode MS"/>
                <a:cs typeface="Calibri"/>
              </a:rPr>
              <a:t>etter </a:t>
            </a:r>
            <a:r>
              <a:rPr lang="nb-NO" sz="1800">
                <a:solidFill>
                  <a:srgbClr val="000000"/>
                </a:solidFill>
                <a:effectLst/>
                <a:uFill>
                  <a:solidFill>
                    <a:srgbClr val="000000"/>
                  </a:solidFill>
                </a:uFill>
                <a:latin typeface="Calibri"/>
                <a:ea typeface="Arial Unicode MS"/>
                <a:cs typeface="Calibri"/>
              </a:rPr>
              <a:t>at det er blitt en </a:t>
            </a:r>
            <a:r>
              <a:rPr lang="nb-NO" sz="1800" err="1">
                <a:solidFill>
                  <a:srgbClr val="000000"/>
                </a:solidFill>
                <a:effectLst/>
                <a:uFill>
                  <a:solidFill>
                    <a:srgbClr val="000000"/>
                  </a:solidFill>
                </a:uFill>
                <a:latin typeface="Calibri"/>
                <a:ea typeface="Arial Unicode MS"/>
                <a:cs typeface="Calibri"/>
              </a:rPr>
              <a:t>snakkis</a:t>
            </a:r>
            <a:r>
              <a:rPr lang="nb-NO" sz="1800">
                <a:solidFill>
                  <a:srgbClr val="000000"/>
                </a:solidFill>
                <a:effectLst/>
                <a:uFill>
                  <a:solidFill>
                    <a:srgbClr val="000000"/>
                  </a:solidFill>
                </a:uFill>
                <a:latin typeface="Calibri"/>
                <a:ea typeface="Arial Unicode MS"/>
                <a:cs typeface="Calibri"/>
              </a:rPr>
              <a:t> blant andre foreldre! Jeg trenger å vite om min sønn krenker andre barn, om han har gjort truserøsk, slik at jeg kan påvirke han! Og jeg bør takke om andre viser meg tilliten og tar kontakt. Så jeg får en sjanse til å være en god forelder og vi kan undre oss sammen: Hvordan løser vi dette på en god måte?</a:t>
            </a:r>
          </a:p>
          <a:p>
            <a:pPr>
              <a:lnSpc>
                <a:spcPct val="115000"/>
              </a:lnSpc>
            </a:pPr>
            <a:r>
              <a:rPr lang="nb-NO" sz="1800" b="1">
                <a:solidFill>
                  <a:srgbClr val="000000"/>
                </a:solidFill>
                <a:effectLst/>
                <a:uFill>
                  <a:solidFill>
                    <a:srgbClr val="000000"/>
                  </a:solidFill>
                </a:uFill>
                <a:latin typeface="Calibri"/>
                <a:ea typeface="Arial Unicode MS"/>
                <a:cs typeface="Calibri"/>
              </a:rPr>
              <a:t> </a:t>
            </a:r>
            <a:endParaRPr lang="nb-NO" sz="1800">
              <a:solidFill>
                <a:srgbClr val="000000"/>
              </a:solidFill>
              <a:effectLst/>
              <a:uFill>
                <a:solidFill>
                  <a:srgbClr val="000000"/>
                </a:solidFill>
              </a:uFill>
              <a:latin typeface="Calibri"/>
              <a:ea typeface="Arial Unicode MS"/>
              <a:cs typeface="Calibri"/>
            </a:endParaRPr>
          </a:p>
          <a:p>
            <a:pPr>
              <a:lnSpc>
                <a:spcPct val="115000"/>
              </a:lnSpc>
            </a:pPr>
            <a:r>
              <a:rPr lang="nb-NO" sz="1800" b="1">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For å våge å ringe, er det lurt å bli kjent.</a:t>
            </a:r>
            <a:r>
              <a:rPr lang="nb-NO" sz="1800">
                <a:solidFill>
                  <a:srgbClr val="000000"/>
                </a:solidFill>
                <a:effectLst/>
                <a:uFill>
                  <a:solidFill>
                    <a:srgbClr val="000000"/>
                  </a:solidFill>
                </a:uFill>
                <a:latin typeface="Calibri" panose="020F0502020204030204" pitchFamily="34" charset="0"/>
                <a:ea typeface="Arial Unicode MS"/>
                <a:cs typeface="Times New Roman" panose="02020603050405020304" pitchFamily="18" charset="0"/>
              </a:rPr>
              <a:t> Å være kjent er ekstra viktig for å våge å ta den vanskelige telefonen: «Du det skjedde noe på skolen i dag, sønnen min sier han ble slått med pinner, og at det var tre mot en. Han sier de er imot han. Jeg vet ikke om det stemmer, men kan du ikke høre med din sønn om hva som skjedde?» Eller: «Du, min datter sier at din sønn kan være litt voldsom, hun er i grunnen litt redd han. Jeg vet ikke helt hva som skjer, men kan vi snakke om det?» </a:t>
            </a:r>
            <a:endParaRPr lang="nb-NO" sz="1800">
              <a:solidFill>
                <a:srgbClr val="000000"/>
              </a:solidFill>
              <a:effectLst/>
              <a:uFill>
                <a:solidFill>
                  <a:srgbClr val="000000"/>
                </a:solidFill>
              </a:uFill>
              <a:latin typeface="Helvetica" panose="020B0604020202020204" pitchFamily="34" charset="0"/>
              <a:ea typeface="Arial Unicode MS"/>
              <a:cs typeface="Times New Roman" panose="02020603050405020304" pitchFamily="18" charset="0"/>
            </a:endParaRPr>
          </a:p>
          <a:p>
            <a:pPr>
              <a:lnSpc>
                <a:spcPct val="115000"/>
              </a:lnSpc>
            </a:pPr>
            <a:r>
              <a:rPr lang="nb-NO" sz="1800">
                <a:solidFill>
                  <a:srgbClr val="000000"/>
                </a:solidFill>
                <a:effectLst/>
                <a:uFill>
                  <a:solidFill>
                    <a:srgbClr val="000000"/>
                  </a:solidFill>
                </a:uFill>
                <a:latin typeface="Calibri"/>
                <a:ea typeface="Arial Unicode MS"/>
                <a:cs typeface="Calibri"/>
              </a:rPr>
              <a:t> </a:t>
            </a:r>
          </a:p>
          <a:p>
            <a:pPr>
              <a:lnSpc>
                <a:spcPct val="115000"/>
              </a:lnSpc>
            </a:pPr>
            <a:r>
              <a:rPr lang="nb-NO" sz="1800" b="1">
                <a:solidFill>
                  <a:srgbClr val="000000"/>
                </a:solidFill>
                <a:effectLst/>
                <a:uFill>
                  <a:solidFill>
                    <a:srgbClr val="000000"/>
                  </a:solidFill>
                </a:uFill>
                <a:latin typeface="Calibri"/>
                <a:ea typeface="Arial Unicode MS"/>
                <a:cs typeface="Calibri"/>
              </a:rPr>
              <a:t>Skal vi blande oss når barna krenker hverandre? Ja! De trenger mye veiledning fra oss. </a:t>
            </a:r>
            <a:r>
              <a:rPr lang="nb-NO" sz="1800">
                <a:solidFill>
                  <a:srgbClr val="000000"/>
                </a:solidFill>
                <a:effectLst/>
                <a:uFill>
                  <a:solidFill>
                    <a:srgbClr val="000000"/>
                  </a:solidFill>
                </a:uFill>
                <a:latin typeface="Calibri"/>
                <a:ea typeface="Arial Unicode MS"/>
                <a:cs typeface="Calibri"/>
              </a:rPr>
              <a:t>Mammaen til Ole Alexander </a:t>
            </a:r>
            <a:r>
              <a:rPr lang="nb-NO" sz="1800" err="1">
                <a:solidFill>
                  <a:srgbClr val="000000"/>
                </a:solidFill>
                <a:effectLst/>
                <a:uFill>
                  <a:solidFill>
                    <a:srgbClr val="000000"/>
                  </a:solidFill>
                </a:uFill>
                <a:latin typeface="Calibri"/>
                <a:ea typeface="Arial Unicode MS"/>
                <a:cs typeface="Calibri"/>
              </a:rPr>
              <a:t>Filibombombom</a:t>
            </a:r>
            <a:r>
              <a:rPr lang="nb-NO" sz="1800">
                <a:solidFill>
                  <a:srgbClr val="000000"/>
                </a:solidFill>
                <a:effectLst/>
                <a:uFill>
                  <a:solidFill>
                    <a:srgbClr val="000000"/>
                  </a:solidFill>
                </a:uFill>
                <a:latin typeface="Calibri"/>
                <a:ea typeface="Arial Unicode MS"/>
                <a:cs typeface="Calibri"/>
              </a:rPr>
              <a:t> (Anne-Cath. Vestly) gjorde noe lurt. Ole Alexander klaget over den slemme nye gutten i gata som ingen likte. Og hva gjorde mammaen? Hun inviterte den nye gutten inn i huset på mat. Plutselig satt han i kjøkkenet og snakket hyggelig med mammaen til Ole Alexander. Hun tvang Ole Alexander til å bli kjent med den nye gutten på en ny måte og gi deres relasjon en ny start, med voksenhjelp. </a:t>
            </a:r>
          </a:p>
          <a:p>
            <a:pPr marL="7620" indent="-7620" algn="just">
              <a:lnSpc>
                <a:spcPct val="115000"/>
              </a:lnSpc>
              <a:spcAft>
                <a:spcPts val="1000"/>
              </a:spcAft>
            </a:pPr>
            <a:r>
              <a:rPr lang="nb-NO" sz="1800" b="1">
                <a:effectLst/>
                <a:latin typeface="Calibri"/>
                <a:ea typeface="Times New Roman" panose="02020603050405020304" pitchFamily="18" charset="0"/>
                <a:cs typeface="Calibri"/>
              </a:rPr>
              <a:t> </a:t>
            </a:r>
            <a:endParaRPr lang="nb-NO" sz="1800">
              <a:effectLst/>
              <a:latin typeface="Calibri"/>
              <a:ea typeface="Times New Roman" panose="02020603050405020304" pitchFamily="18" charset="0"/>
              <a:cs typeface="Calibri"/>
            </a:endParaRPr>
          </a:p>
          <a:p>
            <a:endParaRPr lang="nb-NO"/>
          </a:p>
        </p:txBody>
      </p:sp>
      <p:sp>
        <p:nvSpPr>
          <p:cNvPr id="4" name="Plassholder for lysbildenummer 3"/>
          <p:cNvSpPr>
            <a:spLocks noGrp="1"/>
          </p:cNvSpPr>
          <p:nvPr>
            <p:ph type="sldNum" sz="quarter" idx="5"/>
          </p:nvPr>
        </p:nvSpPr>
        <p:spPr/>
        <p:txBody>
          <a:bodyPr/>
          <a:lstStyle/>
          <a:p>
            <a:fld id="{70B9A873-F786-4F4D-A2EB-A7664AF01060}" type="slidenum">
              <a:rPr lang="nb-NO" smtClean="0"/>
              <a:t>8</a:t>
            </a:fld>
            <a:endParaRPr lang="nb-NO"/>
          </a:p>
        </p:txBody>
      </p:sp>
    </p:spTree>
    <p:extLst>
      <p:ext uri="{BB962C8B-B14F-4D97-AF65-F5344CB8AC3E}">
        <p14:creationId xmlns:p14="http://schemas.microsoft.com/office/powerpoint/2010/main" val="308122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a:solidFill>
                  <a:schemeClr val="tx1"/>
                </a:solidFill>
                <a:effectLst/>
                <a:latin typeface="+mn-lt"/>
                <a:ea typeface="+mn-ea"/>
                <a:cs typeface="+mn-cs"/>
              </a:rPr>
              <a:t>Det voksne ansvaret er å vise barna «Trøste og hjelpe atferd»: </a:t>
            </a:r>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Vi må lære bort å ta vare på alle barna i klassen. </a:t>
            </a:r>
          </a:p>
          <a:p>
            <a:r>
              <a:rPr lang="nb-NO" sz="1200" kern="1200">
                <a:solidFill>
                  <a:schemeClr val="tx1"/>
                </a:solidFill>
                <a:effectLst/>
                <a:latin typeface="+mn-lt"/>
                <a:ea typeface="+mn-ea"/>
                <a:cs typeface="+mn-cs"/>
              </a:rPr>
              <a:t>Vi må lære bort tålmodighet med andre barn. </a:t>
            </a:r>
          </a:p>
          <a:p>
            <a:r>
              <a:rPr lang="nb-NO" sz="1200" kern="1200">
                <a:solidFill>
                  <a:schemeClr val="tx1"/>
                </a:solidFill>
                <a:effectLst/>
                <a:latin typeface="+mn-lt"/>
                <a:ea typeface="+mn-ea"/>
                <a:cs typeface="+mn-cs"/>
              </a:rPr>
              <a:t>Vi må framsnakke andre barn og ikke repetere vandrehistorier </a:t>
            </a:r>
          </a:p>
          <a:p>
            <a:r>
              <a:rPr lang="nb-NO" sz="1200" kern="1200">
                <a:solidFill>
                  <a:schemeClr val="tx1"/>
                </a:solidFill>
                <a:effectLst/>
                <a:latin typeface="+mn-lt"/>
                <a:ea typeface="+mn-ea"/>
                <a:cs typeface="+mn-cs"/>
              </a:rPr>
              <a:t>Vi må hjelpe barna til å tåle hverandre. Behandle hverandre anstendig. </a:t>
            </a:r>
          </a:p>
          <a:p>
            <a:r>
              <a:rPr lang="nb-NO" sz="1200" kern="1200">
                <a:solidFill>
                  <a:schemeClr val="tx1"/>
                </a:solidFill>
                <a:effectLst/>
                <a:latin typeface="+mn-lt"/>
                <a:ea typeface="+mn-ea"/>
                <a:cs typeface="+mn-cs"/>
              </a:rPr>
              <a:t>Noen barn trenger mer tålmodighet og kjærlighet enn andre.  </a:t>
            </a:r>
          </a:p>
          <a:p>
            <a:endParaRPr lang="nb-NO"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a:effectLst/>
                <a:latin typeface="Calibri" panose="020F0502020204030204" pitchFamily="34" charset="0"/>
                <a:ea typeface="Times New Roman" panose="02020603050405020304" pitchFamily="18" charset="0"/>
                <a:cs typeface="Times New Roman (CS-brødtekst)"/>
              </a:rPr>
              <a:t>Jeg sier ikke at vi skal lære barna våre opp i å tåle krenkelser. </a:t>
            </a:r>
            <a:r>
              <a:rPr lang="nb-NO" sz="1800">
                <a:effectLst/>
                <a:latin typeface="Calibri" panose="020F0502020204030204" pitchFamily="34" charset="0"/>
                <a:ea typeface="Times New Roman" panose="02020603050405020304" pitchFamily="18" charset="0"/>
                <a:cs typeface="Times New Roman (CS-brødtekst)"/>
              </a:rPr>
              <a:t>De skal ikke finne seg i alt. Vi skal lære dem å si i fra på en ordentlig måte. Vi skal ta tak, sammen med dem, tydelig, men med varme og raushet. </a:t>
            </a:r>
            <a:r>
              <a:rPr lang="nb-NO" sz="1800">
                <a:solidFill>
                  <a:srgbClr val="000000"/>
                </a:solidFill>
                <a:effectLst/>
                <a:latin typeface="Calibri" panose="020F0502020204030204" pitchFamily="34" charset="0"/>
                <a:ea typeface="Arial Unicode MS"/>
                <a:cs typeface="Times New Roman (CS-brødtekst)"/>
              </a:rPr>
              <a:t>Ikke lære å tåle, men lære barna å markere egne behov på en god måte: Slik at barn hjelpes til å ta sin rettmessige plass. De behøver ikke å være bestevenner med alle. </a:t>
            </a:r>
            <a:r>
              <a:rPr lang="nb-NO" sz="1800">
                <a:effectLst/>
                <a:latin typeface="Calibri" panose="020F0502020204030204" pitchFamily="34" charset="0"/>
                <a:ea typeface="Times New Roman" panose="02020603050405020304" pitchFamily="18" charset="0"/>
                <a:cs typeface="Times New Roman (CS-brødtekst)"/>
              </a:rPr>
              <a:t>Men de skal lære å behandle hverandre på en hyggelig måte</a:t>
            </a:r>
            <a:r>
              <a:rPr lang="nb-NO" sz="1800">
                <a:solidFill>
                  <a:srgbClr val="000000"/>
                </a:solidFill>
                <a:effectLst/>
                <a:latin typeface="Calibri" panose="020F0502020204030204" pitchFamily="34" charset="0"/>
                <a:ea typeface="Arial Unicode MS"/>
                <a:cs typeface="Times New Roman (CS-brødtekst)"/>
              </a:rPr>
              <a:t>. Folkeskikk heter det.</a:t>
            </a:r>
            <a:endParaRPr lang="nb-NO" sz="1200" kern="1200">
              <a:solidFill>
                <a:schemeClr val="tx1"/>
              </a:solidFill>
              <a:effectLst/>
              <a:latin typeface="+mn-lt"/>
              <a:ea typeface="+mn-ea"/>
              <a:cs typeface="+mn-cs"/>
            </a:endParaRPr>
          </a:p>
          <a:p>
            <a:endParaRPr lang="nb-NO"/>
          </a:p>
          <a:p>
            <a:r>
              <a:rPr lang="nb-NO"/>
              <a:t>Filmeksempel: Voksne skaper vennskap (1,25 min)</a:t>
            </a:r>
            <a:endParaRPr lang="nb-NO">
              <a:cs typeface="Calibri"/>
            </a:endParaRPr>
          </a:p>
          <a:p>
            <a:r>
              <a:rPr lang="nb-NO">
                <a:hlinkClick r:id="rId3"/>
              </a:rPr>
              <a:t>https://www.youtube.com/watch?v=lv8PWOzx_eQ</a:t>
            </a:r>
            <a:r>
              <a:rPr lang="nb-NO"/>
              <a:t> </a:t>
            </a:r>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70B9A873-F786-4F4D-A2EB-A7664AF01060}" type="slidenum">
              <a:rPr lang="nb-NO" smtClean="0"/>
              <a:t>9</a:t>
            </a:fld>
            <a:endParaRPr lang="nb-NO"/>
          </a:p>
        </p:txBody>
      </p:sp>
    </p:spTree>
    <p:extLst>
      <p:ext uri="{BB962C8B-B14F-4D97-AF65-F5344CB8AC3E}">
        <p14:creationId xmlns:p14="http://schemas.microsoft.com/office/powerpoint/2010/main" val="349275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B932C25-983F-2443-AEA1-138F95BC2C9F}" type="datetime1">
              <a:rPr lang="nb-NO" smtClean="0"/>
              <a:t>25.09.2024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60496461-D925-CC4E-869E-C614D79DF181}" type="slidenum">
              <a:rPr lang="nb-NO" smtClean="0"/>
              <a:t>‹#›</a:t>
            </a:fld>
            <a:endParaRPr lang="nb-NO"/>
          </a:p>
        </p:txBody>
      </p:sp>
    </p:spTree>
    <p:extLst>
      <p:ext uri="{BB962C8B-B14F-4D97-AF65-F5344CB8AC3E}">
        <p14:creationId xmlns:p14="http://schemas.microsoft.com/office/powerpoint/2010/main" val="97652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D08FD2B-0F63-934E-9C2F-74B42F810746}" type="datetime1">
              <a:rPr lang="nb-NO" smtClean="0"/>
              <a:t>25.09.2024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0496461-D925-CC4E-869E-C614D79DF181}" type="slidenum">
              <a:rPr lang="nb-NO" smtClean="0"/>
              <a:t>‹#›</a:t>
            </a:fld>
            <a:endParaRPr lang="nb-NO"/>
          </a:p>
        </p:txBody>
      </p:sp>
    </p:spTree>
    <p:extLst>
      <p:ext uri="{BB962C8B-B14F-4D97-AF65-F5344CB8AC3E}">
        <p14:creationId xmlns:p14="http://schemas.microsoft.com/office/powerpoint/2010/main" val="2545569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24132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3148726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4.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4" r:id="rId6"/>
    <p:sldLayoutId id="2147483745" r:id="rId7"/>
    <p:sldLayoutId id="2147483746" r:id="rId8"/>
    <p:sldLayoutId id="2147483747" r:id="rId9"/>
  </p:sldLayoutIdLst>
  <p:hf sldNum="0" hdr="0" ftr="0" dt="0"/>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hf sldNum="0" hdr="0" ftr="0" dt="0"/>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youtube.com/watch?v=cn0MDhbdrR8&amp;t=5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youtube.com/watch?v=lv8PWOzx_e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325525" y="4849124"/>
            <a:ext cx="11156799" cy="1099842"/>
          </a:xfrm>
        </p:spPr>
        <p:txBody>
          <a:bodyPr lIns="91440" tIns="45720" rIns="91440" bIns="45720" anchor="b"/>
          <a:lstStyle/>
          <a:p>
            <a:br>
              <a:rPr lang="nb-NO" sz="4000">
                <a:latin typeface="Georgia"/>
              </a:rPr>
            </a:br>
            <a:r>
              <a:rPr lang="nb-NO">
                <a:solidFill>
                  <a:srgbClr val="13A89E"/>
                </a:solidFill>
                <a:latin typeface="Georgia"/>
              </a:rPr>
              <a:t>Vennskap og utenforskap</a:t>
            </a:r>
            <a:r>
              <a:rPr lang="nb-NO" sz="4000">
                <a:solidFill>
                  <a:srgbClr val="13A89E"/>
                </a:solidFill>
                <a:latin typeface="Georgia"/>
              </a:rPr>
              <a:t> </a:t>
            </a:r>
            <a:br>
              <a:rPr lang="nb-NO" sz="4000">
                <a:solidFill>
                  <a:srgbClr val="13A89E"/>
                </a:solidFill>
                <a:latin typeface="Georgia" panose="02040502050405020303" pitchFamily="18" charset="0"/>
              </a:rPr>
            </a:br>
            <a:r>
              <a:rPr lang="nb-NO" sz="4000">
                <a:solidFill>
                  <a:srgbClr val="13A89E"/>
                </a:solidFill>
                <a:latin typeface="Georgia"/>
              </a:rPr>
              <a:t>Hvordan hjelpe barnet? Hva kan voksne gjøre?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FAD527-009E-8A44-A7A0-C300E43CC1DF}"/>
              </a:ext>
            </a:extLst>
          </p:cNvPr>
          <p:cNvSpPr>
            <a:spLocks noGrp="1"/>
          </p:cNvSpPr>
          <p:nvPr>
            <p:ph type="title"/>
          </p:nvPr>
        </p:nvSpPr>
        <p:spPr/>
        <p:txBody>
          <a:bodyPr/>
          <a:lstStyle/>
          <a:p>
            <a:pPr algn="ctr"/>
            <a:r>
              <a:rPr lang="nb-NO" sz="5400" b="0">
                <a:solidFill>
                  <a:schemeClr val="accent1">
                    <a:lumMod val="75000"/>
                  </a:schemeClr>
                </a:solidFill>
              </a:rPr>
              <a:t>Film: Venner på skolen</a:t>
            </a:r>
          </a:p>
        </p:txBody>
      </p:sp>
      <p:pic>
        <p:nvPicPr>
          <p:cNvPr id="5" name="Plassholder for innhold 4">
            <a:extLst>
              <a:ext uri="{FF2B5EF4-FFF2-40B4-BE49-F238E27FC236}">
                <a16:creationId xmlns:a16="http://schemas.microsoft.com/office/drawing/2014/main" id="{C426A9B3-5A6A-AA4B-B3DF-7C092F5CEC8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87419" y="1690688"/>
            <a:ext cx="7417162" cy="4163333"/>
          </a:xfrm>
        </p:spPr>
      </p:pic>
      <p:sp>
        <p:nvSpPr>
          <p:cNvPr id="6" name="TekstSylinder 5">
            <a:extLst>
              <a:ext uri="{FF2B5EF4-FFF2-40B4-BE49-F238E27FC236}">
                <a16:creationId xmlns:a16="http://schemas.microsoft.com/office/drawing/2014/main" id="{48F4F08B-40B9-F44A-B7E1-E3B1EEFCCA00}"/>
              </a:ext>
            </a:extLst>
          </p:cNvPr>
          <p:cNvSpPr txBox="1"/>
          <p:nvPr/>
        </p:nvSpPr>
        <p:spPr>
          <a:xfrm>
            <a:off x="3755573" y="6145440"/>
            <a:ext cx="5634684" cy="369332"/>
          </a:xfrm>
          <a:prstGeom prst="rect">
            <a:avLst/>
          </a:prstGeom>
          <a:noFill/>
        </p:spPr>
        <p:txBody>
          <a:bodyPr wrap="none" rtlCol="0">
            <a:spAutoFit/>
          </a:bodyPr>
          <a:lstStyle/>
          <a:p>
            <a:r>
              <a:rPr lang="nb-NO">
                <a:hlinkClick r:id="rId4"/>
              </a:rPr>
              <a:t>https://www.youtube.com/watch?v=cn0MDhbdrR8&amp;t=5s</a:t>
            </a:r>
            <a:r>
              <a:rPr lang="nb-NO"/>
              <a:t> </a:t>
            </a:r>
          </a:p>
        </p:txBody>
      </p:sp>
    </p:spTree>
    <p:extLst>
      <p:ext uri="{BB962C8B-B14F-4D97-AF65-F5344CB8AC3E}">
        <p14:creationId xmlns:p14="http://schemas.microsoft.com/office/powerpoint/2010/main" val="275091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5400" b="0">
                <a:solidFill>
                  <a:schemeClr val="accent1">
                    <a:lumMod val="75000"/>
                  </a:schemeClr>
                </a:solidFill>
                <a:cs typeface="Calibri" panose="020F0502020204030204" pitchFamily="34" charset="0"/>
              </a:rPr>
              <a:t>”It </a:t>
            </a:r>
            <a:r>
              <a:rPr lang="nb-NO" sz="5400" b="0" err="1">
                <a:solidFill>
                  <a:schemeClr val="accent1">
                    <a:lumMod val="75000"/>
                  </a:schemeClr>
                </a:solidFill>
                <a:cs typeface="Calibri" panose="020F0502020204030204" pitchFamily="34" charset="0"/>
              </a:rPr>
              <a:t>takes</a:t>
            </a:r>
            <a:r>
              <a:rPr lang="nb-NO" sz="5400" b="0">
                <a:solidFill>
                  <a:schemeClr val="accent1">
                    <a:lumMod val="75000"/>
                  </a:schemeClr>
                </a:solidFill>
                <a:cs typeface="Calibri" panose="020F0502020204030204" pitchFamily="34" charset="0"/>
              </a:rPr>
              <a:t> a </a:t>
            </a:r>
            <a:r>
              <a:rPr lang="nb-NO" sz="5400" b="0" err="1">
                <a:solidFill>
                  <a:schemeClr val="accent1">
                    <a:lumMod val="75000"/>
                  </a:schemeClr>
                </a:solidFill>
                <a:cs typeface="Calibri" panose="020F0502020204030204" pitchFamily="34" charset="0"/>
              </a:rPr>
              <a:t>village</a:t>
            </a:r>
            <a:r>
              <a:rPr lang="nb-NO" sz="5400" b="0">
                <a:solidFill>
                  <a:schemeClr val="accent1">
                    <a:lumMod val="75000"/>
                  </a:schemeClr>
                </a:solidFill>
                <a:cs typeface="Calibri" panose="020F0502020204030204" pitchFamily="34" charset="0"/>
              </a:rPr>
              <a:t> to </a:t>
            </a:r>
            <a:r>
              <a:rPr lang="nb-NO" sz="5400" b="0" err="1">
                <a:solidFill>
                  <a:schemeClr val="accent1">
                    <a:lumMod val="75000"/>
                  </a:schemeClr>
                </a:solidFill>
                <a:cs typeface="Calibri" panose="020F0502020204030204" pitchFamily="34" charset="0"/>
              </a:rPr>
              <a:t>raise</a:t>
            </a:r>
            <a:r>
              <a:rPr lang="nb-NO" sz="5400" b="0">
                <a:solidFill>
                  <a:schemeClr val="accent1">
                    <a:lumMod val="75000"/>
                  </a:schemeClr>
                </a:solidFill>
                <a:cs typeface="Calibri" panose="020F0502020204030204" pitchFamily="34" charset="0"/>
              </a:rPr>
              <a:t> a </a:t>
            </a:r>
            <a:r>
              <a:rPr lang="nb-NO" sz="5400" b="0" err="1">
                <a:solidFill>
                  <a:schemeClr val="accent1">
                    <a:lumMod val="75000"/>
                  </a:schemeClr>
                </a:solidFill>
                <a:cs typeface="Calibri" panose="020F0502020204030204" pitchFamily="34" charset="0"/>
              </a:rPr>
              <a:t>child</a:t>
            </a:r>
            <a:r>
              <a:rPr lang="nb-NO" sz="5400" b="0">
                <a:solidFill>
                  <a:schemeClr val="accent1">
                    <a:lumMod val="75000"/>
                  </a:schemeClr>
                </a:solidFill>
                <a:cs typeface="Calibri" panose="020F0502020204030204" pitchFamily="34" charset="0"/>
              </a:rPr>
              <a:t>”</a:t>
            </a:r>
          </a:p>
        </p:txBody>
      </p:sp>
      <p:pic>
        <p:nvPicPr>
          <p:cNvPr id="4" name="Plassholder for innhold 3" descr="Skjermbilde 2013-10-05 kl. 23.27.26.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981200" y="2050109"/>
            <a:ext cx="5962064" cy="3278906"/>
          </a:xfrm>
          <a:prstGeom prst="rect">
            <a:avLst/>
          </a:prstGeom>
          <a:ln>
            <a:noFill/>
          </a:ln>
          <a:effectLst>
            <a:outerShdw blurRad="292100" dist="139700" dir="2700000" algn="tl" rotWithShape="0">
              <a:srgbClr val="333333">
                <a:alpha val="65000"/>
              </a:srgbClr>
            </a:outerShdw>
          </a:effectLst>
        </p:spPr>
      </p:pic>
      <p:pic>
        <p:nvPicPr>
          <p:cNvPr id="3" name="Bilde 2" descr="Skjermbilde 2013-10-07 kl. 20.02.46.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33166" y="2085947"/>
            <a:ext cx="2189414" cy="3243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456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5841556-813C-113D-761C-A923A5EF78F6}"/>
              </a:ext>
            </a:extLst>
          </p:cNvPr>
          <p:cNvSpPr txBox="1"/>
          <p:nvPr/>
        </p:nvSpPr>
        <p:spPr>
          <a:xfrm>
            <a:off x="1637414" y="425302"/>
            <a:ext cx="9824483" cy="1938992"/>
          </a:xfrm>
          <a:prstGeom prst="rect">
            <a:avLst/>
          </a:prstGeom>
          <a:noFill/>
        </p:spPr>
        <p:txBody>
          <a:bodyPr wrap="square" rtlCol="0">
            <a:spAutoFit/>
          </a:bodyPr>
          <a:lstStyle/>
          <a:p>
            <a:endParaRPr lang="nb-NO" sz="6000"/>
          </a:p>
          <a:p>
            <a:endParaRPr lang="nb-NO" sz="6000"/>
          </a:p>
        </p:txBody>
      </p:sp>
      <p:sp>
        <p:nvSpPr>
          <p:cNvPr id="9" name="Tittel 8">
            <a:extLst>
              <a:ext uri="{FF2B5EF4-FFF2-40B4-BE49-F238E27FC236}">
                <a16:creationId xmlns:a16="http://schemas.microsoft.com/office/drawing/2014/main" id="{5B195538-D401-B20E-C7CD-FDF43EAD445D}"/>
              </a:ext>
            </a:extLst>
          </p:cNvPr>
          <p:cNvSpPr>
            <a:spLocks noGrp="1"/>
          </p:cNvSpPr>
          <p:nvPr>
            <p:ph type="title"/>
          </p:nvPr>
        </p:nvSpPr>
        <p:spPr>
          <a:xfrm>
            <a:off x="4415148" y="1102801"/>
            <a:ext cx="7293251" cy="2494232"/>
          </a:xfrm>
        </p:spPr>
        <p:txBody>
          <a:bodyPr lIns="91440" tIns="45720" rIns="91440" bIns="45720" anchor="t"/>
          <a:lstStyle/>
          <a:p>
            <a:r>
              <a:rPr lang="nb-NO" sz="4000">
                <a:solidFill>
                  <a:schemeClr val="accent1">
                    <a:lumMod val="75000"/>
                  </a:schemeClr>
                </a:solidFill>
                <a:latin typeface="Georgia"/>
              </a:rPr>
              <a:t>Vi leker og bryter isen</a:t>
            </a:r>
            <a:br>
              <a:rPr lang="nb-NO" sz="5400">
                <a:latin typeface="Georgia"/>
              </a:rPr>
            </a:br>
            <a:r>
              <a:rPr lang="nb-NO" sz="2800">
                <a:latin typeface="Calibri"/>
                <a:cs typeface="Calibri"/>
              </a:rPr>
              <a:t>Hver gruppe får </a:t>
            </a:r>
            <a:r>
              <a:rPr lang="nb-NO" sz="2800" err="1">
                <a:latin typeface="Calibri"/>
                <a:cs typeface="Calibri"/>
              </a:rPr>
              <a:t>èn</a:t>
            </a:r>
            <a:r>
              <a:rPr lang="nb-NO" sz="2800">
                <a:latin typeface="Calibri"/>
                <a:cs typeface="Calibri"/>
              </a:rPr>
              <a:t> ballong som skal blåses opp. Gruppen skal stå og holde hverandre i hendene.</a:t>
            </a:r>
            <a:br>
              <a:rPr lang="nb-NO" sz="2800">
                <a:latin typeface="Calibri"/>
              </a:rPr>
            </a:br>
            <a:r>
              <a:rPr lang="nb-NO" sz="2800">
                <a:latin typeface="Calibri"/>
                <a:cs typeface="Calibri"/>
              </a:rPr>
              <a:t>Det gjelder samarbeide om å holde ballongen i luften uten å bruke hendene. Det er lov å </a:t>
            </a:r>
            <a:br>
              <a:rPr lang="nb-NO" sz="2800">
                <a:latin typeface="Calibri"/>
              </a:rPr>
            </a:br>
            <a:r>
              <a:rPr lang="nb-NO" sz="2800">
                <a:latin typeface="Calibri"/>
                <a:cs typeface="Calibri"/>
              </a:rPr>
              <a:t>bruke føtter, skuldre, hodet, kropp,</a:t>
            </a:r>
            <a:br>
              <a:rPr lang="nb-NO" sz="2800">
                <a:latin typeface="Calibri"/>
              </a:rPr>
            </a:br>
            <a:r>
              <a:rPr lang="nb-NO" sz="2800">
                <a:latin typeface="Calibri"/>
                <a:cs typeface="Calibri"/>
              </a:rPr>
              <a:t> – men altså ikke hendene.</a:t>
            </a:r>
            <a:br>
              <a:rPr lang="nb-NO" sz="2800">
                <a:latin typeface="Georgia"/>
              </a:rPr>
            </a:br>
            <a:br>
              <a:rPr lang="nb-NO" sz="2800">
                <a:latin typeface="Georgia"/>
              </a:rPr>
            </a:br>
            <a:r>
              <a:rPr lang="nb-NO" sz="2800">
                <a:latin typeface="Calibri"/>
                <a:cs typeface="Calibri"/>
              </a:rPr>
              <a:t>Lære navn: Du må si et navn i gruppen hver gang du berører ballongen. Den som hører navnet sitt skal berøre ballongen neste gang.</a:t>
            </a:r>
            <a:br>
              <a:rPr lang="nb-NO" sz="2800"/>
            </a:br>
            <a:endParaRPr lang="nb-NO" sz="2800"/>
          </a:p>
        </p:txBody>
      </p:sp>
    </p:spTree>
    <p:extLst>
      <p:ext uri="{BB962C8B-B14F-4D97-AF65-F5344CB8AC3E}">
        <p14:creationId xmlns:p14="http://schemas.microsoft.com/office/powerpoint/2010/main" val="324419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6F060E4-B6A2-706C-6BC5-0187CEC1D90E}"/>
              </a:ext>
            </a:extLst>
          </p:cNvPr>
          <p:cNvSpPr txBox="1"/>
          <p:nvPr/>
        </p:nvSpPr>
        <p:spPr>
          <a:xfrm>
            <a:off x="648012" y="664653"/>
            <a:ext cx="7517793" cy="6590522"/>
          </a:xfrm>
          <a:prstGeom prst="rect">
            <a:avLst/>
          </a:prstGeom>
          <a:noFill/>
        </p:spPr>
        <p:txBody>
          <a:bodyPr wrap="square" rtlCol="0">
            <a:spAutoFit/>
          </a:bodyPr>
          <a:lstStyle/>
          <a:p>
            <a:pPr>
              <a:lnSpc>
                <a:spcPct val="115000"/>
              </a:lnSpc>
              <a:spcBef>
                <a:spcPts val="200"/>
              </a:spcBef>
            </a:pPr>
            <a:endParaRPr lang="nb-NO" sz="3600" b="1">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Bef>
                <a:spcPts val="200"/>
              </a:spcBef>
            </a:pPr>
            <a:r>
              <a:rPr lang="nb-NO" sz="3600" b="1">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Fordele roller på gruppen</a:t>
            </a:r>
          </a:p>
          <a:p>
            <a:pPr>
              <a:lnSpc>
                <a:spcPct val="115000"/>
              </a:lnSpc>
              <a:spcBef>
                <a:spcPts val="200"/>
              </a:spcBef>
            </a:pPr>
            <a:endParaRPr lang="nb-NO" sz="36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pPr>
            <a:r>
              <a:rPr lang="nb-NO" sz="2400">
                <a:solidFill>
                  <a:srgbClr val="FFFFFF"/>
                </a:solidFill>
                <a:effectLst/>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Gruppen velger en ordstyrer, en sekretær, en talsperson og en praktisk ansvarlig.</a:t>
            </a:r>
          </a:p>
          <a:p>
            <a:pPr>
              <a:lnSpc>
                <a:spcPct val="115000"/>
              </a:lnSpc>
            </a:pPr>
            <a:endParaRPr lang="nb-NO" sz="2400">
              <a:solidFill>
                <a:srgbClr val="FFFFFF"/>
              </a:solidFill>
              <a:effectLst/>
              <a:uFill>
                <a:solidFill>
                  <a:srgbClr val="000000"/>
                </a:solidFill>
              </a:uFill>
              <a:latin typeface="Helvetica" pitchFamily="2" charset="0"/>
              <a:ea typeface="Arial Unicode MS" panose="020B0604020202020204" pitchFamily="34" charset="-128"/>
              <a:cs typeface="Times New Roman" panose="02020603050405020304" pitchFamily="18" charset="0"/>
            </a:endParaRPr>
          </a:p>
          <a:p>
            <a:pPr marL="342900" lvl="0" indent="-342900">
              <a:lnSpc>
                <a:spcPct val="115000"/>
              </a:lnSpc>
              <a:buFont typeface="Symbol" pitchFamily="2" charset="2"/>
              <a:buChar char=""/>
            </a:pPr>
            <a:r>
              <a:rPr lang="nb-NO" sz="2400">
                <a:solidFill>
                  <a:srgbClr val="FFFFFF"/>
                </a:solidFill>
                <a:effectLst/>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Ordstyrer passer på at alle får ordet </a:t>
            </a:r>
            <a:endParaRPr lang="nb-NO" sz="2400">
              <a:solidFill>
                <a:srgbClr val="FFFFFF"/>
              </a:solidFill>
              <a:effectLst/>
              <a:uFill>
                <a:solidFill>
                  <a:srgbClr val="000000"/>
                </a:solidFill>
              </a:uFill>
              <a:latin typeface="Helvetica" pitchFamily="2" charset="0"/>
              <a:ea typeface="Arial Unicode MS" panose="020B0604020202020204" pitchFamily="34" charset="-128"/>
              <a:cs typeface="Times New Roman" panose="02020603050405020304" pitchFamily="18" charset="0"/>
            </a:endParaRPr>
          </a:p>
          <a:p>
            <a:pPr marL="342900" lvl="0" indent="-342900">
              <a:lnSpc>
                <a:spcPct val="115000"/>
              </a:lnSpc>
              <a:buFont typeface="Symbol" pitchFamily="2" charset="2"/>
              <a:buChar char=""/>
            </a:pPr>
            <a:r>
              <a:rPr lang="nb-NO" sz="2400">
                <a:solidFill>
                  <a:srgbClr val="FFFFFF"/>
                </a:solidFill>
                <a:effectLst/>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Sekretæren noterer gode innspill underveis</a:t>
            </a:r>
            <a:endParaRPr lang="nb-NO" sz="2400">
              <a:solidFill>
                <a:srgbClr val="FFFFFF"/>
              </a:solidFill>
              <a:effectLst/>
              <a:uFill>
                <a:solidFill>
                  <a:srgbClr val="000000"/>
                </a:solidFill>
              </a:uFill>
              <a:latin typeface="Helvetica" pitchFamily="2" charset="0"/>
              <a:ea typeface="Arial Unicode MS" panose="020B0604020202020204" pitchFamily="34" charset="-128"/>
              <a:cs typeface="Times New Roman" panose="02020603050405020304" pitchFamily="18" charset="0"/>
            </a:endParaRPr>
          </a:p>
          <a:p>
            <a:pPr marL="342900" lvl="0" indent="-342900">
              <a:lnSpc>
                <a:spcPct val="115000"/>
              </a:lnSpc>
              <a:buFont typeface="Symbol" pitchFamily="2" charset="2"/>
              <a:buChar char=""/>
            </a:pPr>
            <a:r>
              <a:rPr lang="nb-NO" sz="2400">
                <a:solidFill>
                  <a:srgbClr val="FFFFFF"/>
                </a:solidFill>
                <a:effectLst/>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Talspersonen kan legge frem noe av det sekretæren har notert</a:t>
            </a:r>
            <a:endParaRPr lang="nb-NO" sz="2400">
              <a:solidFill>
                <a:srgbClr val="FFFFFF"/>
              </a:solidFill>
              <a:effectLst/>
              <a:uFill>
                <a:solidFill>
                  <a:srgbClr val="000000"/>
                </a:solidFill>
              </a:uFill>
              <a:latin typeface="Helvetica" pitchFamily="2" charset="0"/>
              <a:ea typeface="Arial Unicode MS" panose="020B0604020202020204" pitchFamily="34" charset="-128"/>
              <a:cs typeface="Times New Roman" panose="02020603050405020304" pitchFamily="18" charset="0"/>
            </a:endParaRPr>
          </a:p>
          <a:p>
            <a:pPr marL="342900" lvl="0" indent="-342900">
              <a:lnSpc>
                <a:spcPct val="115000"/>
              </a:lnSpc>
              <a:buFont typeface="Symbol" pitchFamily="2" charset="2"/>
              <a:buChar char=""/>
            </a:pPr>
            <a:r>
              <a:rPr lang="nb-NO" sz="2400">
                <a:solidFill>
                  <a:srgbClr val="FFFFFF"/>
                </a:solidFill>
                <a:effectLst/>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Praktisk ansvarlig </a:t>
            </a:r>
            <a:r>
              <a:rPr lang="nb-NO" sz="2400">
                <a:solidFill>
                  <a:srgbClr val="FFFFFF"/>
                </a:solidFill>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rydder </a:t>
            </a:r>
            <a:r>
              <a:rPr lang="nb-NO" sz="2400" err="1">
                <a:solidFill>
                  <a:srgbClr val="FFFFFF"/>
                </a:solidFill>
                <a:effectLst/>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post-it</a:t>
            </a:r>
            <a:r>
              <a:rPr lang="nb-NO" sz="2400">
                <a:solidFill>
                  <a:srgbClr val="FFFFFF"/>
                </a:solidFill>
                <a:effectLst/>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 lapper og penner</a:t>
            </a:r>
            <a:endParaRPr lang="nb-NO" sz="2400">
              <a:solidFill>
                <a:srgbClr val="FFFFFF"/>
              </a:solidFill>
              <a:effectLst/>
              <a:uFill>
                <a:solidFill>
                  <a:srgbClr val="000000"/>
                </a:solidFill>
              </a:uFill>
              <a:latin typeface="Helvetica" pitchFamily="2" charset="0"/>
              <a:ea typeface="Arial Unicode MS" panose="020B0604020202020204" pitchFamily="34" charset="-128"/>
              <a:cs typeface="Times New Roman" panose="02020603050405020304" pitchFamily="18" charset="0"/>
            </a:endParaRPr>
          </a:p>
          <a:p>
            <a:r>
              <a:rPr lang="nb-NO" sz="2400">
                <a:solidFill>
                  <a:srgbClr val="FFFFFF"/>
                </a:solidFill>
                <a:effectLst/>
                <a:latin typeface="Calibri" panose="020F0502020204030204" pitchFamily="34" charset="0"/>
                <a:ea typeface="Times New Roman" panose="02020603050405020304" pitchFamily="18" charset="0"/>
                <a:cs typeface="Times New Roman (CS-brødtekst)"/>
              </a:rPr>
              <a:t> </a:t>
            </a:r>
          </a:p>
          <a:p>
            <a:endParaRPr lang="nb-NO" sz="2400">
              <a:solidFill>
                <a:srgbClr val="FFFFFF"/>
              </a:solidFill>
            </a:endParaRPr>
          </a:p>
        </p:txBody>
      </p:sp>
    </p:spTree>
    <p:extLst>
      <p:ext uri="{BB962C8B-B14F-4D97-AF65-F5344CB8AC3E}">
        <p14:creationId xmlns:p14="http://schemas.microsoft.com/office/powerpoint/2010/main" val="342934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26D0732-9959-A515-06B7-2A2BDCCA4210}"/>
              </a:ext>
            </a:extLst>
          </p:cNvPr>
          <p:cNvSpPr>
            <a:spLocks noGrp="1"/>
          </p:cNvSpPr>
          <p:nvPr>
            <p:ph type="body" idx="10"/>
          </p:nvPr>
        </p:nvSpPr>
        <p:spPr>
          <a:xfrm>
            <a:off x="3617843" y="2668555"/>
            <a:ext cx="7981121" cy="3006688"/>
          </a:xfrm>
        </p:spPr>
        <p:txBody>
          <a:bodyPr wrap="square" anchor="t">
            <a:normAutofit/>
          </a:bodyPr>
          <a:lstStyle/>
          <a:p>
            <a:pPr marL="342900" lvl="0" indent="-342900">
              <a:buFont typeface="Symbol" pitchFamily="2" charset="2"/>
              <a:buChar char=""/>
            </a:pPr>
            <a:r>
              <a:rPr lang="nb-NO">
                <a:effectLst/>
                <a:uFill>
                  <a:solidFill>
                    <a:srgbClr val="000000"/>
                  </a:solidFill>
                </a:uFill>
              </a:rPr>
              <a:t>Hva slags bursdagskultur kan vi lage som inkluderer alle? </a:t>
            </a:r>
          </a:p>
          <a:p>
            <a:pPr marL="342900" lvl="0" indent="-342900">
              <a:buFont typeface="Symbol" pitchFamily="2" charset="2"/>
              <a:buChar char=""/>
            </a:pPr>
            <a:r>
              <a:rPr lang="nb-NO">
                <a:effectLst/>
                <a:uFill>
                  <a:solidFill>
                    <a:srgbClr val="000000"/>
                  </a:solidFill>
                </a:uFill>
              </a:rPr>
              <a:t>Kan vi lage felles månedsbursdager, for alle månedens bursdagsbarn? </a:t>
            </a:r>
          </a:p>
          <a:p>
            <a:pPr marL="342900" lvl="0" indent="-342900">
              <a:buFont typeface="Symbol" pitchFamily="2" charset="2"/>
              <a:buChar char=""/>
            </a:pPr>
            <a:r>
              <a:rPr lang="nb-NO">
                <a:effectLst/>
                <a:uFill>
                  <a:solidFill>
                    <a:srgbClr val="000000"/>
                  </a:solidFill>
                </a:uFill>
              </a:rPr>
              <a:t>Ikke alle har like god råd. Kan vi droppe gaver? Eller: Kan vi etablere en felles gavekasse hvor vi betaler etter evne? Gi </a:t>
            </a:r>
            <a:r>
              <a:rPr lang="nb-NO" err="1">
                <a:effectLst/>
                <a:uFill>
                  <a:solidFill>
                    <a:srgbClr val="000000"/>
                  </a:solidFill>
                </a:uFill>
              </a:rPr>
              <a:t>èn</a:t>
            </a:r>
            <a:r>
              <a:rPr lang="nb-NO">
                <a:effectLst/>
                <a:uFill>
                  <a:solidFill>
                    <a:srgbClr val="000000"/>
                  </a:solidFill>
                </a:uFill>
              </a:rPr>
              <a:t> fellesgave?</a:t>
            </a:r>
          </a:p>
          <a:p>
            <a:pPr marL="342900" lvl="0" indent="-342900">
              <a:buFont typeface="Symbol" pitchFamily="2" charset="2"/>
              <a:buChar char=""/>
            </a:pPr>
            <a:r>
              <a:rPr lang="nb-NO">
                <a:effectLst/>
                <a:uFill>
                  <a:solidFill>
                    <a:srgbClr val="000000"/>
                  </a:solidFill>
                </a:uFill>
              </a:rPr>
              <a:t>Hvilke lokaler og områder egner seg for bursdagsfeiring? </a:t>
            </a:r>
          </a:p>
        </p:txBody>
      </p:sp>
      <p:sp>
        <p:nvSpPr>
          <p:cNvPr id="2" name="Tittel 1">
            <a:extLst>
              <a:ext uri="{FF2B5EF4-FFF2-40B4-BE49-F238E27FC236}">
                <a16:creationId xmlns:a16="http://schemas.microsoft.com/office/drawing/2014/main" id="{73254583-EB5F-E2E1-BCBA-A5B351FEF1A8}"/>
              </a:ext>
            </a:extLst>
          </p:cNvPr>
          <p:cNvSpPr>
            <a:spLocks noGrp="1"/>
          </p:cNvSpPr>
          <p:nvPr>
            <p:ph type="title"/>
          </p:nvPr>
        </p:nvSpPr>
        <p:spPr>
          <a:xfrm>
            <a:off x="3617842" y="543509"/>
            <a:ext cx="7981120" cy="1500320"/>
          </a:xfrm>
        </p:spPr>
        <p:txBody>
          <a:bodyPr wrap="square" anchor="b">
            <a:noAutofit/>
          </a:bodyPr>
          <a:lstStyle/>
          <a:p>
            <a:r>
              <a:rPr lang="nb-NO" sz="4000" b="0">
                <a:solidFill>
                  <a:schemeClr val="accent1">
                    <a:lumMod val="75000"/>
                  </a:schemeClr>
                </a:solidFill>
              </a:rPr>
              <a:t>Presentasjon av problemstillinger til samtale om bursdagskultur</a:t>
            </a:r>
          </a:p>
        </p:txBody>
      </p:sp>
    </p:spTree>
    <p:extLst>
      <p:ext uri="{BB962C8B-B14F-4D97-AF65-F5344CB8AC3E}">
        <p14:creationId xmlns:p14="http://schemas.microsoft.com/office/powerpoint/2010/main" val="274651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6F060E4-B6A2-706C-6BC5-0187CEC1D90E}"/>
              </a:ext>
            </a:extLst>
          </p:cNvPr>
          <p:cNvSpPr txBox="1"/>
          <p:nvPr/>
        </p:nvSpPr>
        <p:spPr>
          <a:xfrm>
            <a:off x="410045" y="635784"/>
            <a:ext cx="7539059" cy="5797485"/>
          </a:xfrm>
          <a:prstGeom prst="rect">
            <a:avLst/>
          </a:prstGeom>
          <a:noFill/>
        </p:spPr>
        <p:txBody>
          <a:bodyPr wrap="square" rtlCol="0">
            <a:spAutoFit/>
          </a:bodyPr>
          <a:lstStyle/>
          <a:p>
            <a:endParaRPr lang="nb-NO" sz="2400" b="1">
              <a:solidFill>
                <a:srgbClr val="FFFFFF"/>
              </a:solidFill>
              <a:ea typeface="Times New Roman" panose="02020603050405020304" pitchFamily="18" charset="0"/>
              <a:cs typeface="Times New Roman (CS-brødtekst)"/>
            </a:endParaRPr>
          </a:p>
          <a:p>
            <a:pPr>
              <a:lnSpc>
                <a:spcPct val="115000"/>
              </a:lnSpc>
              <a:spcBef>
                <a:spcPts val="200"/>
              </a:spcBef>
            </a:pPr>
            <a:r>
              <a:rPr lang="nb-NO" sz="3200" b="1">
                <a:effectLst/>
                <a:uFill>
                  <a:solidFill>
                    <a:srgbClr val="000000"/>
                  </a:solidFill>
                </a:uFill>
                <a:latin typeface="Georgia" panose="02040502050405020303" pitchFamily="18" charset="0"/>
              </a:rPr>
              <a:t>Oppgave: </a:t>
            </a:r>
          </a:p>
          <a:p>
            <a:pPr>
              <a:lnSpc>
                <a:spcPct val="115000"/>
              </a:lnSpc>
              <a:spcBef>
                <a:spcPts val="200"/>
              </a:spcBef>
            </a:pPr>
            <a:r>
              <a:rPr lang="nb-NO" sz="3200" b="1">
                <a:effectLst/>
                <a:uFill>
                  <a:solidFill>
                    <a:srgbClr val="000000"/>
                  </a:solidFill>
                </a:uFill>
                <a:latin typeface="Georgia" panose="02040502050405020303" pitchFamily="18" charset="0"/>
                <a:cs typeface="Biome" panose="020B0503030204020804" pitchFamily="34" charset="0"/>
              </a:rPr>
              <a:t>Hva slags bursdagskultur kan vi lage som inkluderer alle?</a:t>
            </a:r>
            <a:r>
              <a:rPr lang="nb-NO" sz="3200" b="1">
                <a:effectLst/>
                <a:uFill>
                  <a:solidFill>
                    <a:srgbClr val="000000"/>
                  </a:solidFill>
                </a:uFill>
                <a:latin typeface="Biome" panose="020B0503030204020804" pitchFamily="34" charset="0"/>
                <a:cs typeface="Biome" panose="020B0503030204020804" pitchFamily="34" charset="0"/>
              </a:rPr>
              <a:t> </a:t>
            </a:r>
            <a:r>
              <a:rPr lang="nb-NO" sz="1600" b="1">
                <a:solidFill>
                  <a:srgbClr val="FFFFFF"/>
                </a:solidFill>
                <a:effectLst/>
                <a:latin typeface="Biome" panose="020B0503030204020804" pitchFamily="34" charset="0"/>
                <a:ea typeface="Times New Roman" panose="02020603050405020304" pitchFamily="18" charset="0"/>
                <a:cs typeface="Biome" panose="020B0503030204020804" pitchFamily="34" charset="0"/>
              </a:rPr>
              <a:t>(10 min)</a:t>
            </a:r>
          </a:p>
          <a:p>
            <a:pPr>
              <a:lnSpc>
                <a:spcPct val="115000"/>
              </a:lnSpc>
              <a:spcBef>
                <a:spcPts val="200"/>
              </a:spcBef>
            </a:pPr>
            <a:endParaRPr lang="nb-NO" sz="36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lvl="0" indent="-457200">
              <a:lnSpc>
                <a:spcPct val="115000"/>
              </a:lnSpc>
              <a:buFont typeface="+mj-lt"/>
              <a:buAutoNum type="arabicPeriod"/>
            </a:pPr>
            <a:r>
              <a:rPr lang="nb-NO" sz="200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Snakk først med skulderpartner: Jeg intervjuer deg om disse spørsmålene. </a:t>
            </a:r>
            <a:endParaRPr lang="nb-NO" sz="2000">
              <a:solidFill>
                <a:srgbClr val="FFFFFF"/>
              </a:solidFill>
              <a:effectLst/>
              <a:latin typeface="Arial" panose="020B0604020202020204" pitchFamily="34" charset="0"/>
              <a:ea typeface="Times New Roman" panose="02020603050405020304" pitchFamily="18" charset="0"/>
              <a:cs typeface="Times New Roman (CS-brødtekst)"/>
            </a:endParaRPr>
          </a:p>
          <a:p>
            <a:pPr marL="457200" lvl="0" indent="-457200">
              <a:lnSpc>
                <a:spcPct val="115000"/>
              </a:lnSpc>
              <a:spcAft>
                <a:spcPts val="1000"/>
              </a:spcAft>
              <a:buFont typeface="+mj-lt"/>
              <a:buAutoNum type="arabicPeriod"/>
            </a:pPr>
            <a:r>
              <a:rPr lang="nb-NO" sz="200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Du intervjuer meg. Vær en god lytter!</a:t>
            </a:r>
            <a:endParaRPr lang="nb-NO" sz="2000">
              <a:solidFill>
                <a:srgbClr val="FFFFFF"/>
              </a:solidFill>
              <a:effectLst/>
              <a:latin typeface="Arial" panose="020B0604020202020204" pitchFamily="34" charset="0"/>
              <a:ea typeface="Times New Roman" panose="02020603050405020304" pitchFamily="18" charset="0"/>
              <a:cs typeface="Times New Roman (CS-brødtekst)"/>
            </a:endParaRPr>
          </a:p>
          <a:p>
            <a:pPr marL="457200" indent="-457200">
              <a:buFont typeface="+mj-lt"/>
              <a:buAutoNum type="arabicPeriod"/>
            </a:pPr>
            <a:r>
              <a:rPr lang="nb-NO" sz="200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Snakk så med de andre på gruppen: Jeg forteller de andre hva du har sagt. Du forteller de andre hva jeg har sagt (på en hyggelig og respektfull måte </a:t>
            </a:r>
            <a:r>
              <a:rPr lang="nb-NO" sz="2000">
                <a:solidFill>
                  <a:srgbClr val="FFFFFF"/>
                </a:solidFill>
                <a:effectLst/>
                <a:latin typeface="Verdana" panose="020B0604030504040204" pitchFamily="34" charset="0"/>
                <a:ea typeface="Times New Roman" panose="02020603050405020304" pitchFamily="18" charset="0"/>
                <a:cs typeface="Calibri" panose="020F0502020204030204" pitchFamily="34" charset="0"/>
                <a:sym typeface="Wingdings" pitchFamily="2" charset="2"/>
              </a:rPr>
              <a:t>)</a:t>
            </a:r>
            <a:endParaRPr lang="nb-NO" sz="2000" b="1">
              <a:solidFill>
                <a:srgbClr val="FFFFFF"/>
              </a:solidFill>
              <a:effectLst/>
              <a:latin typeface="Calibri" panose="020F0502020204030204" pitchFamily="34" charset="0"/>
              <a:ea typeface="Times New Roman" panose="02020603050405020304" pitchFamily="18" charset="0"/>
              <a:cs typeface="Times New Roman (CS-brødtekst)"/>
            </a:endParaRPr>
          </a:p>
          <a:p>
            <a:r>
              <a:rPr lang="nb-NO" sz="2400">
                <a:solidFill>
                  <a:srgbClr val="FFFFFF"/>
                </a:solidFill>
                <a:effectLst/>
                <a:latin typeface="Calibri" panose="020F0502020204030204" pitchFamily="34" charset="0"/>
                <a:ea typeface="Times New Roman" panose="02020603050405020304" pitchFamily="18" charset="0"/>
                <a:cs typeface="Times New Roman (CS-brødtekst)"/>
              </a:rPr>
              <a:t> </a:t>
            </a:r>
          </a:p>
          <a:p>
            <a:endParaRPr lang="nb-NO" sz="2400">
              <a:solidFill>
                <a:srgbClr val="FFFFFF"/>
              </a:solidFill>
            </a:endParaRPr>
          </a:p>
        </p:txBody>
      </p:sp>
    </p:spTree>
    <p:extLst>
      <p:ext uri="{BB962C8B-B14F-4D97-AF65-F5344CB8AC3E}">
        <p14:creationId xmlns:p14="http://schemas.microsoft.com/office/powerpoint/2010/main" val="2960034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E0AA0D7-9446-AB2D-29BA-6EA3113109DC}"/>
              </a:ext>
            </a:extLst>
          </p:cNvPr>
          <p:cNvSpPr txBox="1"/>
          <p:nvPr/>
        </p:nvSpPr>
        <p:spPr>
          <a:xfrm>
            <a:off x="786808" y="643622"/>
            <a:ext cx="6549657" cy="5525615"/>
          </a:xfrm>
          <a:prstGeom prst="rect">
            <a:avLst/>
          </a:prstGeom>
          <a:noFill/>
        </p:spPr>
        <p:txBody>
          <a:bodyPr wrap="square" rtlCol="0">
            <a:spAutoFit/>
          </a:bodyPr>
          <a:lstStyle/>
          <a:p>
            <a:pPr>
              <a:lnSpc>
                <a:spcPct val="115000"/>
              </a:lnSpc>
              <a:spcBef>
                <a:spcPts val="200"/>
              </a:spcBef>
            </a:pPr>
            <a:r>
              <a:rPr lang="nb-NO" sz="3200" b="1">
                <a:solidFill>
                  <a:srgbClr val="FFFFFF"/>
                </a:solidFill>
                <a:latin typeface="Georgia" panose="02040502050405020303" pitchFamily="18" charset="0"/>
                <a:ea typeface="Times New Roman" panose="02020603050405020304" pitchFamily="18" charset="0"/>
                <a:cs typeface="Biome" panose="020B0503030204020804" pitchFamily="34" charset="0"/>
              </a:rPr>
              <a:t>Oppgave: Konkrete ideer til inkluderende bursdagskultur </a:t>
            </a:r>
            <a:endParaRPr lang="nb-NO" sz="3200" b="1">
              <a:solidFill>
                <a:srgbClr val="FFFFFF"/>
              </a:solidFill>
              <a:effectLst/>
              <a:latin typeface="Georgia" panose="02040502050405020303" pitchFamily="18" charset="0"/>
              <a:ea typeface="Times New Roman" panose="02020603050405020304" pitchFamily="18" charset="0"/>
              <a:cs typeface="Biome" panose="020B0503030204020804" pitchFamily="34" charset="0"/>
            </a:endParaRPr>
          </a:p>
          <a:p>
            <a:pPr>
              <a:lnSpc>
                <a:spcPct val="115000"/>
              </a:lnSpc>
              <a:spcBef>
                <a:spcPts val="200"/>
              </a:spcBef>
            </a:pPr>
            <a:r>
              <a:rPr lang="nb-NO" sz="24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(10 min)</a:t>
            </a:r>
          </a:p>
          <a:p>
            <a:pPr>
              <a:lnSpc>
                <a:spcPct val="115000"/>
              </a:lnSpc>
              <a:spcBef>
                <a:spcPts val="200"/>
              </a:spcBef>
            </a:pPr>
            <a:endParaRPr lang="nb-NO" sz="44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nb-NO" sz="2400">
                <a:solidFill>
                  <a:srgbClr val="FFFFFF"/>
                </a:solidFill>
                <a:effectLst/>
                <a:latin typeface="+mn-lt"/>
                <a:ea typeface="Times New Roman" panose="02020603050405020304" pitchFamily="18" charset="0"/>
                <a:cs typeface="Calibri" panose="020F0502020204030204" pitchFamily="34" charset="0"/>
              </a:rPr>
              <a:t>Dere får utdelt tre gule lapper hver. Legg frem </a:t>
            </a:r>
            <a:r>
              <a:rPr lang="nb-NO" sz="2400" err="1">
                <a:solidFill>
                  <a:srgbClr val="FFFFFF"/>
                </a:solidFill>
                <a:effectLst/>
                <a:latin typeface="+mn-lt"/>
                <a:ea typeface="Times New Roman" panose="02020603050405020304" pitchFamily="18" charset="0"/>
                <a:cs typeface="Calibri" panose="020F0502020204030204" pitchFamily="34" charset="0"/>
              </a:rPr>
              <a:t>èn</a:t>
            </a:r>
            <a:r>
              <a:rPr lang="nb-NO" sz="2400">
                <a:solidFill>
                  <a:srgbClr val="FFFFFF"/>
                </a:solidFill>
                <a:effectLst/>
                <a:latin typeface="+mn-lt"/>
                <a:ea typeface="Times New Roman" panose="02020603050405020304" pitchFamily="18" charset="0"/>
                <a:cs typeface="Calibri" panose="020F0502020204030204" pitchFamily="34" charset="0"/>
              </a:rPr>
              <a:t> lapp hver gang du sier noe. Du kan ikke snakke når du har brukt opp lappene dine. Lappene samles midt på bordet. Når lappene er oppbrukt kan dere fordele lappene på nytt og ta en ny runde hvis dere har tid til det.</a:t>
            </a:r>
            <a:endParaRPr lang="nb-NO" sz="2400">
              <a:solidFill>
                <a:srgbClr val="FFFFFF"/>
              </a:solidFill>
              <a:effectLst/>
              <a:latin typeface="+mn-lt"/>
              <a:ea typeface="Times New Roman" panose="02020603050405020304" pitchFamily="18" charset="0"/>
              <a:cs typeface="Times New Roman (CS-brødtekst)"/>
            </a:endParaRPr>
          </a:p>
          <a:p>
            <a:endParaRPr lang="nb-NO" sz="2400">
              <a:solidFill>
                <a:srgbClr val="FFFFFF"/>
              </a:solidFill>
            </a:endParaRPr>
          </a:p>
        </p:txBody>
      </p:sp>
    </p:spTree>
    <p:extLst>
      <p:ext uri="{BB962C8B-B14F-4D97-AF65-F5344CB8AC3E}">
        <p14:creationId xmlns:p14="http://schemas.microsoft.com/office/powerpoint/2010/main" val="321167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6F060E4-B6A2-706C-6BC5-0187CEC1D90E}"/>
              </a:ext>
            </a:extLst>
          </p:cNvPr>
          <p:cNvSpPr txBox="1"/>
          <p:nvPr/>
        </p:nvSpPr>
        <p:spPr>
          <a:xfrm>
            <a:off x="605481" y="1037968"/>
            <a:ext cx="6808573" cy="6353534"/>
          </a:xfrm>
          <a:prstGeom prst="rect">
            <a:avLst/>
          </a:prstGeom>
          <a:noFill/>
        </p:spPr>
        <p:txBody>
          <a:bodyPr wrap="square" rtlCol="0">
            <a:spAutoFit/>
          </a:bodyPr>
          <a:lstStyle/>
          <a:p>
            <a:r>
              <a:rPr lang="nb-NO" sz="3600" b="1">
                <a:solidFill>
                  <a:schemeClr val="accent4">
                    <a:lumMod val="20000"/>
                    <a:lumOff val="80000"/>
                  </a:schemeClr>
                </a:solidFill>
                <a:latin typeface="Georgia" panose="02040502050405020303" pitchFamily="18" charset="0"/>
                <a:ea typeface="Times New Roman" panose="02020603050405020304" pitchFamily="18" charset="0"/>
                <a:cs typeface="Biome" panose="020B0503030204020804" pitchFamily="34" charset="0"/>
              </a:rPr>
              <a:t>Evaluering og </a:t>
            </a:r>
            <a:r>
              <a:rPr lang="nb-NO" sz="3600" b="1" err="1">
                <a:solidFill>
                  <a:schemeClr val="accent4">
                    <a:lumMod val="20000"/>
                    <a:lumOff val="80000"/>
                  </a:schemeClr>
                </a:solidFill>
                <a:latin typeface="Georgia" panose="02040502050405020303" pitchFamily="18" charset="0"/>
                <a:ea typeface="Times New Roman" panose="02020603050405020304" pitchFamily="18" charset="0"/>
                <a:cs typeface="Biome" panose="020B0503030204020804" pitchFamily="34" charset="0"/>
              </a:rPr>
              <a:t>utsnakk</a:t>
            </a:r>
            <a:r>
              <a:rPr lang="nb-NO" sz="4400">
                <a:solidFill>
                  <a:schemeClr val="accent4">
                    <a:lumMod val="20000"/>
                    <a:lumOff val="80000"/>
                  </a:schemeClr>
                </a:solidFill>
                <a:latin typeface="Biome" panose="020B0503030204020804" pitchFamily="34" charset="0"/>
                <a:ea typeface="Times New Roman" panose="02020603050405020304" pitchFamily="18" charset="0"/>
                <a:cs typeface="Biome" panose="020B0503030204020804" pitchFamily="34" charset="0"/>
              </a:rPr>
              <a:t> </a:t>
            </a:r>
            <a:r>
              <a:rPr lang="nb-NO" sz="28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(5 min):</a:t>
            </a:r>
          </a:p>
          <a:p>
            <a:r>
              <a:rPr lang="nb-NO" sz="32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 </a:t>
            </a:r>
          </a:p>
          <a:p>
            <a:pPr>
              <a:lnSpc>
                <a:spcPct val="115000"/>
              </a:lnSpc>
              <a:spcAft>
                <a:spcPts val="1000"/>
              </a:spcAft>
            </a:pPr>
            <a:r>
              <a:rPr lang="nb-NO" sz="2400" b="1">
                <a:effectLst/>
                <a:latin typeface="Calibri" panose="020F0502020204030204" pitchFamily="34" charset="0"/>
                <a:ea typeface="Times New Roman" panose="02020603050405020304" pitchFamily="18" charset="0"/>
                <a:cs typeface="Times New Roman (CS-brødtekst)"/>
              </a:rPr>
              <a:t>Ordet fritt:</a:t>
            </a:r>
            <a:r>
              <a:rPr lang="nb-NO" sz="2400">
                <a:effectLst/>
                <a:latin typeface="Calibri" panose="020F0502020204030204" pitchFamily="34" charset="0"/>
                <a:ea typeface="Times New Roman" panose="02020603050405020304" pitchFamily="18" charset="0"/>
                <a:cs typeface="Times New Roman (CS-brødtekst)"/>
              </a:rPr>
              <a:t> </a:t>
            </a:r>
          </a:p>
          <a:p>
            <a:pPr>
              <a:lnSpc>
                <a:spcPct val="115000"/>
              </a:lnSpc>
              <a:spcAft>
                <a:spcPts val="1000"/>
              </a:spcAft>
            </a:pPr>
            <a:r>
              <a:rPr lang="nb-NO"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Hva sitter du igjen med? </a:t>
            </a:r>
            <a:r>
              <a:rPr lang="nb-NO" sz="2400">
                <a:effectLst/>
                <a:latin typeface="Calibri" panose="020F0502020204030204" pitchFamily="34" charset="0"/>
                <a:ea typeface="Times New Roman" panose="02020603050405020304" pitchFamily="18" charset="0"/>
                <a:cs typeface="Times New Roman (CS-brødtekst)"/>
              </a:rPr>
              <a:t>Noen som har lyst til å gi en tilbakemelding i plenum?</a:t>
            </a:r>
            <a:endParaRPr lang="nb-NO" sz="2400">
              <a:effectLst/>
              <a:latin typeface="Arial" panose="020B0604020202020204" pitchFamily="34" charset="0"/>
              <a:ea typeface="Times New Roman" panose="02020603050405020304" pitchFamily="18" charset="0"/>
              <a:cs typeface="Times New Roman (CS-brødtekst)"/>
            </a:endParaRPr>
          </a:p>
          <a:p>
            <a:pPr algn="l">
              <a:lnSpc>
                <a:spcPct val="115000"/>
              </a:lnSpc>
              <a:spcAft>
                <a:spcPts val="1000"/>
              </a:spcAft>
            </a:pPr>
            <a:endParaRPr lang="nb-NO" sz="2400" b="1">
              <a:effectLst/>
              <a:latin typeface="Calibri" panose="020F0502020204030204" pitchFamily="34" charset="0"/>
              <a:ea typeface="Times New Roman" panose="02020603050405020304" pitchFamily="18" charset="0"/>
              <a:cs typeface="Times New Roman (CS-brødtekst)"/>
            </a:endParaRPr>
          </a:p>
          <a:p>
            <a:pPr algn="l">
              <a:lnSpc>
                <a:spcPct val="115000"/>
              </a:lnSpc>
              <a:spcAft>
                <a:spcPts val="1000"/>
              </a:spcAft>
            </a:pPr>
            <a:r>
              <a:rPr lang="nb-NO" sz="2400" b="1">
                <a:effectLst/>
                <a:latin typeface="Calibri" panose="020F0502020204030204" pitchFamily="34" charset="0"/>
                <a:ea typeface="Times New Roman" panose="02020603050405020304" pitchFamily="18" charset="0"/>
                <a:cs typeface="Times New Roman (CS-brødtekst)"/>
              </a:rPr>
              <a:t>Lapper:</a:t>
            </a:r>
            <a:r>
              <a:rPr lang="nb-NO" sz="2400">
                <a:effectLst/>
                <a:latin typeface="Calibri" panose="020F0502020204030204" pitchFamily="34" charset="0"/>
                <a:ea typeface="Times New Roman" panose="02020603050405020304" pitchFamily="18" charset="0"/>
                <a:cs typeface="Times New Roman (CS-brødtekst)"/>
              </a:rPr>
              <a:t> </a:t>
            </a:r>
          </a:p>
          <a:p>
            <a:pPr algn="l">
              <a:lnSpc>
                <a:spcPct val="115000"/>
              </a:lnSpc>
              <a:spcAft>
                <a:spcPts val="1000"/>
              </a:spcAft>
            </a:pPr>
            <a:r>
              <a:rPr lang="nb-NO" sz="2400">
                <a:effectLst/>
                <a:latin typeface="Calibri" panose="020F0502020204030204" pitchFamily="34" charset="0"/>
                <a:ea typeface="Times New Roman" panose="02020603050405020304" pitchFamily="18" charset="0"/>
                <a:cs typeface="Times New Roman (CS-brødtekst)"/>
              </a:rPr>
              <a:t>Skriv gjerne en tilbakemelding på dine gule lapper. Bruk noen minutter på dette.</a:t>
            </a:r>
            <a:endParaRPr lang="nb-NO" sz="2400">
              <a:effectLst/>
              <a:latin typeface="Arial" panose="020B0604020202020204" pitchFamily="34" charset="0"/>
              <a:ea typeface="Times New Roman" panose="02020603050405020304" pitchFamily="18" charset="0"/>
              <a:cs typeface="Times New Roman (CS-brødtekst)"/>
            </a:endParaRPr>
          </a:p>
          <a:p>
            <a:endParaRPr lang="nb-NO" sz="3200">
              <a:solidFill>
                <a:schemeClr val="accent4">
                  <a:lumMod val="20000"/>
                  <a:lumOff val="80000"/>
                </a:schemeClr>
              </a:solidFill>
              <a:effectLst/>
              <a:latin typeface="Arial" panose="020B0604020202020204" pitchFamily="34" charset="0"/>
              <a:ea typeface="Times New Roman" panose="02020603050405020304" pitchFamily="18" charset="0"/>
              <a:cs typeface="Times New Roman (CS-brødtekst)"/>
            </a:endParaRPr>
          </a:p>
          <a:p>
            <a:endParaRPr lang="nb-NO" sz="3200">
              <a:solidFill>
                <a:schemeClr val="accent4">
                  <a:lumMod val="20000"/>
                  <a:lumOff val="80000"/>
                </a:schemeClr>
              </a:solidFill>
              <a:ea typeface="Times New Roman" panose="02020603050405020304" pitchFamily="18" charset="0"/>
              <a:cs typeface="Times New Roman (CS-brødtekst)"/>
            </a:endParaRPr>
          </a:p>
          <a:p>
            <a:endParaRPr lang="nb-NO" sz="3200">
              <a:solidFill>
                <a:schemeClr val="accent4">
                  <a:lumMod val="20000"/>
                  <a:lumOff val="80000"/>
                </a:schemeClr>
              </a:solidFill>
            </a:endParaRPr>
          </a:p>
        </p:txBody>
      </p:sp>
    </p:spTree>
    <p:extLst>
      <p:ext uri="{BB962C8B-B14F-4D97-AF65-F5344CB8AC3E}">
        <p14:creationId xmlns:p14="http://schemas.microsoft.com/office/powerpoint/2010/main" val="1546652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D3B4369-07AD-8AB8-00EB-A78549B33D8E}"/>
              </a:ext>
            </a:extLst>
          </p:cNvPr>
          <p:cNvSpPr txBox="1"/>
          <p:nvPr/>
        </p:nvSpPr>
        <p:spPr>
          <a:xfrm>
            <a:off x="7591646" y="1403497"/>
            <a:ext cx="3870252" cy="923330"/>
          </a:xfrm>
          <a:prstGeom prst="rect">
            <a:avLst/>
          </a:prstGeom>
          <a:noFill/>
        </p:spPr>
        <p:txBody>
          <a:bodyPr wrap="square" rtlCol="0">
            <a:spAutoFit/>
          </a:bodyPr>
          <a:lstStyle/>
          <a:p>
            <a:r>
              <a:rPr lang="nb-NO"/>
              <a:t>Forfatter:</a:t>
            </a:r>
          </a:p>
          <a:p>
            <a:r>
              <a:rPr lang="nb-NO"/>
              <a:t>Psykologspesialist Anne-Kristin Imenes, for Robuste Barn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6783" y="1948873"/>
            <a:ext cx="3064713" cy="1325563"/>
          </a:xfrm>
        </p:spPr>
        <p:txBody>
          <a:bodyPr/>
          <a:lstStyle/>
          <a:p>
            <a:pPr algn="ctr"/>
            <a:r>
              <a:rPr lang="nb-NO" sz="5400" b="0">
                <a:solidFill>
                  <a:srgbClr val="13A89E"/>
                </a:solidFill>
                <a:latin typeface="Georgia"/>
                <a:cs typeface="Biome"/>
              </a:rPr>
              <a:t>I samme båt</a:t>
            </a:r>
          </a:p>
        </p:txBody>
      </p:sp>
      <p:pic>
        <p:nvPicPr>
          <p:cNvPr id="6" name="Plassholder for innhold 5" descr="Et bilde som inneholder Båtsport, vann, utendørs, tegning&#10;&#10;Automatisk generert beskrivelse">
            <a:extLst>
              <a:ext uri="{FF2B5EF4-FFF2-40B4-BE49-F238E27FC236}">
                <a16:creationId xmlns:a16="http://schemas.microsoft.com/office/drawing/2014/main" id="{792FF0CA-B7FE-1233-C0F2-2FC7AB8EE42A}"/>
              </a:ext>
            </a:extLst>
          </p:cNvPr>
          <p:cNvPicPr>
            <a:picLocks noGrp="1" noChangeAspect="1"/>
          </p:cNvPicPr>
          <p:nvPr>
            <p:ph idx="1"/>
          </p:nvPr>
        </p:nvPicPr>
        <p:blipFill>
          <a:blip r:embed="rId3"/>
          <a:stretch>
            <a:fillRect/>
          </a:stretch>
        </p:blipFill>
        <p:spPr>
          <a:xfrm>
            <a:off x="3766457" y="-39461"/>
            <a:ext cx="6897461" cy="6897461"/>
          </a:xfrm>
        </p:spPr>
      </p:pic>
    </p:spTree>
    <p:extLst>
      <p:ext uri="{BB962C8B-B14F-4D97-AF65-F5344CB8AC3E}">
        <p14:creationId xmlns:p14="http://schemas.microsoft.com/office/powerpoint/2010/main" val="8361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descr="Skjermbilde 2016-03-25 kl. 10.46.33.png"/>
          <p:cNvPicPr>
            <a:picLocks noGrp="1" noChangeAspect="1"/>
          </p:cNvPicPr>
          <p:nvPr>
            <p:ph idx="4294967295"/>
          </p:nvPr>
        </p:nvPicPr>
        <p:blipFill>
          <a:blip r:embed="rId3" cstate="email">
            <a:extLst>
              <a:ext uri="{28A0092B-C50C-407E-A947-70E740481C1C}">
                <a14:useLocalDpi xmlns:a14="http://schemas.microsoft.com/office/drawing/2010/main"/>
              </a:ext>
            </a:extLst>
          </a:blip>
          <a:srcRect t="-33602" b="-33602"/>
          <a:stretch>
            <a:fillRect/>
          </a:stretch>
        </p:blipFill>
        <p:spPr>
          <a:xfrm>
            <a:off x="2379740" y="2413001"/>
            <a:ext cx="8229600" cy="4525963"/>
          </a:xfrm>
        </p:spPr>
      </p:pic>
      <p:pic>
        <p:nvPicPr>
          <p:cNvPr id="5" name="Bilde 4" descr="Skjermbilde 2016-03-25 kl. 10.46.4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61438" y="656168"/>
            <a:ext cx="8337140" cy="2262689"/>
          </a:xfrm>
          <a:prstGeom prst="rect">
            <a:avLst/>
          </a:prstGeom>
        </p:spPr>
      </p:pic>
    </p:spTree>
    <p:extLst>
      <p:ext uri="{BB962C8B-B14F-4D97-AF65-F5344CB8AC3E}">
        <p14:creationId xmlns:p14="http://schemas.microsoft.com/office/powerpoint/2010/main" val="271861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5400" b="0">
                <a:solidFill>
                  <a:schemeClr val="accent1">
                    <a:lumMod val="75000"/>
                  </a:schemeClr>
                </a:solidFill>
                <a:cs typeface="Biome" panose="020B0503030204020804" pitchFamily="34" charset="0"/>
              </a:rPr>
              <a:t>Barn er speilbilder</a:t>
            </a:r>
          </a:p>
        </p:txBody>
      </p:sp>
      <p:pic>
        <p:nvPicPr>
          <p:cNvPr id="4" name="Bilde 3" descr="Skjermbilde 2013-10-05 kl. 23.49.1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2436" y="1679802"/>
            <a:ext cx="4413789" cy="4747605"/>
          </a:xfrm>
          <a:prstGeom prst="rect">
            <a:avLst/>
          </a:prstGeom>
        </p:spPr>
      </p:pic>
    </p:spTree>
    <p:extLst>
      <p:ext uri="{BB962C8B-B14F-4D97-AF65-F5344CB8AC3E}">
        <p14:creationId xmlns:p14="http://schemas.microsoft.com/office/powerpoint/2010/main" val="91834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E929D9-F587-5FD0-CAD8-A1FE22ABE169}"/>
              </a:ext>
            </a:extLst>
          </p:cNvPr>
          <p:cNvSpPr>
            <a:spLocks noGrp="1"/>
          </p:cNvSpPr>
          <p:nvPr>
            <p:ph type="title"/>
          </p:nvPr>
        </p:nvSpPr>
        <p:spPr/>
        <p:txBody>
          <a:bodyPr/>
          <a:lstStyle/>
          <a:p>
            <a:endParaRPr lang="nb-NO"/>
          </a:p>
        </p:txBody>
      </p:sp>
      <p:pic>
        <p:nvPicPr>
          <p:cNvPr id="4" name="Bilde 3">
            <a:extLst>
              <a:ext uri="{FF2B5EF4-FFF2-40B4-BE49-F238E27FC236}">
                <a16:creationId xmlns:a16="http://schemas.microsoft.com/office/drawing/2014/main" id="{CDD83436-4450-366D-1B84-B30E2B630F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2907" y="377388"/>
            <a:ext cx="4306186" cy="6205974"/>
          </a:xfrm>
          <a:prstGeom prst="rect">
            <a:avLst/>
          </a:prstGeom>
        </p:spPr>
      </p:pic>
    </p:spTree>
    <p:extLst>
      <p:ext uri="{BB962C8B-B14F-4D97-AF65-F5344CB8AC3E}">
        <p14:creationId xmlns:p14="http://schemas.microsoft.com/office/powerpoint/2010/main" val="28366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FC700D-06ED-B0F9-A99A-89B0AED74247}"/>
              </a:ext>
            </a:extLst>
          </p:cNvPr>
          <p:cNvSpPr>
            <a:spLocks noGrp="1"/>
          </p:cNvSpPr>
          <p:nvPr>
            <p:ph type="title"/>
          </p:nvPr>
        </p:nvSpPr>
        <p:spPr/>
        <p:txBody>
          <a:bodyPr/>
          <a:lstStyle/>
          <a:p>
            <a:endParaRPr lang="nb-NO"/>
          </a:p>
        </p:txBody>
      </p:sp>
      <p:pic>
        <p:nvPicPr>
          <p:cNvPr id="4" name="Bilde 3">
            <a:extLst>
              <a:ext uri="{FF2B5EF4-FFF2-40B4-BE49-F238E27FC236}">
                <a16:creationId xmlns:a16="http://schemas.microsoft.com/office/drawing/2014/main" id="{D73A7E73-0D56-B690-C5AF-5837066634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615"/>
            <a:ext cx="10445750" cy="6963833"/>
          </a:xfrm>
          <a:prstGeom prst="rect">
            <a:avLst/>
          </a:prstGeom>
        </p:spPr>
      </p:pic>
    </p:spTree>
    <p:extLst>
      <p:ext uri="{BB962C8B-B14F-4D97-AF65-F5344CB8AC3E}">
        <p14:creationId xmlns:p14="http://schemas.microsoft.com/office/powerpoint/2010/main" val="12337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Skjermbilde 2013-10-07 kl. 19.59.3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82926" y="718659"/>
            <a:ext cx="8434775" cy="5566269"/>
          </a:xfrm>
          <a:prstGeom prst="rect">
            <a:avLst/>
          </a:prstGeom>
        </p:spPr>
      </p:pic>
    </p:spTree>
    <p:extLst>
      <p:ext uri="{BB962C8B-B14F-4D97-AF65-F5344CB8AC3E}">
        <p14:creationId xmlns:p14="http://schemas.microsoft.com/office/powerpoint/2010/main" val="152296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5400" b="0">
                <a:solidFill>
                  <a:schemeClr val="accent1">
                    <a:lumMod val="75000"/>
                  </a:schemeClr>
                </a:solidFill>
              </a:rPr>
              <a:t>Voksne skaper vennskap </a:t>
            </a:r>
          </a:p>
        </p:txBody>
      </p:sp>
      <p:pic>
        <p:nvPicPr>
          <p:cNvPr id="4" name="Plassholder for innhold 3" descr="Skjermbilde 2016-10-10 kl. 16.14.57.png"/>
          <p:cNvPicPr>
            <a:picLocks noGrp="1" noChangeAspect="1"/>
          </p:cNvPicPr>
          <p:nvPr>
            <p:ph idx="1"/>
          </p:nvPr>
        </p:nvPicPr>
        <p:blipFill>
          <a:blip r:embed="rId3" cstate="email">
            <a:extLst>
              <a:ext uri="{28A0092B-C50C-407E-A947-70E740481C1C}">
                <a14:useLocalDpi xmlns:a14="http://schemas.microsoft.com/office/drawing/2010/main"/>
              </a:ext>
            </a:extLst>
          </a:blip>
          <a:srcRect l="-38840" r="-38840"/>
          <a:stretch>
            <a:fillRect/>
          </a:stretch>
        </p:blipFill>
        <p:spPr/>
      </p:pic>
    </p:spTree>
    <p:extLst>
      <p:ext uri="{BB962C8B-B14F-4D97-AF65-F5344CB8AC3E}">
        <p14:creationId xmlns:p14="http://schemas.microsoft.com/office/powerpoint/2010/main" val="226546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pPr algn="ctr"/>
            <a:r>
              <a:rPr lang="nb-NO" sz="5400" b="0">
                <a:solidFill>
                  <a:schemeClr val="accent1">
                    <a:lumMod val="75000"/>
                  </a:schemeClr>
                </a:solidFill>
              </a:rPr>
              <a:t>Film: Voksne skaper vennskap</a:t>
            </a:r>
          </a:p>
        </p:txBody>
      </p:sp>
      <p:pic>
        <p:nvPicPr>
          <p:cNvPr id="7" name="Plassholder for innhold 6" descr="Skjermbilde 2016-10-10 kl. 14.00.30.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
        <p:nvSpPr>
          <p:cNvPr id="2" name="TekstSylinder 1">
            <a:extLst>
              <a:ext uri="{FF2B5EF4-FFF2-40B4-BE49-F238E27FC236}">
                <a16:creationId xmlns:a16="http://schemas.microsoft.com/office/drawing/2014/main" id="{8BCEFE0B-B264-0A45-AE6A-9C7F907FE0EE}"/>
              </a:ext>
            </a:extLst>
          </p:cNvPr>
          <p:cNvSpPr txBox="1"/>
          <p:nvPr/>
        </p:nvSpPr>
        <p:spPr>
          <a:xfrm>
            <a:off x="3605574" y="6214030"/>
            <a:ext cx="5033750" cy="369332"/>
          </a:xfrm>
          <a:prstGeom prst="rect">
            <a:avLst/>
          </a:prstGeom>
          <a:noFill/>
        </p:spPr>
        <p:txBody>
          <a:bodyPr wrap="none" rtlCol="0">
            <a:spAutoFit/>
          </a:bodyPr>
          <a:lstStyle/>
          <a:p>
            <a:r>
              <a:rPr lang="nb-NO">
                <a:hlinkClick r:id="rId4"/>
              </a:rPr>
              <a:t>https://www.youtube.com/watch?v=lv8PWOzx_eQ</a:t>
            </a:r>
            <a:r>
              <a:rPr lang="nb-NO"/>
              <a:t> </a:t>
            </a:r>
          </a:p>
        </p:txBody>
      </p:sp>
    </p:spTree>
    <p:extLst>
      <p:ext uri="{BB962C8B-B14F-4D97-AF65-F5344CB8AC3E}">
        <p14:creationId xmlns:p14="http://schemas.microsoft.com/office/powerpoint/2010/main" val="1202855724"/>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22B0C-42EC-471A-A30E-BB155B46A791}">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AF20BBE-DE9F-4C9A-821E-C95949DB9137}">
  <ds:schemaRefs>
    <ds:schemaRef ds:uri="http://schemas.microsoft.com/sharepoint/v3/contenttype/forms"/>
  </ds:schemaRefs>
</ds:datastoreItem>
</file>

<file path=customXml/itemProps3.xml><?xml version="1.0" encoding="utf-8"?>
<ds:datastoreItem xmlns:ds="http://schemas.openxmlformats.org/officeDocument/2006/customXml" ds:itemID="{55723C23-8B27-463B-9525-446148F4DBDC}">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4_Office-tema</Template>
  <Application>Microsoft Office PowerPoint</Application>
  <PresentationFormat>Widescreen</PresentationFormat>
  <Slides>18</Slides>
  <Notes>13</Notes>
  <HiddenSlides>0</HiddenSlide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4_Office-tema</vt:lpstr>
      <vt:lpstr>Egendefinert utforming</vt:lpstr>
      <vt:lpstr>5_Office-tema</vt:lpstr>
      <vt:lpstr>3_Office-tema</vt:lpstr>
      <vt:lpstr>6_Office-tema</vt:lpstr>
      <vt:lpstr> Vennskap og utenforskap  Hvordan hjelpe barnet? Hva kan voksne gjøre? </vt:lpstr>
      <vt:lpstr>I samme båt</vt:lpstr>
      <vt:lpstr>PowerPoint Presentation</vt:lpstr>
      <vt:lpstr>Barn er speilbilder</vt:lpstr>
      <vt:lpstr>PowerPoint Presentation</vt:lpstr>
      <vt:lpstr>PowerPoint Presentation</vt:lpstr>
      <vt:lpstr>PowerPoint Presentation</vt:lpstr>
      <vt:lpstr>Voksne skaper vennskap </vt:lpstr>
      <vt:lpstr>Film: Voksne skaper vennskap</vt:lpstr>
      <vt:lpstr>Film: Venner på skolen</vt:lpstr>
      <vt:lpstr>”It takes a village to raise a child”</vt:lpstr>
      <vt:lpstr>Vi leker og bryter isen Hver gruppe får èn ballong som skal blåses opp. Gruppen skal stå og holde hverandre i hendene. Det gjelder samarbeide om å holde ballongen i luften uten å bruke hendene. Det er lov å  bruke føtter, skuldre, hodet, kropp,  – men altså ikke hendene.  Lære navn: Du må si et navn i gruppen hver gang du berører ballongen. Den som hører navnet sitt skal berøre ballongen neste gang. </vt:lpstr>
      <vt:lpstr>PowerPoint Presentation</vt:lpstr>
      <vt:lpstr>Presentasjon av problemstillinger til samtale om bursdagskultur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revision>1</cp:revision>
  <dcterms:created xsi:type="dcterms:W3CDTF">2023-01-27T13:13:49Z</dcterms:created>
  <dcterms:modified xsi:type="dcterms:W3CDTF">2024-09-25T08:31:54Z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