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76" r:id="rId6"/>
    <p:sldId id="277" r:id="rId7"/>
    <p:sldId id="263" r:id="rId8"/>
    <p:sldId id="271" r:id="rId9"/>
    <p:sldId id="274" r:id="rId10"/>
    <p:sldId id="275" r:id="rId11"/>
    <p:sldId id="272" r:id="rId12"/>
    <p:sldId id="273" r:id="rId13"/>
    <p:sldId id="270"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92766"/>
  </p:normalViewPr>
  <p:slideViewPr>
    <p:cSldViewPr snapToGrid="0" snapToObjects="1">
      <p:cViewPr varScale="1">
        <p:scale>
          <a:sx n="43" d="100"/>
          <a:sy n="43" d="100"/>
        </p:scale>
        <p:origin x="208" y="172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45A35-E8F4-7845-A31C-99CB718ACF84}" type="datetimeFigureOut">
              <a:rPr lang="nn-NO" smtClean="0"/>
              <a:pPr/>
              <a:t>28.07.2025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3333A-43C8-324E-BB41-2EFDBCB1DED4}"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ftenposten.no/meninger/kronikk/i/VbvPar/jaevla-snitch-hvorfor-gikk-du-til-politiet-jonas-andreassen?#xtor=RSS-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dirty="0"/>
              <a:t> </a:t>
            </a:r>
            <a:r>
              <a:rPr lang="nb-NO" sz="1200" dirty="0">
                <a:solidFill>
                  <a:srgbClr val="0000FF"/>
                </a:solidFill>
                <a:hlinkClick r:id="rId3"/>
              </a:rPr>
              <a:t>https://www.aftenposten.no/meninger/kronikk/i/VbvPar/jaevla-snitch-hvorfor-gikk-du-til-politiet-jonas-andreassen?#xtor=RSS-3</a:t>
            </a:r>
            <a:r>
              <a:rPr lang="nb-NO" sz="1200" dirty="0">
                <a:solidFill>
                  <a:srgbClr val="0000FF"/>
                </a:solidFill>
              </a:rPr>
              <a:t> </a:t>
            </a:r>
            <a:endParaRPr lang="nn-NO" sz="1200" dirty="0">
              <a:solidFill>
                <a:srgbClr val="0000FF"/>
              </a:solidFill>
            </a:endParaRPr>
          </a:p>
          <a:p>
            <a:endParaRPr lang="nn-NO" dirty="0"/>
          </a:p>
        </p:txBody>
      </p:sp>
      <p:sp>
        <p:nvSpPr>
          <p:cNvPr id="4" name="Plassholder for lysbildenummer 3"/>
          <p:cNvSpPr>
            <a:spLocks noGrp="1"/>
          </p:cNvSpPr>
          <p:nvPr>
            <p:ph type="sldNum" sz="quarter" idx="10"/>
          </p:nvPr>
        </p:nvSpPr>
        <p:spPr/>
        <p:txBody>
          <a:bodyPr/>
          <a:lstStyle/>
          <a:p>
            <a:fld id="{3EB3333A-43C8-324E-BB41-2EFDBCB1DED4}" type="slidenum">
              <a:rPr lang="nn-NO" smtClean="0"/>
              <a:pPr/>
              <a:t>4</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28.07.2025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DZ_NahfINo&amp;list=RDoDZ_NahfINo&amp;index=1"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aftenposten.no/meninger/kronikk/i/VbvPar/jaevla-snitch-hvorfor-gikk-du-til-politiet-jonas-andreassen?#xtor=RSS-3"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r>
              <a:rPr lang="nb-NO" dirty="0"/>
              <a:t>:</a:t>
            </a:r>
            <a:br>
              <a:rPr lang="nb-NO" dirty="0"/>
            </a:br>
            <a:r>
              <a:rPr lang="nb-NO" dirty="0"/>
              <a:t>Engstelse</a:t>
            </a:r>
          </a:p>
        </p:txBody>
      </p:sp>
      <p:sp>
        <p:nvSpPr>
          <p:cNvPr id="3" name="Undertittel 2"/>
          <p:cNvSpPr txBox="1">
            <a:spLocks/>
          </p:cNvSpPr>
          <p:nvPr/>
        </p:nvSpPr>
        <p:spPr>
          <a:xfrm>
            <a:off x="6877877" y="406461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 </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a:srcRect b="6644"/>
          <a:stretch>
            <a:fillRect/>
          </a:stretch>
        </p:blipFill>
        <p:spPr>
          <a:xfrm>
            <a:off x="6" y="0"/>
            <a:ext cx="12249996" cy="6861684"/>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6"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2" name="Tittel 1"/>
          <p:cNvSpPr>
            <a:spLocks noGrp="1"/>
          </p:cNvSpPr>
          <p:nvPr>
            <p:ph type="title"/>
          </p:nvPr>
        </p:nvSpPr>
        <p:spPr>
          <a:xfrm>
            <a:off x="814641" y="1650557"/>
            <a:ext cx="4977634" cy="1342754"/>
          </a:xfrm>
        </p:spPr>
        <p:txBody>
          <a:bodyPr vert="horz" lIns="91436" tIns="45719" rIns="91436" bIns="45719" rtlCol="0" anchor="ctr">
            <a:normAutofit/>
          </a:bodyPr>
          <a:lstStyle/>
          <a:p>
            <a:r>
              <a:rPr lang="en-US" sz="2800" dirty="0" err="1"/>
              <a:t>Nærværstrening</a:t>
            </a:r>
            <a:r>
              <a:rPr lang="en-US" sz="2800"/>
              <a:t> (5 min)</a:t>
            </a:r>
            <a:endParaRPr lang="en-US" sz="2800" dirty="0"/>
          </a:p>
        </p:txBody>
      </p:sp>
      <p:sp>
        <p:nvSpPr>
          <p:cNvPr id="3" name="Plassholder for innhold 2"/>
          <p:cNvSpPr>
            <a:spLocks noGrp="1"/>
          </p:cNvSpPr>
          <p:nvPr>
            <p:ph sz="half" idx="1"/>
          </p:nvPr>
        </p:nvSpPr>
        <p:spPr>
          <a:xfrm>
            <a:off x="525522" y="2821021"/>
            <a:ext cx="4741237" cy="3810000"/>
          </a:xfrm>
        </p:spPr>
        <p:txBody>
          <a:bodyPr vert="horz" lIns="91436" tIns="45719" rIns="91436" bIns="45719" rtlCol="0" anchor="ctr">
            <a:normAutofit lnSpcReduction="10000"/>
          </a:bodyPr>
          <a:lstStyle/>
          <a:p>
            <a:pPr marL="457200" lvl="0" indent="-457200">
              <a:buFont typeface="Arial"/>
              <a:buChar char="•"/>
            </a:pPr>
            <a:r>
              <a:rPr lang="nb-NO" sz="2200" dirty="0">
                <a:solidFill>
                  <a:schemeClr val="tx1">
                    <a:lumMod val="75000"/>
                  </a:schemeClr>
                </a:solidFill>
              </a:rPr>
              <a:t>Finn en behagelig stilling. Plant bena i gulvet. Lukk gjerne øynene</a:t>
            </a:r>
          </a:p>
          <a:p>
            <a:pPr marL="457200" lvl="0" indent="-457200">
              <a:buFont typeface="Arial"/>
              <a:buChar char="•"/>
            </a:pPr>
            <a:r>
              <a:rPr lang="nb-NO" sz="2200" dirty="0">
                <a:solidFill>
                  <a:schemeClr val="tx1">
                    <a:lumMod val="75000"/>
                  </a:schemeClr>
                </a:solidFill>
              </a:rPr>
              <a:t>Øv på å puste ut langsomt. Jo lengre du klarer å puste ut, jo roligere blir pusten. Det virker beroligende på kroppen</a:t>
            </a:r>
          </a:p>
          <a:p>
            <a:pPr marL="457200" lvl="0" indent="-457200">
              <a:buFont typeface="Arial"/>
              <a:buChar char="•"/>
            </a:pPr>
            <a:r>
              <a:rPr lang="en-US" sz="2200" dirty="0">
                <a:solidFill>
                  <a:schemeClr val="tx1">
                    <a:lumMod val="75000"/>
                  </a:schemeClr>
                </a:solidFill>
              </a:rPr>
              <a:t>Spill </a:t>
            </a:r>
            <a:r>
              <a:rPr lang="en-US" sz="2200" dirty="0" err="1">
                <a:solidFill>
                  <a:schemeClr val="tx1">
                    <a:lumMod val="75000"/>
                  </a:schemeClr>
                </a:solidFill>
              </a:rPr>
              <a:t>svak</a:t>
            </a:r>
            <a:r>
              <a:rPr lang="en-US" sz="2200" dirty="0">
                <a:solidFill>
                  <a:schemeClr val="tx1">
                    <a:lumMod val="75000"/>
                  </a:schemeClr>
                </a:solidFill>
              </a:rPr>
              <a:t> </a:t>
            </a:r>
            <a:r>
              <a:rPr lang="en-US" sz="2200" dirty="0" err="1">
                <a:solidFill>
                  <a:schemeClr val="tx1">
                    <a:lumMod val="75000"/>
                  </a:schemeClr>
                </a:solidFill>
              </a:rPr>
              <a:t>musikk</a:t>
            </a:r>
            <a:r>
              <a:rPr lang="en-US" sz="2200" dirty="0">
                <a:solidFill>
                  <a:schemeClr val="tx1">
                    <a:lumMod val="75000"/>
                  </a:schemeClr>
                </a:solidFill>
              </a:rPr>
              <a:t> </a:t>
            </a:r>
            <a:r>
              <a:rPr lang="en-US" sz="2200" dirty="0" err="1">
                <a:solidFill>
                  <a:schemeClr val="tx1">
                    <a:lumMod val="75000"/>
                  </a:schemeClr>
                </a:solidFill>
              </a:rPr>
              <a:t>fra</a:t>
            </a:r>
            <a:r>
              <a:rPr lang="en-US" sz="2200" dirty="0">
                <a:solidFill>
                  <a:schemeClr val="tx1">
                    <a:lumMod val="75000"/>
                  </a:schemeClr>
                </a:solidFill>
              </a:rPr>
              <a:t> </a:t>
            </a:r>
            <a:r>
              <a:rPr lang="en-US" sz="2200" dirty="0" err="1">
                <a:solidFill>
                  <a:schemeClr val="tx1">
                    <a:lumMod val="75000"/>
                  </a:schemeClr>
                </a:solidFill>
              </a:rPr>
              <a:t>Youtube</a:t>
            </a:r>
            <a:r>
              <a:rPr lang="en-US" sz="2200" dirty="0">
                <a:solidFill>
                  <a:schemeClr val="tx1">
                    <a:lumMod val="75000"/>
                  </a:schemeClr>
                </a:solidFill>
              </a:rPr>
              <a:t>, for </a:t>
            </a:r>
            <a:r>
              <a:rPr lang="en-US" sz="2200" dirty="0" err="1">
                <a:solidFill>
                  <a:schemeClr val="tx1">
                    <a:lumMod val="75000"/>
                  </a:schemeClr>
                </a:solidFill>
              </a:rPr>
              <a:t>eksempel</a:t>
            </a:r>
            <a:r>
              <a:rPr lang="en-US" sz="2200" dirty="0">
                <a:solidFill>
                  <a:schemeClr val="tx1">
                    <a:lumMod val="75000"/>
                  </a:schemeClr>
                </a:solidFill>
              </a:rPr>
              <a:t>: </a:t>
            </a:r>
            <a:r>
              <a:rPr lang="nb-NO" sz="2200" dirty="0">
                <a:solidFill>
                  <a:schemeClr val="tx1">
                    <a:lumMod val="75000"/>
                  </a:schemeClr>
                </a:solidFill>
              </a:rPr>
              <a:t>Pat Metheny - Tell her </a:t>
            </a:r>
            <a:r>
              <a:rPr lang="nb-NO" sz="2200" dirty="0" err="1">
                <a:solidFill>
                  <a:schemeClr val="tx1">
                    <a:lumMod val="75000"/>
                  </a:schemeClr>
                </a:solidFill>
              </a:rPr>
              <a:t>you</a:t>
            </a:r>
            <a:r>
              <a:rPr lang="nb-NO" sz="2200" dirty="0">
                <a:solidFill>
                  <a:schemeClr val="tx1">
                    <a:lumMod val="75000"/>
                  </a:schemeClr>
                </a:solidFill>
              </a:rPr>
              <a:t> </a:t>
            </a:r>
            <a:r>
              <a:rPr lang="nb-NO" sz="2200" dirty="0" err="1">
                <a:solidFill>
                  <a:schemeClr val="tx1">
                    <a:lumMod val="75000"/>
                  </a:schemeClr>
                </a:solidFill>
              </a:rPr>
              <a:t>saw</a:t>
            </a:r>
            <a:r>
              <a:rPr lang="nb-NO" sz="2200" dirty="0">
                <a:solidFill>
                  <a:schemeClr val="tx1">
                    <a:lumMod val="75000"/>
                  </a:schemeClr>
                </a:solidFill>
              </a:rPr>
              <a:t> </a:t>
            </a:r>
            <a:r>
              <a:rPr lang="nb-NO" sz="2200" dirty="0" err="1">
                <a:solidFill>
                  <a:schemeClr val="tx1">
                    <a:lumMod val="75000"/>
                  </a:schemeClr>
                </a:solidFill>
              </a:rPr>
              <a:t>me</a:t>
            </a:r>
            <a:r>
              <a:rPr lang="nb-NO" sz="2200" dirty="0">
                <a:solidFill>
                  <a:schemeClr val="tx1">
                    <a:lumMod val="75000"/>
                  </a:schemeClr>
                </a:solidFill>
              </a:rPr>
              <a:t>: </a:t>
            </a:r>
            <a:r>
              <a:rPr lang="nb-NO" sz="2200" dirty="0">
                <a:solidFill>
                  <a:schemeClr val="tx1">
                    <a:lumMod val="75000"/>
                  </a:schemeClr>
                </a:solidFill>
                <a:hlinkClick r:id="rId3"/>
              </a:rPr>
              <a:t>https://www.youtube.com/watch?v=oDZ_NahfINo&amp;list=RDoDZ_NahfINo&amp;index=1</a:t>
            </a:r>
            <a:r>
              <a:rPr lang="nb-NO" sz="2200" dirty="0">
                <a:solidFill>
                  <a:schemeClr val="tx1">
                    <a:lumMod val="75000"/>
                  </a:schemeClr>
                </a:solidFill>
              </a:rPr>
              <a:t>   </a:t>
            </a:r>
            <a:endParaRPr lang="en-US" sz="1800" dirty="0"/>
          </a:p>
        </p:txBody>
      </p:sp>
      <p:sp>
        <p:nvSpPr>
          <p:cNvPr id="10" name="TekstSylinder 9"/>
          <p:cNvSpPr txBox="1"/>
          <p:nvPr/>
        </p:nvSpPr>
        <p:spPr>
          <a:xfrm>
            <a:off x="11222098" y="0"/>
            <a:ext cx="1216046" cy="272259"/>
          </a:xfrm>
          <a:prstGeom prst="rect">
            <a:avLst/>
          </a:prstGeom>
          <a:noFill/>
        </p:spPr>
        <p:txBody>
          <a:bodyPr wrap="square" lIns="117226" tIns="58613" rIns="117226" bIns="58613"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54598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89F929D-E5C3-3F75-3DA0-18EE6D4F257C}"/>
              </a:ext>
            </a:extLst>
          </p:cNvPr>
          <p:cNvSpPr>
            <a:spLocks noGrp="1"/>
          </p:cNvSpPr>
          <p:nvPr>
            <p:ph type="title"/>
          </p:nvPr>
        </p:nvSpPr>
        <p:spPr/>
        <p:txBody>
          <a:bodyPr/>
          <a:lstStyle/>
          <a:p>
            <a:r>
              <a:rPr lang="nb-NO" dirty="0"/>
              <a:t>Human Knot (Menneskeknute) </a:t>
            </a:r>
            <a:r>
              <a:rPr lang="nb-NO" sz="2800" dirty="0"/>
              <a:t>(5 min)</a:t>
            </a:r>
            <a:endParaRPr lang="nb-NO" dirty="0"/>
          </a:p>
        </p:txBody>
      </p:sp>
      <p:sp>
        <p:nvSpPr>
          <p:cNvPr id="4" name="Plassholder for innhold 3">
            <a:extLst>
              <a:ext uri="{FF2B5EF4-FFF2-40B4-BE49-F238E27FC236}">
                <a16:creationId xmlns:a16="http://schemas.microsoft.com/office/drawing/2014/main" id="{46B1541B-9E34-2E3B-AA04-E92C31626F74}"/>
              </a:ext>
            </a:extLst>
          </p:cNvPr>
          <p:cNvSpPr>
            <a:spLocks noGrp="1"/>
          </p:cNvSpPr>
          <p:nvPr>
            <p:ph idx="1"/>
          </p:nvPr>
        </p:nvSpPr>
        <p:spPr/>
        <p:txBody>
          <a:bodyPr/>
          <a:lstStyle/>
          <a:p>
            <a:pPr marL="0" indent="0">
              <a:buNone/>
            </a:pPr>
            <a:r>
              <a:rPr lang="nb-NO" dirty="0"/>
              <a:t>Del klassen i to grupper. </a:t>
            </a:r>
          </a:p>
          <a:p>
            <a:pPr marL="0" indent="0">
              <a:buNone/>
            </a:pPr>
            <a:r>
              <a:rPr lang="nb-NO" b="1" dirty="0"/>
              <a:t>Alle står i en sirkel, lukker øynene og griper hendene til to forskjellige personer (ikke rett ved siden av seg). </a:t>
            </a:r>
          </a:p>
          <a:p>
            <a:pPr marL="0" indent="0">
              <a:buNone/>
            </a:pPr>
            <a:r>
              <a:rPr lang="nb-NO" dirty="0"/>
              <a:t>Målet er å nøste opp knuten uten å slippe hender, slik at dere ender i en sirkel igjen. Dette utfordrer samarbeid og gir mye latter. Noen ganger går det ikke helt opp, og dere ender i flere mindre sirkler, men målet er én stor. Snakk sammen, foreslå løsninger og lytt til hverandre for å løse knuten.</a:t>
            </a:r>
          </a:p>
          <a:p>
            <a:endParaRPr lang="nb-NO" dirty="0"/>
          </a:p>
        </p:txBody>
      </p:sp>
    </p:spTree>
    <p:extLst>
      <p:ext uri="{BB962C8B-B14F-4D97-AF65-F5344CB8AC3E}">
        <p14:creationId xmlns:p14="http://schemas.microsoft.com/office/powerpoint/2010/main" val="280624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D9C15-DC29-E0AB-C12C-03D05A52BDB3}"/>
              </a:ext>
            </a:extLst>
          </p:cNvPr>
          <p:cNvSpPr>
            <a:spLocks noGrp="1"/>
          </p:cNvSpPr>
          <p:nvPr>
            <p:ph type="title"/>
          </p:nvPr>
        </p:nvSpPr>
        <p:spPr/>
        <p:txBody>
          <a:bodyPr/>
          <a:lstStyle/>
          <a:p>
            <a:r>
              <a:rPr lang="nb-NO" dirty="0"/>
              <a:t>Fire i sofaen (25 min)</a:t>
            </a:r>
          </a:p>
        </p:txBody>
      </p:sp>
      <p:sp>
        <p:nvSpPr>
          <p:cNvPr id="3" name="Plassholder for innhold 2">
            <a:extLst>
              <a:ext uri="{FF2B5EF4-FFF2-40B4-BE49-F238E27FC236}">
                <a16:creationId xmlns:a16="http://schemas.microsoft.com/office/drawing/2014/main" id="{6B6014C6-8FBE-5E22-757B-E6777A9E25B1}"/>
              </a:ext>
            </a:extLst>
          </p:cNvPr>
          <p:cNvSpPr>
            <a:spLocks noGrp="1"/>
          </p:cNvSpPr>
          <p:nvPr>
            <p:ph idx="1"/>
          </p:nvPr>
        </p:nvSpPr>
        <p:spPr>
          <a:xfrm>
            <a:off x="581889" y="1825624"/>
            <a:ext cx="10599917" cy="4667251"/>
          </a:xfrm>
        </p:spPr>
        <p:txBody>
          <a:bodyPr>
            <a:normAutofit fontScale="62500" lnSpcReduction="20000"/>
          </a:bodyPr>
          <a:lstStyle/>
          <a:p>
            <a:pPr marL="0" indent="0">
              <a:buNone/>
            </a:pPr>
            <a:r>
              <a:rPr lang="nb-NO" dirty="0"/>
              <a:t>Dette er en populær lek som er engasjerende, inkluderende og morsom på en avslappet måte. Reglene til leken "fire i sofaen" går ut på å få fire personer fra ditt lag til å sitte samlet i sofaen. Her er en oversikt over hvordan leken spilles:</a:t>
            </a:r>
          </a:p>
          <a:p>
            <a:pPr lvl="0"/>
            <a:r>
              <a:rPr lang="nb-NO" dirty="0"/>
              <a:t>Dere trenger en sofa med plass til fire (eventuelt fire stoler tett sammen), samt stoler i en ring rundt, slik at det til sammen er tre færre stoler enn antall personer som er med.</a:t>
            </a:r>
          </a:p>
          <a:p>
            <a:pPr lvl="0"/>
            <a:r>
              <a:rPr lang="nb-NO" dirty="0"/>
              <a:t>Deltakerne deles i to lag med like mange på hvert lag. Marker gjerne lagene (for eksempel skjerf/vest).</a:t>
            </a:r>
          </a:p>
          <a:p>
            <a:pPr lvl="0"/>
            <a:r>
              <a:rPr lang="nb-NO" dirty="0"/>
              <a:t>To personer fra hvert lag starter i sofaen, de andre setter seg på de andre stolene. Én stol er alltid ledig.</a:t>
            </a:r>
          </a:p>
          <a:p>
            <a:pPr lvl="0"/>
            <a:r>
              <a:rPr lang="nb-NO" dirty="0"/>
              <a:t>Alle skriver navnet sitt på en lapp, som legges i en boks. Hver deltaker trekker en lapp – dette navnet er nå deltakerens “identitet”, og er hemmelig.</a:t>
            </a:r>
          </a:p>
          <a:p>
            <a:pPr lvl="0"/>
            <a:r>
              <a:rPr lang="nb-NO" dirty="0"/>
              <a:t>Den som sitter til venstre for den ledige stolen sier høyt navnet på en annen deltaker (et navn fra lappene). Den som har dette navnet på sin lapp reiser seg og setter seg på den ledige stolen. Samtidig bytter de to (den som sa navnet og den som flyttet seg) navnelapp.</a:t>
            </a:r>
          </a:p>
          <a:p>
            <a:pPr lvl="0"/>
            <a:r>
              <a:rPr lang="nb-NO" dirty="0"/>
              <a:t>Den som nå sitter til venstre for den nye ledige stolen sier et nytt navn, og samme prosess gjentas.</a:t>
            </a:r>
          </a:p>
          <a:p>
            <a:pPr lvl="0"/>
            <a:r>
              <a:rPr lang="nb-NO" dirty="0"/>
              <a:t>Målet er å få alle fire plassene i sofaen fylt med spillere fra det eget laget.</a:t>
            </a:r>
          </a:p>
          <a:p>
            <a:pPr lvl="0"/>
            <a:r>
              <a:rPr lang="nb-NO" dirty="0"/>
              <a:t>Det er ikke lov å si samme navn to ganger på rad.</a:t>
            </a:r>
          </a:p>
          <a:p>
            <a:pPr lvl="0"/>
            <a:r>
              <a:rPr lang="nb-NO" dirty="0"/>
              <a:t>Leken krever litt hukommelse og taktikk for å holde styr på hvem som “heter” hva, slik at man hjelper sitt lag til å overta sofaen, men samtidig er leken morsom fordi alle gjør feil og går i surr til slutt.</a:t>
            </a:r>
          </a:p>
          <a:p>
            <a:endParaRPr lang="nb-NO" dirty="0"/>
          </a:p>
        </p:txBody>
      </p:sp>
    </p:spTree>
    <p:extLst>
      <p:ext uri="{BB962C8B-B14F-4D97-AF65-F5344CB8AC3E}">
        <p14:creationId xmlns:p14="http://schemas.microsoft.com/office/powerpoint/2010/main" val="103247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normAutofit fontScale="90000"/>
          </a:bodyPr>
          <a:lstStyle/>
          <a:p>
            <a:r>
              <a:rPr lang="nb-NO" dirty="0"/>
              <a:t>Lærer leser høyt: ”Jævla </a:t>
            </a:r>
            <a:r>
              <a:rPr lang="nb-NO" dirty="0" err="1"/>
              <a:t>snitch</a:t>
            </a:r>
            <a:r>
              <a:rPr lang="nb-NO" dirty="0"/>
              <a:t>! Hvorfor gikk du til politiet?” (10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60" y="4374694"/>
            <a:ext cx="9352418" cy="1500187"/>
          </a:xfrm>
        </p:spPr>
        <p:txBody>
          <a:bodyPr>
            <a:normAutofit lnSpcReduction="10000"/>
          </a:bodyPr>
          <a:lstStyle/>
          <a:p>
            <a:r>
              <a:rPr lang="nb-NO" sz="2300" dirty="0">
                <a:solidFill>
                  <a:schemeClr val="tx1">
                    <a:lumMod val="75000"/>
                  </a:schemeClr>
                </a:solidFill>
              </a:rPr>
              <a:t>Av </a:t>
            </a:r>
            <a:r>
              <a:rPr lang="nb-NO" sz="2300">
                <a:solidFill>
                  <a:schemeClr val="tx1">
                    <a:lumMod val="75000"/>
                  </a:schemeClr>
                </a:solidFill>
              </a:rPr>
              <a:t>Jonas Andreassen </a:t>
            </a:r>
            <a:r>
              <a:rPr lang="nb-NO" sz="2400" dirty="0">
                <a:solidFill>
                  <a:srgbClr val="0000FF"/>
                </a:solidFill>
                <a:hlinkClick r:id="rId3"/>
              </a:rPr>
              <a:t>https://www.aftenposten.no/meninger/kronikk/i/VbvPar/jaevla-snitch-hvorfor-gikk-du-til-politiet-jonas-andreassen?#xtor=RSS-3</a:t>
            </a:r>
            <a:r>
              <a:rPr lang="nb-NO" sz="2400" dirty="0">
                <a:solidFill>
                  <a:srgbClr val="0000FF"/>
                </a:solidFill>
              </a:rPr>
              <a:t>  </a:t>
            </a:r>
            <a:endParaRPr lang="nn-NO" sz="2400" dirty="0">
              <a:solidFill>
                <a:srgbClr val="0000FF"/>
              </a:solidFill>
            </a:endParaRPr>
          </a:p>
          <a:p>
            <a:r>
              <a:rPr lang="nb-NO" sz="2300" dirty="0">
                <a:solidFill>
                  <a:schemeClr val="tx1">
                    <a:lumMod val="75000"/>
                  </a:schemeClr>
                </a:solidFill>
              </a:rPr>
              <a:t> </a:t>
            </a:r>
          </a:p>
          <a:p>
            <a:endParaRPr lang="nb-NO" dirty="0">
              <a:solidFill>
                <a:schemeClr val="tx1">
                  <a:lumMod val="75000"/>
                </a:schemeClr>
              </a:solidFill>
            </a:endParaRPr>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Timen LIVET </a:t>
            </a:r>
            <a:r>
              <a:rPr lang="nb-NO" sz="3800"/>
              <a:t>(20 </a:t>
            </a:r>
            <a:r>
              <a:rPr lang="nb-NO" sz="3800" dirty="0"/>
              <a:t>min)</a:t>
            </a:r>
            <a:endParaRPr lang="nn-NO" sz="3800" dirty="0"/>
          </a:p>
        </p:txBody>
      </p:sp>
      <p:sp>
        <p:nvSpPr>
          <p:cNvPr id="3" name="Plassholder for innhold 2"/>
          <p:cNvSpPr>
            <a:spLocks noGrp="1"/>
          </p:cNvSpPr>
          <p:nvPr>
            <p:ph sz="half" idx="1"/>
          </p:nvPr>
        </p:nvSpPr>
        <p:spPr>
          <a:xfrm>
            <a:off x="581889" y="1690690"/>
            <a:ext cx="10993584" cy="4824761"/>
          </a:xfrm>
        </p:spPr>
        <p:txBody>
          <a:bodyPr>
            <a:normAutofit lnSpcReduction="10000"/>
          </a:bodyPr>
          <a:lstStyle/>
          <a:p>
            <a:r>
              <a:rPr lang="nb-NO" sz="1800" dirty="0">
                <a:solidFill>
                  <a:schemeClr val="tx1">
                    <a:lumMod val="75000"/>
                  </a:schemeClr>
                </a:solidFill>
              </a:rPr>
              <a:t>Timen LIVET skal handle om ting elevene ønsker å prate om, for eksempel knyttet til dagens tema. Elevene inviteres til å foreslå. Hvis elevene ikke har forslag, kan læreren foreslå</a:t>
            </a:r>
          </a:p>
          <a:p>
            <a:pPr>
              <a:buNone/>
            </a:pPr>
            <a:endParaRPr lang="nb-NO" sz="1800" dirty="0">
              <a:solidFill>
                <a:schemeClr val="tx1">
                  <a:lumMod val="75000"/>
                </a:schemeClr>
              </a:solidFill>
            </a:endParaRPr>
          </a:p>
          <a:p>
            <a:r>
              <a:rPr lang="nb-NO" sz="1800" b="1" dirty="0">
                <a:solidFill>
                  <a:schemeClr val="tx1">
                    <a:lumMod val="75000"/>
                  </a:schemeClr>
                </a:solidFill>
              </a:rPr>
              <a:t>Oppvarmingsrunde:</a:t>
            </a:r>
            <a:endParaRPr lang="nb-NO" sz="1800" dirty="0">
              <a:solidFill>
                <a:schemeClr val="tx1">
                  <a:lumMod val="75000"/>
                </a:schemeClr>
              </a:solidFill>
            </a:endParaRPr>
          </a:p>
          <a:p>
            <a:pPr lvl="1"/>
            <a:r>
              <a:rPr lang="nb-NO" sz="1800" dirty="0">
                <a:solidFill>
                  <a:schemeClr val="tx1">
                    <a:lumMod val="75000"/>
                  </a:schemeClr>
                </a:solidFill>
              </a:rPr>
              <a:t>Min favorittchips (ufarlig oppvarmingsøvelse, alle skal kunne si noe). Send gjerne rundt en pute.</a:t>
            </a:r>
          </a:p>
          <a:p>
            <a:r>
              <a:rPr lang="nb-NO" sz="1800" b="1" dirty="0">
                <a:solidFill>
                  <a:schemeClr val="tx1">
                    <a:lumMod val="75000"/>
                  </a:schemeClr>
                </a:solidFill>
              </a:rPr>
              <a:t>Forslag til</a:t>
            </a:r>
            <a:r>
              <a:rPr lang="nb-NO" sz="1800" dirty="0">
                <a:solidFill>
                  <a:schemeClr val="tx1">
                    <a:lumMod val="75000"/>
                  </a:schemeClr>
                </a:solidFill>
              </a:rPr>
              <a:t> </a:t>
            </a:r>
            <a:r>
              <a:rPr lang="nb-NO" sz="1800" b="1" dirty="0">
                <a:solidFill>
                  <a:schemeClr val="tx1">
                    <a:lumMod val="75000"/>
                  </a:schemeClr>
                </a:solidFill>
              </a:rPr>
              <a:t>temaspørsmål:</a:t>
            </a:r>
            <a:endParaRPr lang="nb-NO" sz="1800" dirty="0">
              <a:solidFill>
                <a:schemeClr val="tx1">
                  <a:lumMod val="75000"/>
                </a:schemeClr>
              </a:solidFill>
            </a:endParaRPr>
          </a:p>
          <a:p>
            <a:pPr marL="687665" lvl="1">
              <a:lnSpc>
                <a:spcPct val="100000"/>
              </a:lnSpc>
              <a:spcBef>
                <a:spcPts val="0"/>
              </a:spcBef>
            </a:pPr>
            <a:r>
              <a:rPr lang="nb-NO" sz="1800" dirty="0">
                <a:solidFill>
                  <a:schemeClr val="tx1">
                    <a:lumMod val="75000"/>
                  </a:schemeClr>
                </a:solidFill>
              </a:rPr>
              <a:t>Hva er mange ungdommer redde for i dag?</a:t>
            </a:r>
          </a:p>
          <a:p>
            <a:pPr marL="687665" lvl="1">
              <a:lnSpc>
                <a:spcPct val="100000"/>
              </a:lnSpc>
              <a:spcBef>
                <a:spcPts val="0"/>
              </a:spcBef>
            </a:pPr>
            <a:r>
              <a:rPr lang="nb-NO" sz="1800" dirty="0">
                <a:solidFill>
                  <a:schemeClr val="tx1">
                    <a:lumMod val="75000"/>
                  </a:schemeClr>
                </a:solidFill>
              </a:rPr>
              <a:t>Er gutter og jenter redde for forskjellige ting?</a:t>
            </a:r>
          </a:p>
          <a:p>
            <a:pPr marL="687665" lvl="1">
              <a:lnSpc>
                <a:spcPct val="100000"/>
              </a:lnSpc>
              <a:spcBef>
                <a:spcPts val="0"/>
              </a:spcBef>
            </a:pPr>
            <a:r>
              <a:rPr lang="nb-NO" sz="1800" dirty="0">
                <a:solidFill>
                  <a:schemeClr val="tx1">
                    <a:lumMod val="75000"/>
                  </a:schemeClr>
                </a:solidFill>
              </a:rPr>
              <a:t>Hva tror du voksne er mest redde for?</a:t>
            </a:r>
          </a:p>
          <a:p>
            <a:pPr marL="687665" lvl="1">
              <a:lnSpc>
                <a:spcPct val="100000"/>
              </a:lnSpc>
              <a:spcBef>
                <a:spcPts val="0"/>
              </a:spcBef>
            </a:pPr>
            <a:r>
              <a:rPr lang="nb-NO" sz="1800" dirty="0">
                <a:solidFill>
                  <a:schemeClr val="tx1">
                    <a:lumMod val="75000"/>
                  </a:schemeClr>
                </a:solidFill>
              </a:rPr>
              <a:t>Hva bør man gjøre når man blir utsatt for noe kriminelt? </a:t>
            </a:r>
          </a:p>
          <a:p>
            <a:pPr marL="687665" lvl="1">
              <a:lnSpc>
                <a:spcPct val="100000"/>
              </a:lnSpc>
              <a:spcBef>
                <a:spcPts val="0"/>
              </a:spcBef>
            </a:pPr>
            <a:r>
              <a:rPr lang="nb-NO" sz="1800" dirty="0">
                <a:solidFill>
                  <a:schemeClr val="tx1">
                    <a:lumMod val="75000"/>
                  </a:schemeClr>
                </a:solidFill>
              </a:rPr>
              <a:t>Hvordan kan voksne gjøre det trygt for barn og unge å snakke ut?</a:t>
            </a:r>
          </a:p>
          <a:p>
            <a:pPr marL="687665" lvl="1">
              <a:lnSpc>
                <a:spcPct val="100000"/>
              </a:lnSpc>
              <a:spcBef>
                <a:spcPts val="0"/>
              </a:spcBef>
            </a:pPr>
            <a:r>
              <a:rPr lang="nb-NO" sz="1800" dirty="0">
                <a:solidFill>
                  <a:schemeClr val="tx1">
                    <a:lumMod val="75000"/>
                  </a:schemeClr>
                </a:solidFill>
              </a:rPr>
              <a:t>Hvorfor er det så vanskelig å stå opp imot urett?</a:t>
            </a:r>
          </a:p>
          <a:p>
            <a:pPr marL="687665" lvl="1">
              <a:lnSpc>
                <a:spcPct val="100000"/>
              </a:lnSpc>
              <a:spcBef>
                <a:spcPts val="0"/>
              </a:spcBef>
            </a:pPr>
            <a:r>
              <a:rPr lang="nb-NO" sz="1800" dirty="0">
                <a:solidFill>
                  <a:schemeClr val="tx1">
                    <a:lumMod val="75000"/>
                  </a:schemeClr>
                </a:solidFill>
              </a:rPr>
              <a:t>Om en gang jeg var redd...</a:t>
            </a:r>
          </a:p>
          <a:p>
            <a:pPr marL="687665" lvl="1">
              <a:lnSpc>
                <a:spcPct val="100000"/>
              </a:lnSpc>
              <a:spcBef>
                <a:spcPts val="0"/>
              </a:spcBef>
            </a:pPr>
            <a:r>
              <a:rPr lang="nb-NO" sz="1800" dirty="0">
                <a:solidFill>
                  <a:schemeClr val="tx1">
                    <a:lumMod val="75000"/>
                  </a:schemeClr>
                </a:solidFill>
              </a:rPr>
              <a:t>Hva er fordeler med å være redd? </a:t>
            </a:r>
          </a:p>
          <a:p>
            <a:pPr marL="687665" lvl="1">
              <a:lnSpc>
                <a:spcPct val="100000"/>
              </a:lnSpc>
              <a:spcBef>
                <a:spcPts val="0"/>
              </a:spcBef>
            </a:pPr>
            <a:r>
              <a:rPr lang="nb-NO" sz="1800" dirty="0">
                <a:solidFill>
                  <a:schemeClr val="tx1">
                    <a:lumMod val="75000"/>
                  </a:schemeClr>
                </a:solidFill>
              </a:rPr>
              <a:t>Hva er ulemper med å være redd?</a:t>
            </a:r>
          </a:p>
          <a:p>
            <a:pPr marL="687665" lvl="1">
              <a:lnSpc>
                <a:spcPct val="100000"/>
              </a:lnSpc>
              <a:spcBef>
                <a:spcPts val="0"/>
              </a:spcBef>
            </a:pPr>
            <a:r>
              <a:rPr lang="nb-NO" sz="1800" dirty="0">
                <a:solidFill>
                  <a:schemeClr val="tx1">
                    <a:lumMod val="75000"/>
                  </a:schemeClr>
                </a:solidFill>
              </a:rPr>
              <a:t>Noe jeg er stolt over å ha klart, selv om jeg var redd...</a:t>
            </a:r>
          </a:p>
          <a:p>
            <a:pPr marL="687665" lvl="1">
              <a:lnSpc>
                <a:spcPct val="100000"/>
              </a:lnSpc>
              <a:spcBef>
                <a:spcPts val="0"/>
              </a:spcBef>
            </a:pPr>
            <a:r>
              <a:rPr lang="nb-NO" sz="1800" dirty="0">
                <a:solidFill>
                  <a:schemeClr val="tx1">
                    <a:lumMod val="75000"/>
                  </a:schemeClr>
                </a:solidFill>
              </a:rPr>
              <a:t>Hva er å være modig?</a:t>
            </a:r>
          </a:p>
          <a:p>
            <a:endParaRPr lang="nb-NO" sz="1800" dirty="0">
              <a:solidFill>
                <a:schemeClr val="tx1">
                  <a:lumMod val="75000"/>
                </a:schemeClr>
              </a:solidFill>
            </a:endParaRPr>
          </a:p>
          <a:p>
            <a:endParaRPr lang="nn-N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0E2F1C-BE7D-7C4D-B1B3-8DD918A92550}"/>
              </a:ext>
            </a:extLst>
          </p:cNvPr>
          <p:cNvSpPr>
            <a:spLocks noGrp="1"/>
          </p:cNvSpPr>
          <p:nvPr>
            <p:ph type="title"/>
          </p:nvPr>
        </p:nvSpPr>
        <p:spPr/>
        <p:txBody>
          <a:bodyPr/>
          <a:lstStyle/>
          <a:p>
            <a:r>
              <a:rPr lang="nb-NO" dirty="0"/>
              <a:t>Våg å være (5 min)</a:t>
            </a:r>
          </a:p>
        </p:txBody>
      </p:sp>
      <p:sp>
        <p:nvSpPr>
          <p:cNvPr id="3" name="Plassholder for innhold 2">
            <a:extLst>
              <a:ext uri="{FF2B5EF4-FFF2-40B4-BE49-F238E27FC236}">
                <a16:creationId xmlns:a16="http://schemas.microsoft.com/office/drawing/2014/main" id="{CDB4104B-8133-604B-9230-945B68284383}"/>
              </a:ext>
            </a:extLst>
          </p:cNvPr>
          <p:cNvSpPr>
            <a:spLocks noGrp="1"/>
          </p:cNvSpPr>
          <p:nvPr>
            <p:ph idx="1"/>
          </p:nvPr>
        </p:nvSpPr>
        <p:spPr/>
        <p:txBody>
          <a:bodyPr>
            <a:normAutofit/>
          </a:bodyPr>
          <a:lstStyle/>
          <a:p>
            <a:r>
              <a:rPr lang="nb-NO" dirty="0"/>
              <a:t>Les diktet ”Våg å være” av Hans Olav Mørk. Diktet kan leses fra ark, eller direkte fra presentasjonen. Dere kan velge mellom to fremgangsmåter:</a:t>
            </a:r>
          </a:p>
          <a:p>
            <a:pPr lvl="0"/>
            <a:r>
              <a:rPr lang="nb-NO" dirty="0"/>
              <a:t>La alle i ringen lese høyt </a:t>
            </a:r>
            <a:r>
              <a:rPr lang="nb-NO" dirty="0" err="1"/>
              <a:t>èn</a:t>
            </a:r>
            <a:r>
              <a:rPr lang="nb-NO" dirty="0"/>
              <a:t> setning hver etter tur (det er 25 setninger). </a:t>
            </a:r>
          </a:p>
          <a:p>
            <a:pPr lvl="0"/>
            <a:r>
              <a:rPr lang="nb-NO" dirty="0"/>
              <a:t>Velg tre elever som har lyst til å lese høyt. De kan lese ett vers hver.</a:t>
            </a:r>
          </a:p>
          <a:p>
            <a:pPr marL="0" indent="0">
              <a:buNone/>
            </a:pPr>
            <a:endParaRPr lang="nb-NO" dirty="0"/>
          </a:p>
          <a:p>
            <a:r>
              <a:rPr lang="nb-NO" b="1" dirty="0"/>
              <a:t>Spørsmål til alle i ringen:</a:t>
            </a:r>
            <a:endParaRPr lang="nb-NO" dirty="0"/>
          </a:p>
          <a:p>
            <a:r>
              <a:rPr lang="nb-NO" dirty="0"/>
              <a:t>Hvilken strofe i diktet likte du best? Hvorfor?</a:t>
            </a:r>
          </a:p>
          <a:p>
            <a:endParaRPr lang="nb-NO" dirty="0"/>
          </a:p>
        </p:txBody>
      </p:sp>
    </p:spTree>
    <p:extLst>
      <p:ext uri="{BB962C8B-B14F-4D97-AF65-F5344CB8AC3E}">
        <p14:creationId xmlns:p14="http://schemas.microsoft.com/office/powerpoint/2010/main" val="167691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E23E7F8-ACD4-EA44-B70E-DE7EAB55C8F1}"/>
              </a:ext>
            </a:extLst>
          </p:cNvPr>
          <p:cNvSpPr>
            <a:spLocks noGrp="1"/>
          </p:cNvSpPr>
          <p:nvPr>
            <p:ph sz="half" idx="1"/>
          </p:nvPr>
        </p:nvSpPr>
        <p:spPr>
          <a:xfrm>
            <a:off x="1358538" y="986426"/>
            <a:ext cx="5181600" cy="4351338"/>
          </a:xfrm>
        </p:spPr>
        <p:txBody>
          <a:bodyPr>
            <a:noAutofit/>
          </a:bodyPr>
          <a:lstStyle/>
          <a:p>
            <a:pPr marL="0" indent="0">
              <a:buNone/>
            </a:pPr>
            <a:r>
              <a:rPr lang="nb-NO" sz="2400" b="1" dirty="0"/>
              <a:t>Våg å være ærlig. </a:t>
            </a:r>
            <a:br>
              <a:rPr lang="nb-NO" sz="2400" dirty="0"/>
            </a:br>
            <a:r>
              <a:rPr lang="nb-NO" sz="2400" dirty="0"/>
              <a:t>Våg å være fri.</a:t>
            </a:r>
            <a:br>
              <a:rPr lang="nb-NO" sz="2400" dirty="0"/>
            </a:br>
            <a:r>
              <a:rPr lang="nb-NO" sz="2400" dirty="0"/>
              <a:t>Våg å føle det du gjør. </a:t>
            </a:r>
          </a:p>
          <a:p>
            <a:pPr marL="0" indent="0">
              <a:buNone/>
            </a:pPr>
            <a:r>
              <a:rPr lang="nb-NO" sz="2400" dirty="0"/>
              <a:t>Si det du vil si.</a:t>
            </a:r>
            <a:br>
              <a:rPr lang="nb-NO" sz="2400" dirty="0"/>
            </a:br>
            <a:r>
              <a:rPr lang="nb-NO" sz="2400" dirty="0"/>
              <a:t>Kanskje de som holder munn,</a:t>
            </a:r>
            <a:br>
              <a:rPr lang="nb-NO" sz="2400" dirty="0"/>
            </a:br>
            <a:r>
              <a:rPr lang="nb-NO" sz="2400" dirty="0"/>
              <a:t>er reddere enn deg.</a:t>
            </a:r>
            <a:br>
              <a:rPr lang="nb-NO" sz="2400" dirty="0"/>
            </a:br>
            <a:r>
              <a:rPr lang="nb-NO" sz="2400" dirty="0"/>
              <a:t>Der hvor alt er gått i lås,</a:t>
            </a:r>
            <a:br>
              <a:rPr lang="nb-NO" sz="2400" dirty="0"/>
            </a:br>
            <a:r>
              <a:rPr lang="nb-NO" sz="2400" dirty="0"/>
              <a:t>må noen åpne vei.</a:t>
            </a:r>
            <a:br>
              <a:rPr lang="nb-NO" sz="2400" dirty="0"/>
            </a:br>
            <a:endParaRPr lang="nb-NO" sz="2400" dirty="0"/>
          </a:p>
          <a:p>
            <a:pPr marL="0" indent="0">
              <a:buNone/>
            </a:pPr>
            <a:br>
              <a:rPr lang="nb-NO" sz="2400" dirty="0"/>
            </a:br>
            <a:r>
              <a:rPr lang="nb-NO" sz="2400" b="1" dirty="0"/>
              <a:t>Våg å være sårbar.</a:t>
            </a:r>
            <a:br>
              <a:rPr lang="nb-NO" sz="2400" b="1" dirty="0"/>
            </a:br>
            <a:r>
              <a:rPr lang="nb-NO" sz="2400" dirty="0"/>
              <a:t>Ingen er av stein.</a:t>
            </a:r>
            <a:br>
              <a:rPr lang="nb-NO" sz="2400" dirty="0"/>
            </a:br>
            <a:r>
              <a:rPr lang="nb-NO" sz="2400" dirty="0"/>
              <a:t>Våg å vise hvor du står.</a:t>
            </a:r>
            <a:br>
              <a:rPr lang="nb-NO" sz="2400" dirty="0"/>
            </a:br>
            <a:r>
              <a:rPr lang="nb-NO" sz="2400" dirty="0"/>
              <a:t>Stå på egne bein.</a:t>
            </a:r>
            <a:br>
              <a:rPr lang="nb-NO" sz="2400" dirty="0"/>
            </a:br>
            <a:br>
              <a:rPr lang="nb-NO" sz="2400" dirty="0"/>
            </a:br>
            <a:endParaRPr lang="nb-NO" sz="2400" dirty="0"/>
          </a:p>
        </p:txBody>
      </p:sp>
      <p:sp>
        <p:nvSpPr>
          <p:cNvPr id="5" name="Plassholder for innhold 4">
            <a:extLst>
              <a:ext uri="{FF2B5EF4-FFF2-40B4-BE49-F238E27FC236}">
                <a16:creationId xmlns:a16="http://schemas.microsoft.com/office/drawing/2014/main" id="{5F08E686-A66B-6A4C-B694-BC07A3628044}"/>
              </a:ext>
            </a:extLst>
          </p:cNvPr>
          <p:cNvSpPr>
            <a:spLocks noGrp="1"/>
          </p:cNvSpPr>
          <p:nvPr>
            <p:ph sz="half" idx="2"/>
          </p:nvPr>
        </p:nvSpPr>
        <p:spPr>
          <a:xfrm>
            <a:off x="6096001" y="986426"/>
            <a:ext cx="4737461" cy="5032375"/>
          </a:xfrm>
        </p:spPr>
        <p:txBody>
          <a:bodyPr>
            <a:normAutofit fontScale="47500" lnSpcReduction="20000"/>
          </a:bodyPr>
          <a:lstStyle/>
          <a:p>
            <a:pPr marL="0" indent="0">
              <a:buNone/>
            </a:pPr>
            <a:r>
              <a:rPr lang="nb-NO" sz="5100" dirty="0"/>
              <a:t>Sterk er den som ser seg om og velger veien selv.</a:t>
            </a:r>
            <a:br>
              <a:rPr lang="nb-NO" sz="5100" dirty="0"/>
            </a:br>
            <a:r>
              <a:rPr lang="nb-NO" sz="5100" dirty="0"/>
              <a:t>Kanskje de som gjør deg vondt,</a:t>
            </a:r>
            <a:br>
              <a:rPr lang="nb-NO" sz="5100" dirty="0"/>
            </a:br>
            <a:r>
              <a:rPr lang="nb-NO" sz="5100" dirty="0"/>
              <a:t>er svakest likevel.</a:t>
            </a:r>
            <a:br>
              <a:rPr lang="nb-NO" sz="5100" dirty="0"/>
            </a:br>
            <a:endParaRPr lang="nb-NO" sz="5100" dirty="0"/>
          </a:p>
          <a:p>
            <a:pPr marL="0" indent="0">
              <a:buNone/>
            </a:pPr>
            <a:endParaRPr lang="nb-NO" sz="5100" dirty="0"/>
          </a:p>
          <a:p>
            <a:pPr marL="0" indent="0">
              <a:buNone/>
            </a:pPr>
            <a:r>
              <a:rPr lang="nb-NO" sz="5100" b="1" dirty="0"/>
              <a:t>Våg å være nykter.</a:t>
            </a:r>
            <a:br>
              <a:rPr lang="nb-NO" sz="5100" b="1" dirty="0"/>
            </a:br>
            <a:r>
              <a:rPr lang="nb-NO" sz="5100" dirty="0"/>
              <a:t>Våg å leve nå.</a:t>
            </a:r>
            <a:br>
              <a:rPr lang="nb-NO" sz="5100" dirty="0"/>
            </a:br>
            <a:r>
              <a:rPr lang="nb-NO" sz="5100" dirty="0"/>
              <a:t>Syng, om det er det du vil, gråt litt, om du må. Tiden er for kort til flukt. Bruk den mens du kan.</a:t>
            </a:r>
            <a:br>
              <a:rPr lang="nb-NO" sz="5100" dirty="0"/>
            </a:br>
            <a:r>
              <a:rPr lang="nb-NO" sz="5100" dirty="0"/>
              <a:t>Noen trenger alt du er,</a:t>
            </a:r>
            <a:br>
              <a:rPr lang="nb-NO" sz="5100" dirty="0"/>
            </a:br>
            <a:r>
              <a:rPr lang="nb-NO" sz="5100" dirty="0"/>
              <a:t>og at du er sann.</a:t>
            </a:r>
          </a:p>
          <a:p>
            <a:pPr marL="0" indent="0">
              <a:buNone/>
            </a:pPr>
            <a:r>
              <a:rPr lang="nb-NO" sz="4000" dirty="0"/>
              <a:t> </a:t>
            </a:r>
            <a:endParaRPr lang="nb-NO" sz="3800" dirty="0"/>
          </a:p>
          <a:p>
            <a:pPr marL="0" indent="0">
              <a:buNone/>
            </a:pPr>
            <a:br>
              <a:rPr lang="nb-NO" sz="3800" dirty="0"/>
            </a:br>
            <a:r>
              <a:rPr lang="nb-NO" sz="2600" dirty="0"/>
              <a:t>© Hans-Olav Mørk </a:t>
            </a:r>
          </a:p>
          <a:p>
            <a:pPr marL="0" indent="0">
              <a:buNone/>
            </a:pPr>
            <a:r>
              <a:rPr lang="nb-NO" sz="2600" dirty="0"/>
              <a:t>Gjengitt med tillatelse</a:t>
            </a:r>
          </a:p>
          <a:p>
            <a:endParaRPr lang="nb-NO" dirty="0"/>
          </a:p>
        </p:txBody>
      </p:sp>
    </p:spTree>
    <p:extLst>
      <p:ext uri="{BB962C8B-B14F-4D97-AF65-F5344CB8AC3E}">
        <p14:creationId xmlns:p14="http://schemas.microsoft.com/office/powerpoint/2010/main" val="379381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Takknemlighetsøvelse (5 min)</a:t>
            </a:r>
            <a:endParaRPr lang="nn-NO" sz="3800" dirty="0"/>
          </a:p>
        </p:txBody>
      </p:sp>
      <p:sp>
        <p:nvSpPr>
          <p:cNvPr id="3" name="Plassholder for innhold 2"/>
          <p:cNvSpPr>
            <a:spLocks noGrp="1"/>
          </p:cNvSpPr>
          <p:nvPr>
            <p:ph sz="half" idx="1"/>
          </p:nvPr>
        </p:nvSpPr>
        <p:spPr>
          <a:xfrm>
            <a:off x="838200" y="2195187"/>
            <a:ext cx="5150990" cy="4351338"/>
          </a:xfrm>
        </p:spPr>
        <p:txBody>
          <a:bodyPr/>
          <a:lstStyle/>
          <a:p>
            <a:pPr marL="457200" indent="-457200">
              <a:buFont typeface="Arial"/>
              <a:buChar char="•"/>
            </a:pPr>
            <a:r>
              <a:rPr lang="nb-NO" sz="2300" dirty="0">
                <a:solidFill>
                  <a:schemeClr val="tx1">
                    <a:lumMod val="75000"/>
                  </a:schemeClr>
                </a:solidFill>
              </a:rPr>
              <a:t>Alle som ønsker deler én ting de er takknemlige for i dag: </a:t>
            </a:r>
          </a:p>
          <a:p>
            <a:pPr marL="457200" indent="-457200">
              <a:buFont typeface="Arial"/>
              <a:buChar char="•"/>
            </a:pPr>
            <a:r>
              <a:rPr lang="nb-NO" sz="2300" dirty="0">
                <a:solidFill>
                  <a:schemeClr val="tx1">
                    <a:lumMod val="75000"/>
                  </a:schemeClr>
                </a:solidFill>
              </a:rPr>
              <a:t>Kast rundt en pute.</a:t>
            </a:r>
          </a:p>
          <a:p>
            <a:pPr marL="457200" indent="-457200">
              <a:buFont typeface="Arial"/>
              <a:buChar char="•"/>
            </a:pPr>
            <a:r>
              <a:rPr lang="nb-NO" sz="2300" dirty="0">
                <a:solidFill>
                  <a:schemeClr val="tx1">
                    <a:lumMod val="75000"/>
                  </a:schemeClr>
                </a:solidFill>
              </a:rPr>
              <a:t>Lærer starter med å gi et lite eksempel</a:t>
            </a:r>
          </a:p>
          <a:p>
            <a:pPr marL="457200" indent="-457200">
              <a:buFont typeface="Arial"/>
              <a:buChar char="•"/>
            </a:pPr>
            <a:r>
              <a:rPr lang="nb-NO" sz="2300" dirty="0">
                <a:solidFill>
                  <a:schemeClr val="tx1">
                    <a:lumMod val="75000"/>
                  </a:schemeClr>
                </a:solidFill>
              </a:rPr>
              <a:t>Del noe du er takknemlig for, for eksempel noe andre har gjort eller sagt som du ble takknemlig for</a:t>
            </a:r>
          </a:p>
          <a:p>
            <a:pPr marL="514350" indent="-514350">
              <a:buFont typeface="Arial"/>
              <a:buChar char="•"/>
            </a:pPr>
            <a:endParaRPr lang="nn-NO" dirty="0">
              <a:solidFill>
                <a:schemeClr val="tx1">
                  <a:lumMod val="75000"/>
                </a:schemeClr>
              </a:solidFill>
            </a:endParaRPr>
          </a:p>
        </p:txBody>
      </p:sp>
      <p:pic>
        <p:nvPicPr>
          <p:cNvPr id="7" name="Bilde 6"/>
          <p:cNvPicPr>
            <a:picLocks noChangeAspect="1"/>
          </p:cNvPicPr>
          <p:nvPr/>
        </p:nvPicPr>
        <p:blipFill>
          <a:blip r:embed="rId2"/>
          <a:stretch>
            <a:fillRect/>
          </a:stretch>
        </p:blipFill>
        <p:spPr>
          <a:xfrm>
            <a:off x="6755493" y="2301370"/>
            <a:ext cx="4598307" cy="2758984"/>
          </a:xfrm>
          <a:prstGeom prst="rect">
            <a:avLst/>
          </a:prstGeom>
        </p:spPr>
      </p:pic>
      <p:sp>
        <p:nvSpPr>
          <p:cNvPr id="8" name="TekstSylinder 7"/>
          <p:cNvSpPr txBox="1"/>
          <p:nvPr/>
        </p:nvSpPr>
        <p:spPr>
          <a:xfrm>
            <a:off x="10057965" y="2301370"/>
            <a:ext cx="1295836" cy="272259"/>
          </a:xfrm>
          <a:prstGeom prst="rect">
            <a:avLst/>
          </a:prstGeom>
          <a:noFill/>
        </p:spPr>
        <p:txBody>
          <a:bodyPr wrap="square" lIns="117226" tIns="58613" rIns="117226" bIns="58613" rtlCol="0">
            <a:spAutoFit/>
          </a:bodyPr>
          <a:lstStyle/>
          <a:p>
            <a:r>
              <a:rPr lang="nn-NO" sz="1000" dirty="0">
                <a:solidFill>
                  <a:schemeClr val="bg2">
                    <a:lumMod val="50000"/>
                  </a:schemeClr>
                </a:solidFill>
              </a:rPr>
              <a:t>        </a:t>
            </a:r>
            <a:r>
              <a:rPr lang="nn-NO" sz="1000" dirty="0">
                <a:solidFill>
                  <a:schemeClr val="bg1">
                    <a:lumMod val="65000"/>
                  </a:schemeClr>
                </a:solidFill>
                <a:latin typeface="Century Gothic"/>
              </a:rPr>
              <a:t>Pixabay.com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853869" cy="1325563"/>
          </a:xfrm>
        </p:spPr>
        <p:txBody>
          <a:bodyPr>
            <a:normAutofit/>
          </a:bodyPr>
          <a:lstStyle/>
          <a:p>
            <a:r>
              <a:rPr lang="nb-NO" sz="3800" dirty="0"/>
              <a:t>Krøll – og kast (5 min)</a:t>
            </a:r>
            <a:endParaRPr lang="nn-NO" sz="3800" dirty="0"/>
          </a:p>
        </p:txBody>
      </p:sp>
      <p:sp>
        <p:nvSpPr>
          <p:cNvPr id="3" name="Plassholder for innhold 2"/>
          <p:cNvSpPr>
            <a:spLocks noGrp="1"/>
          </p:cNvSpPr>
          <p:nvPr>
            <p:ph sz="half" idx="1"/>
          </p:nvPr>
        </p:nvSpPr>
        <p:spPr>
          <a:xfrm>
            <a:off x="838200" y="1825625"/>
            <a:ext cx="6905977" cy="4656455"/>
          </a:xfrm>
        </p:spPr>
        <p:txBody>
          <a:bodyPr>
            <a:normAutofit/>
          </a:bodyPr>
          <a:lstStyle/>
          <a:p>
            <a:pPr marL="457200" indent="-457200">
              <a:buFont typeface="Arial"/>
              <a:buChar char="•"/>
            </a:pPr>
            <a:r>
              <a:rPr lang="nb-NO" sz="2300" dirty="0">
                <a:solidFill>
                  <a:schemeClr val="tx1">
                    <a:lumMod val="75000"/>
                  </a:schemeClr>
                </a:solidFill>
              </a:rPr>
              <a:t>Finn frem papir og blyant/penn</a:t>
            </a:r>
          </a:p>
          <a:p>
            <a:pPr marL="457200" indent="-457200">
              <a:buFont typeface="Arial"/>
              <a:buChar char="•"/>
            </a:pPr>
            <a:r>
              <a:rPr lang="nb-NO" sz="2300" dirty="0">
                <a:solidFill>
                  <a:schemeClr val="tx1">
                    <a:lumMod val="75000"/>
                  </a:schemeClr>
                </a:solidFill>
              </a:rPr>
              <a:t>Svar anonymt på spørsmålet: </a:t>
            </a:r>
          </a:p>
          <a:p>
            <a:pPr marL="914400" lvl="1" indent="-457200">
              <a:buFont typeface="Lucida Grande"/>
              <a:buChar char="-"/>
            </a:pPr>
            <a:r>
              <a:rPr lang="nb-NO" sz="2100" b="1" dirty="0">
                <a:solidFill>
                  <a:schemeClr val="tx1">
                    <a:lumMod val="75000"/>
                  </a:schemeClr>
                </a:solidFill>
              </a:rPr>
              <a:t>”Tre ting jeg har lært i dag eller begynt å tenke på”</a:t>
            </a:r>
            <a:endParaRPr lang="nb-NO" sz="2100" dirty="0">
              <a:solidFill>
                <a:schemeClr val="tx1">
                  <a:lumMod val="75000"/>
                </a:schemeClr>
              </a:solidFill>
            </a:endParaRPr>
          </a:p>
          <a:p>
            <a:pPr marL="457200" indent="-457200">
              <a:buFont typeface="Arial"/>
              <a:buChar char="•"/>
            </a:pPr>
            <a:r>
              <a:rPr lang="nb-NO" sz="2300" dirty="0">
                <a:solidFill>
                  <a:schemeClr val="tx1">
                    <a:lumMod val="75000"/>
                  </a:schemeClr>
                </a:solidFill>
              </a:rPr>
              <a:t>Du får tre minutter på å svare</a:t>
            </a:r>
            <a:endParaRPr lang="nb-NO" sz="2300" b="1" dirty="0">
              <a:solidFill>
                <a:schemeClr val="tx1">
                  <a:lumMod val="75000"/>
                </a:schemeClr>
              </a:solidFill>
            </a:endParaRPr>
          </a:p>
          <a:p>
            <a:pPr marL="457200" indent="-457200">
              <a:buFont typeface="Arial"/>
              <a:buChar char="•"/>
            </a:pPr>
            <a:r>
              <a:rPr lang="nb-NO" sz="2300" dirty="0">
                <a:solidFill>
                  <a:schemeClr val="tx1">
                    <a:lumMod val="75000"/>
                  </a:schemeClr>
                </a:solidFill>
              </a:rPr>
              <a:t>Krøll arket</a:t>
            </a:r>
          </a:p>
          <a:p>
            <a:pPr marL="457200" indent="-457200">
              <a:buFont typeface="Arial"/>
              <a:buChar char="•"/>
            </a:pPr>
            <a:r>
              <a:rPr lang="nb-NO" sz="2300" dirty="0">
                <a:solidFill>
                  <a:schemeClr val="tx1">
                    <a:lumMod val="75000"/>
                  </a:schemeClr>
                </a:solidFill>
              </a:rPr>
              <a:t>Hvem vil være dagens skyteskive? Den frivillige stiller seg opp med ryggen til klassen</a:t>
            </a:r>
          </a:p>
          <a:p>
            <a:pPr marL="457200" indent="-457200">
              <a:buFont typeface="Arial"/>
              <a:buChar char="•"/>
            </a:pPr>
            <a:r>
              <a:rPr lang="nb-NO" sz="2300" dirty="0">
                <a:solidFill>
                  <a:schemeClr val="tx1">
                    <a:lumMod val="75000"/>
                  </a:schemeClr>
                </a:solidFill>
              </a:rPr>
              <a:t>Alle kaster sitt krøllete ark på likt. Tell til tre. ”Skyteskiven” velger seg tre krøllete ark og leser opp.  Det er bra å komme med positive kommentarer til det som leses opp</a:t>
            </a:r>
          </a:p>
          <a:p>
            <a:pPr>
              <a:buNone/>
            </a:pPr>
            <a:endParaRPr lang="nn-NO" dirty="0"/>
          </a:p>
        </p:txBody>
      </p:sp>
      <p:pic>
        <p:nvPicPr>
          <p:cNvPr id="34818" name="Picture 2"/>
          <p:cNvPicPr>
            <a:picLocks noChangeAspect="1" noChangeArrowheads="1"/>
          </p:cNvPicPr>
          <p:nvPr/>
        </p:nvPicPr>
        <p:blipFill>
          <a:blip r:embed="rId2"/>
          <a:srcRect/>
          <a:stretch>
            <a:fillRect/>
          </a:stretch>
        </p:blipFill>
        <p:spPr bwMode="auto">
          <a:xfrm rot="16200000">
            <a:off x="7184566" y="2385239"/>
            <a:ext cx="4316217" cy="3196990"/>
          </a:xfrm>
          <a:prstGeom prst="rect">
            <a:avLst/>
          </a:prstGeom>
          <a:noFill/>
          <a:ln w="9525">
            <a:noFill/>
            <a:miter lim="800000"/>
            <a:headEnd/>
            <a:tailEnd/>
          </a:ln>
          <a:effectLst/>
        </p:spPr>
      </p:pic>
      <p:sp>
        <p:nvSpPr>
          <p:cNvPr id="6" name="TekstSylinder 5"/>
          <p:cNvSpPr txBox="1"/>
          <p:nvPr/>
        </p:nvSpPr>
        <p:spPr>
          <a:xfrm>
            <a:off x="9645333" y="1826817"/>
            <a:ext cx="1295836" cy="272259"/>
          </a:xfrm>
          <a:prstGeom prst="rect">
            <a:avLst/>
          </a:prstGeom>
          <a:noFill/>
        </p:spPr>
        <p:txBody>
          <a:bodyPr wrap="square" lIns="117226" tIns="58613" rIns="117226" bIns="58613" rtlCol="0">
            <a:spAutoFit/>
          </a:bodyPr>
          <a:lstStyle/>
          <a:p>
            <a:r>
              <a:rPr lang="nn-NO" sz="1000" dirty="0">
                <a:solidFill>
                  <a:schemeClr val="bg2">
                    <a:lumMod val="50000"/>
                  </a:schemeClr>
                </a:solidFill>
              </a:rPr>
              <a:t>        </a:t>
            </a:r>
            <a:r>
              <a:rPr lang="nn-NO" sz="1000" dirty="0">
                <a:solidFill>
                  <a:schemeClr val="bg1">
                    <a:lumMod val="50000"/>
                  </a:schemeClr>
                </a:solidFill>
                <a:latin typeface="Century Gothic"/>
              </a:rPr>
              <a:t>Pixabay.com</a:t>
            </a:r>
          </a:p>
        </p:txBody>
      </p:sp>
    </p:spTree>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2224</TotalTime>
  <Words>1187</Words>
  <Application>Microsoft Macintosh PowerPoint</Application>
  <PresentationFormat>Widescreen</PresentationFormat>
  <Paragraphs>79</Paragraphs>
  <Slides>11</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Century Gothic</vt:lpstr>
      <vt:lpstr>Georgia</vt:lpstr>
      <vt:lpstr>Lucida Grande</vt:lpstr>
      <vt:lpstr>4_Office-tema</vt:lpstr>
      <vt:lpstr>5_Office-tema</vt:lpstr>
      <vt:lpstr>3_Office-tema</vt:lpstr>
      <vt:lpstr>6_Office-tema</vt:lpstr>
      <vt:lpstr>I klassen: Engstelse</vt:lpstr>
      <vt:lpstr>Human Knot (Menneskeknute) (5 min)</vt:lpstr>
      <vt:lpstr>Fire i sofaen (25 min)</vt:lpstr>
      <vt:lpstr>Lærer leser høyt: ”Jævla snitch! Hvorfor gikk du til politiet?” (10 min)</vt:lpstr>
      <vt:lpstr>Timen LIVET (20 min)</vt:lpstr>
      <vt:lpstr>Våg å være (5 min)</vt:lpstr>
      <vt:lpstr>PowerPoint-presentasjon</vt:lpstr>
      <vt:lpstr>Takknemlighetsøvelse (5 min)</vt:lpstr>
      <vt:lpstr>Krøll – og kast (5 min)</vt:lpstr>
      <vt:lpstr>Nærværstrening (5 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43</cp:revision>
  <dcterms:created xsi:type="dcterms:W3CDTF">2020-06-13T16:37:59Z</dcterms:created>
  <dcterms:modified xsi:type="dcterms:W3CDTF">2025-07-28T14:40:24Z</dcterms:modified>
</cp:coreProperties>
</file>