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6"/>
  </p:notesMasterIdLst>
  <p:sldIdLst>
    <p:sldId id="261" r:id="rId5"/>
    <p:sldId id="262" r:id="rId6"/>
    <p:sldId id="270" r:id="rId7"/>
    <p:sldId id="263" r:id="rId8"/>
    <p:sldId id="265" r:id="rId9"/>
    <p:sldId id="274" r:id="rId10"/>
    <p:sldId id="273" r:id="rId11"/>
    <p:sldId id="272" r:id="rId12"/>
    <p:sldId id="271" r:id="rId13"/>
    <p:sldId id="275" r:id="rId14"/>
    <p:sldId id="269"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83972" autoAdjust="0"/>
  </p:normalViewPr>
  <p:slideViewPr>
    <p:cSldViewPr snapToGrid="0" snapToObjects="1">
      <p:cViewPr varScale="1">
        <p:scale>
          <a:sx n="102" d="100"/>
          <a:sy n="102" d="100"/>
        </p:scale>
        <p:origin x="952" y="17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51A45-6A22-9E4B-9F9B-C7F513C5331D}" type="datetimeFigureOut">
              <a:rPr lang="nn-NO" smtClean="0"/>
              <a:t>12.09.2025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AEC0D-CB6A-5247-980F-BE315B8948AD}" type="slidenum">
              <a:rPr lang="nn-NO" smtClean="0"/>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Bruk gjerne </a:t>
            </a:r>
            <a:r>
              <a:rPr lang="nn-NO" dirty="0" err="1"/>
              <a:t>Youtube</a:t>
            </a:r>
            <a:r>
              <a:rPr lang="nn-NO" dirty="0"/>
              <a:t> eller andre </a:t>
            </a:r>
            <a:r>
              <a:rPr lang="nn-NO" dirty="0" err="1"/>
              <a:t>tjenester</a:t>
            </a:r>
            <a:r>
              <a:rPr lang="nn-NO" baseline="0" dirty="0"/>
              <a:t> til å finne </a:t>
            </a:r>
            <a:r>
              <a:rPr lang="nn-NO" baseline="0" dirty="0" err="1"/>
              <a:t>beroligende</a:t>
            </a:r>
            <a:r>
              <a:rPr lang="nn-NO" baseline="0" dirty="0"/>
              <a:t>, instrumental musikk. Musikk kan bidra til at </a:t>
            </a:r>
            <a:r>
              <a:rPr lang="nn-NO" baseline="0" dirty="0" err="1"/>
              <a:t>elevene</a:t>
            </a:r>
            <a:r>
              <a:rPr lang="nn-NO" baseline="0" dirty="0"/>
              <a:t> </a:t>
            </a:r>
            <a:r>
              <a:rPr lang="nn-NO" baseline="0" dirty="0" err="1"/>
              <a:t>lettere</a:t>
            </a:r>
            <a:r>
              <a:rPr lang="nn-NO" baseline="0" dirty="0"/>
              <a:t> </a:t>
            </a:r>
            <a:r>
              <a:rPr lang="nn-NO" baseline="0" dirty="0" err="1"/>
              <a:t>holder</a:t>
            </a:r>
            <a:r>
              <a:rPr lang="nn-NO" baseline="0" dirty="0"/>
              <a:t> fokus, og </a:t>
            </a:r>
            <a:r>
              <a:rPr lang="nn-NO" baseline="0" dirty="0" err="1"/>
              <a:t>lettere</a:t>
            </a:r>
            <a:r>
              <a:rPr lang="nn-NO" baseline="0" dirty="0"/>
              <a:t> </a:t>
            </a:r>
            <a:r>
              <a:rPr lang="nn-NO" baseline="0" dirty="0" err="1"/>
              <a:t>slapper</a:t>
            </a:r>
            <a:r>
              <a:rPr lang="nn-NO" baseline="0" dirty="0"/>
              <a:t> av.</a:t>
            </a:r>
          </a:p>
          <a:p>
            <a:r>
              <a:rPr lang="nn-NO" baseline="0" dirty="0"/>
              <a:t>Sørg for å ikke ha musikken for </a:t>
            </a:r>
            <a:r>
              <a:rPr lang="nn-NO" baseline="0" dirty="0" err="1"/>
              <a:t>høyt</a:t>
            </a:r>
            <a:r>
              <a:rPr lang="nn-NO" baseline="0" dirty="0"/>
              <a:t> på, slik at </a:t>
            </a:r>
            <a:r>
              <a:rPr lang="nn-NO" baseline="0" dirty="0" err="1"/>
              <a:t>elevene</a:t>
            </a:r>
            <a:r>
              <a:rPr lang="nn-NO" baseline="0" dirty="0"/>
              <a:t> hører </a:t>
            </a:r>
            <a:r>
              <a:rPr lang="nn-NO" baseline="0" dirty="0" err="1"/>
              <a:t>instruksjonene</a:t>
            </a:r>
            <a:r>
              <a:rPr lang="nn-NO" baseline="0" dirty="0"/>
              <a:t> godt.</a:t>
            </a:r>
            <a:endParaRPr lang="nn-NO" dirty="0"/>
          </a:p>
          <a:p>
            <a:endParaRPr lang="nn-NO" dirty="0"/>
          </a:p>
        </p:txBody>
      </p:sp>
      <p:sp>
        <p:nvSpPr>
          <p:cNvPr id="4" name="Plassholder for lysbildenummer 3"/>
          <p:cNvSpPr>
            <a:spLocks noGrp="1"/>
          </p:cNvSpPr>
          <p:nvPr>
            <p:ph type="sldNum" sz="quarter" idx="10"/>
          </p:nvPr>
        </p:nvSpPr>
        <p:spPr/>
        <p:txBody>
          <a:bodyPr/>
          <a:lstStyle/>
          <a:p>
            <a:fld id="{CBEAEC0D-CB6A-5247-980F-BE315B8948AD}" type="slidenum">
              <a:rPr lang="nn-NO" smtClean="0"/>
              <a:t>4</a:t>
            </a:fld>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Start med å gi en kort introduksjon.</a:t>
            </a:r>
          </a:p>
          <a:p>
            <a:r>
              <a:rPr lang="nn-NO" dirty="0" err="1"/>
              <a:t>Elevene</a:t>
            </a:r>
            <a:r>
              <a:rPr lang="nn-NO" baseline="0" dirty="0"/>
              <a:t> guides deretter gjennom fire </a:t>
            </a:r>
            <a:r>
              <a:rPr lang="nn-NO" baseline="0" dirty="0" err="1"/>
              <a:t>mindfulness-øvelser</a:t>
            </a:r>
            <a:r>
              <a:rPr lang="nn-NO" baseline="0" dirty="0"/>
              <a:t>.</a:t>
            </a:r>
            <a:endParaRPr lang="nn-NO" dirty="0"/>
          </a:p>
          <a:p>
            <a:endParaRPr lang="nn-NO" dirty="0"/>
          </a:p>
          <a:p>
            <a:endParaRPr lang="nn-NO" dirty="0"/>
          </a:p>
        </p:txBody>
      </p:sp>
      <p:sp>
        <p:nvSpPr>
          <p:cNvPr id="4" name="Plassholder for lysbildenummer 3"/>
          <p:cNvSpPr>
            <a:spLocks noGrp="1"/>
          </p:cNvSpPr>
          <p:nvPr>
            <p:ph type="sldNum" sz="quarter" idx="10"/>
          </p:nvPr>
        </p:nvSpPr>
        <p:spPr/>
        <p:txBody>
          <a:bodyPr/>
          <a:lstStyle/>
          <a:p>
            <a:fld id="{CBEAEC0D-CB6A-5247-980F-BE315B8948AD}" type="slidenum">
              <a:rPr lang="nn-NO" smtClean="0"/>
              <a:t>5</a:t>
            </a:fld>
            <a:endParaRPr lang="nn-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latin typeface="+mn-lt"/>
                <a:ea typeface="+mn-ea"/>
                <a:cs typeface="+mn-cs"/>
              </a:rPr>
              <a:t>Formål: Presentere temaet, sette rammer, og</a:t>
            </a:r>
            <a:r>
              <a:rPr lang="nb-NO" sz="1200" kern="1200" baseline="0" dirty="0">
                <a:solidFill>
                  <a:schemeClr val="tx1"/>
                </a:solidFill>
                <a:latin typeface="+mn-lt"/>
                <a:ea typeface="+mn-ea"/>
                <a:cs typeface="+mn-cs"/>
              </a:rPr>
              <a:t> </a:t>
            </a:r>
            <a:r>
              <a:rPr lang="nb-NO" sz="1200" kern="1200" dirty="0">
                <a:solidFill>
                  <a:schemeClr val="tx1"/>
                </a:solidFill>
                <a:latin typeface="+mn-lt"/>
                <a:ea typeface="+mn-ea"/>
                <a:cs typeface="+mn-cs"/>
              </a:rPr>
              <a:t>avklare</a:t>
            </a:r>
            <a:r>
              <a:rPr lang="nb-NO" sz="1200" kern="1200" baseline="0" dirty="0">
                <a:solidFill>
                  <a:schemeClr val="tx1"/>
                </a:solidFill>
                <a:latin typeface="+mn-lt"/>
                <a:ea typeface="+mn-ea"/>
                <a:cs typeface="+mn-cs"/>
              </a:rPr>
              <a:t> </a:t>
            </a:r>
            <a:r>
              <a:rPr lang="nb-NO" sz="1200" kern="1200" dirty="0">
                <a:solidFill>
                  <a:schemeClr val="tx1"/>
                </a:solidFill>
                <a:latin typeface="+mn-lt"/>
                <a:ea typeface="+mn-ea"/>
                <a:cs typeface="+mn-cs"/>
              </a:rPr>
              <a:t>forventninger.</a:t>
            </a:r>
            <a:r>
              <a:rPr lang="nb-NO" dirty="0"/>
              <a:t> </a:t>
            </a:r>
            <a:endParaRPr lang="nn-NO" dirty="0"/>
          </a:p>
        </p:txBody>
      </p:sp>
      <p:sp>
        <p:nvSpPr>
          <p:cNvPr id="4" name="Plassholder for lysbildenummer 3"/>
          <p:cNvSpPr>
            <a:spLocks noGrp="1"/>
          </p:cNvSpPr>
          <p:nvPr>
            <p:ph type="sldNum" sz="quarter" idx="10"/>
          </p:nvPr>
        </p:nvSpPr>
        <p:spPr/>
        <p:txBody>
          <a:bodyPr/>
          <a:lstStyle/>
          <a:p>
            <a:fld id="{CBEAEC0D-CB6A-5247-980F-BE315B8948AD}" type="slidenum">
              <a:rPr lang="nn-NO" smtClean="0"/>
              <a:t>6</a:t>
            </a:fld>
            <a:endParaRPr lang="nn-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Formål med </a:t>
            </a:r>
            <a:r>
              <a:rPr lang="nn-NO" dirty="0" err="1"/>
              <a:t>øvelsen</a:t>
            </a:r>
            <a:r>
              <a:rPr lang="nn-NO" dirty="0"/>
              <a:t>: </a:t>
            </a:r>
            <a:r>
              <a:rPr lang="nb-NO" sz="1200" kern="1200" dirty="0">
                <a:solidFill>
                  <a:schemeClr val="tx1"/>
                </a:solidFill>
                <a:latin typeface="+mn-lt"/>
                <a:ea typeface="+mn-ea"/>
                <a:cs typeface="+mn-cs"/>
              </a:rPr>
              <a:t>Øve på tilstedeværelse gjennom avspenning og dyp pust. </a:t>
            </a:r>
          </a:p>
          <a:p>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b="1" i="0" dirty="0"/>
              <a:t>Som en avslutning på øvelsen si/spør gjerne: </a:t>
            </a:r>
            <a:r>
              <a:rPr lang="nb-NO" sz="1200" i="1" kern="1200" dirty="0">
                <a:solidFill>
                  <a:schemeClr val="tx1"/>
                </a:solidFill>
                <a:latin typeface="+mn-lt"/>
                <a:ea typeface="+mn-ea"/>
                <a:cs typeface="+mn-cs"/>
              </a:rPr>
              <a:t>”Hvordan var dette, klarte dere å slappe av og koble ut?” ”Og hva skjedde med dere når mobilen begynte å ringe?” ”Var det vanskelig å fokusere på pusten da?”. Fortell at det var en del av oppgaven og at det var du som styrte ringingen. Si også at slike forstyrrelser er noe vi ofte opplever i hverdagen, det kan være et varsel fra mobilen når vi gjør lekser, er med venner, eller når vi går over veien. Det er noe som avbryter oss i å gjøre det vi holder på med, og flytter fokuset vårt. Det kan være en god ting om vi blir mer bevisst på slike forstyrrelser så vi selv kan velge når vi skal multitaske og ikke. Vi har alltids valg, og vi styrer selv vårt fokus. Et varsel på mobilen kan ofte vente til vi er ferdig med det vi gjør.” </a:t>
            </a:r>
            <a:endParaRPr lang="nb-NO" sz="1200" kern="1200" dirty="0">
              <a:solidFill>
                <a:schemeClr val="tx1"/>
              </a:solidFill>
              <a:latin typeface="+mn-lt"/>
              <a:ea typeface="+mn-ea"/>
              <a:cs typeface="+mn-cs"/>
            </a:endParaRPr>
          </a:p>
          <a:p>
            <a:endParaRPr lang="nn-NO" dirty="0"/>
          </a:p>
        </p:txBody>
      </p:sp>
      <p:sp>
        <p:nvSpPr>
          <p:cNvPr id="4" name="Plassholder for lysbildenummer 3"/>
          <p:cNvSpPr>
            <a:spLocks noGrp="1"/>
          </p:cNvSpPr>
          <p:nvPr>
            <p:ph type="sldNum" sz="quarter" idx="10"/>
          </p:nvPr>
        </p:nvSpPr>
        <p:spPr/>
        <p:txBody>
          <a:bodyPr/>
          <a:lstStyle/>
          <a:p>
            <a:fld id="{CBEAEC0D-CB6A-5247-980F-BE315B8948AD}" type="slidenum">
              <a:rPr lang="nn-NO" smtClean="0"/>
              <a:t>7</a:t>
            </a:fld>
            <a:endParaRPr lang="nn-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n-NO" dirty="0"/>
              <a:t>Formål med </a:t>
            </a:r>
            <a:r>
              <a:rPr lang="nn-NO" dirty="0" err="1"/>
              <a:t>øvelsen</a:t>
            </a:r>
            <a:r>
              <a:rPr lang="nn-NO" dirty="0"/>
              <a:t>: </a:t>
            </a:r>
            <a:r>
              <a:rPr lang="nb-NO" sz="1200" kern="1200" dirty="0">
                <a:solidFill>
                  <a:schemeClr val="tx1"/>
                </a:solidFill>
                <a:latin typeface="+mn-lt"/>
                <a:ea typeface="+mn-ea"/>
                <a:cs typeface="+mn-cs"/>
              </a:rPr>
              <a:t>Øve på tilstedeværelse gjennom </a:t>
            </a:r>
            <a:r>
              <a:rPr lang="nb-NO" sz="1200" kern="1200" dirty="0" err="1">
                <a:solidFill>
                  <a:schemeClr val="tx1"/>
                </a:solidFill>
                <a:latin typeface="+mn-lt"/>
                <a:ea typeface="+mn-ea"/>
                <a:cs typeface="+mn-cs"/>
              </a:rPr>
              <a:t>grounding</a:t>
            </a:r>
            <a:r>
              <a:rPr lang="nb-NO" sz="1200" kern="1200" dirty="0">
                <a:solidFill>
                  <a:schemeClr val="tx1"/>
                </a:solidFill>
                <a:latin typeface="+mn-lt"/>
                <a:ea typeface="+mn-ea"/>
                <a:cs typeface="+mn-cs"/>
              </a:rPr>
              <a:t> teknikk og bruk av sansene</a:t>
            </a:r>
            <a:r>
              <a:rPr lang="nn-NO" sz="1200" kern="1200" dirty="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nn-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b="1" i="0" dirty="0"/>
              <a:t>Som en avslutning på øvelsen si/spør gjerne: </a:t>
            </a:r>
            <a:r>
              <a:rPr lang="nb-NO" sz="1200" i="1" kern="1200" dirty="0">
                <a:solidFill>
                  <a:schemeClr val="tx1"/>
                </a:solidFill>
                <a:latin typeface="+mn-lt"/>
                <a:ea typeface="+mn-ea"/>
                <a:cs typeface="+mn-cs"/>
              </a:rPr>
              <a:t>Fortell at dette er en øvelse man fint kan gjøre hvor som helst (i klasserommet, før du legger deg, på bussen, eller som en time </a:t>
            </a:r>
            <a:r>
              <a:rPr lang="nb-NO" sz="1200" i="1" kern="1200" dirty="0" err="1">
                <a:solidFill>
                  <a:schemeClr val="tx1"/>
                </a:solidFill>
                <a:latin typeface="+mn-lt"/>
                <a:ea typeface="+mn-ea"/>
                <a:cs typeface="+mn-cs"/>
              </a:rPr>
              <a:t>out</a:t>
            </a:r>
            <a:r>
              <a:rPr lang="nb-NO" sz="1200" i="1" kern="1200" dirty="0">
                <a:solidFill>
                  <a:schemeClr val="tx1"/>
                </a:solidFill>
                <a:latin typeface="+mn-lt"/>
                <a:ea typeface="+mn-ea"/>
                <a:cs typeface="+mn-cs"/>
              </a:rPr>
              <a:t> i en stressende hverdag. Og spesielt i situasjoner man synes er ubehagelig eller stressende som for eksempel på fly, hos tannlegen, før en konkurranse eller en annen prestasjon).</a:t>
            </a:r>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p:txBody>
      </p:sp>
      <p:sp>
        <p:nvSpPr>
          <p:cNvPr id="4" name="Plassholder for lysbildenummer 3"/>
          <p:cNvSpPr>
            <a:spLocks noGrp="1"/>
          </p:cNvSpPr>
          <p:nvPr>
            <p:ph type="sldNum" sz="quarter" idx="10"/>
          </p:nvPr>
        </p:nvSpPr>
        <p:spPr/>
        <p:txBody>
          <a:bodyPr/>
          <a:lstStyle/>
          <a:p>
            <a:fld id="{CBEAEC0D-CB6A-5247-980F-BE315B8948AD}" type="slidenum">
              <a:rPr lang="nn-NO" smtClean="0"/>
              <a:t>8</a:t>
            </a:fld>
            <a:endParaRPr lang="nn-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Formål med </a:t>
            </a:r>
            <a:r>
              <a:rPr lang="nn-NO" dirty="0" err="1"/>
              <a:t>øvelsen</a:t>
            </a:r>
            <a:r>
              <a:rPr lang="nn-NO" dirty="0"/>
              <a:t>: </a:t>
            </a:r>
            <a:r>
              <a:rPr lang="nb-NO" sz="1200" kern="1200" dirty="0">
                <a:solidFill>
                  <a:schemeClr val="tx1"/>
                </a:solidFill>
                <a:latin typeface="+mn-lt"/>
                <a:ea typeface="+mn-ea"/>
                <a:cs typeface="+mn-cs"/>
              </a:rPr>
              <a:t>Lære verktøy som stimulerer nervesystemet til å roe ned kroppen.</a:t>
            </a:r>
            <a:r>
              <a:rPr lang="nb-NO" dirty="0"/>
              <a:t> </a:t>
            </a:r>
          </a:p>
          <a:p>
            <a:endParaRPr lang="nb-NO" dirty="0"/>
          </a:p>
          <a:p>
            <a:pPr marL="0" marR="0" indent="0" algn="l" defTabSz="457200" rtl="0" eaLnBrk="1" fontAlgn="auto" latinLnBrk="0" hangingPunct="1">
              <a:lnSpc>
                <a:spcPct val="100000"/>
              </a:lnSpc>
              <a:spcBef>
                <a:spcPts val="0"/>
              </a:spcBef>
              <a:spcAft>
                <a:spcPts val="0"/>
              </a:spcAft>
              <a:buClrTx/>
              <a:buSzTx/>
              <a:buFontTx/>
              <a:buNone/>
              <a:tabLst/>
              <a:defRPr/>
            </a:pPr>
            <a:r>
              <a:rPr lang="nb-NO" b="1" i="0" dirty="0"/>
              <a:t>Som en avslutning på øvelsen si/spør gjerne: </a:t>
            </a:r>
            <a:r>
              <a:rPr lang="nb-NO" b="0" i="1" dirty="0"/>
              <a:t>”</a:t>
            </a:r>
            <a:r>
              <a:rPr lang="nb-NO" sz="1200" b="0" i="1" kern="1200" dirty="0">
                <a:solidFill>
                  <a:schemeClr val="tx1"/>
                </a:solidFill>
                <a:latin typeface="+mn-lt"/>
                <a:ea typeface="+mn-ea"/>
                <a:cs typeface="+mn-cs"/>
              </a:rPr>
              <a:t>Denne øvelsen hjelper deg med å finne balanse og ro, og kan gjøres dersom du føler deg stresset, har mye å gjøre, ikke får sove, er redd eller trenger å slappe av og gire ned.”</a:t>
            </a:r>
          </a:p>
          <a:p>
            <a:endParaRPr lang="nn-NO" dirty="0"/>
          </a:p>
        </p:txBody>
      </p:sp>
      <p:sp>
        <p:nvSpPr>
          <p:cNvPr id="4" name="Plassholder for lysbildenummer 3"/>
          <p:cNvSpPr>
            <a:spLocks noGrp="1"/>
          </p:cNvSpPr>
          <p:nvPr>
            <p:ph type="sldNum" sz="quarter" idx="10"/>
          </p:nvPr>
        </p:nvSpPr>
        <p:spPr/>
        <p:txBody>
          <a:bodyPr/>
          <a:lstStyle/>
          <a:p>
            <a:fld id="{CBEAEC0D-CB6A-5247-980F-BE315B8948AD}" type="slidenum">
              <a:rPr lang="nn-NO" smtClean="0"/>
              <a:t>9</a:t>
            </a:fld>
            <a:endParaRPr lang="nn-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n-NO" dirty="0"/>
              <a:t>Formål med </a:t>
            </a:r>
            <a:r>
              <a:rPr lang="nn-NO" dirty="0" err="1"/>
              <a:t>øvelsen</a:t>
            </a:r>
            <a:r>
              <a:rPr lang="nn-NO" dirty="0"/>
              <a:t>: </a:t>
            </a:r>
            <a:r>
              <a:rPr lang="nb-NO" sz="1200" kern="1200" dirty="0">
                <a:solidFill>
                  <a:schemeClr val="tx1"/>
                </a:solidFill>
                <a:latin typeface="+mn-lt"/>
                <a:ea typeface="+mn-ea"/>
                <a:cs typeface="+mn-cs"/>
              </a:rPr>
              <a:t>Øve på tilstede- værelse gjennom å spise med sansene. </a:t>
            </a:r>
          </a:p>
          <a:p>
            <a:endParaRPr lang="nb-NO"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nn-NO" b="1" i="0" dirty="0"/>
              <a:t>Som en avslutning på </a:t>
            </a:r>
            <a:r>
              <a:rPr lang="nn-NO" b="1" i="0" dirty="0" err="1"/>
              <a:t>øvelsen</a:t>
            </a:r>
            <a:r>
              <a:rPr lang="nn-NO" b="1" i="0" dirty="0"/>
              <a:t> og timen si</a:t>
            </a:r>
            <a:r>
              <a:rPr lang="nn-NO" b="1" i="0" baseline="0" dirty="0"/>
              <a:t> g</a:t>
            </a:r>
            <a:r>
              <a:rPr lang="nn-NO" b="1" i="0" dirty="0"/>
              <a:t>jerne: </a:t>
            </a:r>
            <a:r>
              <a:rPr lang="nn-NO" b="0" i="1" dirty="0"/>
              <a:t>”</a:t>
            </a:r>
            <a:r>
              <a:rPr lang="nb-NO" sz="1200" b="0" i="1" kern="1200" dirty="0">
                <a:solidFill>
                  <a:schemeClr val="tx1"/>
                </a:solidFill>
                <a:latin typeface="+mn-lt"/>
                <a:ea typeface="+mn-ea"/>
                <a:cs typeface="+mn-cs"/>
              </a:rPr>
              <a:t>Jeg håper dere har lært litt mer om hva </a:t>
            </a:r>
            <a:r>
              <a:rPr lang="nb-NO" sz="1200" b="0" i="1" kern="1200" dirty="0" err="1">
                <a:solidFill>
                  <a:schemeClr val="tx1"/>
                </a:solidFill>
                <a:latin typeface="+mn-lt"/>
                <a:ea typeface="+mn-ea"/>
                <a:cs typeface="+mn-cs"/>
              </a:rPr>
              <a:t>mindfulness</a:t>
            </a:r>
            <a:r>
              <a:rPr lang="nb-NO" sz="1200" b="0" i="1" kern="1200" dirty="0">
                <a:solidFill>
                  <a:schemeClr val="tx1"/>
                </a:solidFill>
                <a:latin typeface="+mn-lt"/>
                <a:ea typeface="+mn-ea"/>
                <a:cs typeface="+mn-cs"/>
              </a:rPr>
              <a:t> er, og at dere kan ta med denne lærdommen og bruke den i deres egen hverdag. Spesielt når dere føler dere stresset og trenger å roe ned. Tusen takk for veldig bra innsats, og ha en riktig fin dag videre. Det har vært kjempegøy å være sammen med dere.”</a:t>
            </a:r>
          </a:p>
          <a:p>
            <a:endParaRPr lang="nn-NO" dirty="0"/>
          </a:p>
        </p:txBody>
      </p:sp>
      <p:sp>
        <p:nvSpPr>
          <p:cNvPr id="4" name="Plassholder for lysbildenummer 3"/>
          <p:cNvSpPr>
            <a:spLocks noGrp="1"/>
          </p:cNvSpPr>
          <p:nvPr>
            <p:ph type="sldNum" sz="quarter" idx="10"/>
          </p:nvPr>
        </p:nvSpPr>
        <p:spPr/>
        <p:txBody>
          <a:bodyPr/>
          <a:lstStyle/>
          <a:p>
            <a:fld id="{CBEAEC0D-CB6A-5247-980F-BE315B8948AD}" type="slidenum">
              <a:rPr lang="nn-NO" smtClean="0"/>
              <a:t>10</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a:alphaModFix amt="50000"/>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7"/>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Macintosh%20HD:Users:k_skaara:Desktop:Robust%20Ungdom:2020:Korrektur:Korrektur%209%20trinn%20april:MINDFULNESS%20tors:MANUS%20MINDFULNESS%20GYMSAL.docx!OLE_LINK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651625" y="1570383"/>
            <a:ext cx="5476875" cy="2494232"/>
          </a:xfrm>
        </p:spPr>
        <p:txBody>
          <a:bodyPr/>
          <a:lstStyle/>
          <a:p>
            <a:r>
              <a:rPr lang="nb-NO" sz="4900" b="1" dirty="0"/>
              <a:t>30 MINUTTERS GYMSALØKT: MINDFULNESS</a:t>
            </a:r>
            <a:endParaRPr lang="nb-NO" sz="4900" dirty="0"/>
          </a:p>
        </p:txBody>
      </p:sp>
      <p:sp>
        <p:nvSpPr>
          <p:cNvPr id="3" name="Undertittel 2"/>
          <p:cNvSpPr txBox="1">
            <a:spLocks/>
          </p:cNvSpPr>
          <p:nvPr/>
        </p:nvSpPr>
        <p:spPr>
          <a:xfrm>
            <a:off x="6651625" y="4064615"/>
            <a:ext cx="3983593" cy="538480"/>
          </a:xfrm>
          <a:prstGeom prst="rect">
            <a:avLst/>
          </a:prstGeom>
        </p:spPr>
        <p:txBody>
          <a:bodyPr vert="horz" lIns="71323" tIns="35662" rIns="71323" bIns="35662" rtlCol="0" anchor="b">
            <a:noAutofit/>
          </a:bodyPr>
          <a:lstStyle/>
          <a:p>
            <a:r>
              <a:rPr lang="nb-NO" sz="2000" i="1" dirty="0"/>
              <a:t> </a:t>
            </a:r>
            <a:r>
              <a:rPr lang="nb-NO" sz="2200" i="1" dirty="0"/>
              <a:t>Veileder til nærværstrenere</a:t>
            </a:r>
          </a:p>
          <a:p>
            <a:r>
              <a:rPr lang="nb-NO" sz="2200" i="1" dirty="0"/>
              <a:t>Revidert 2025</a:t>
            </a:r>
            <a:endParaRPr lang="nb-NO" sz="2200" dirty="0"/>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sz="4200" dirty="0"/>
              <a:t>Øvelse 4: </a:t>
            </a:r>
            <a:r>
              <a:rPr lang="nb-NO" sz="4200" dirty="0" err="1"/>
              <a:t>Mindful</a:t>
            </a:r>
            <a:r>
              <a:rPr lang="nb-NO" sz="4200" dirty="0"/>
              <a:t> </a:t>
            </a:r>
            <a:r>
              <a:rPr lang="nb-NO" sz="4200" dirty="0" err="1"/>
              <a:t>eating</a:t>
            </a:r>
            <a:r>
              <a:rPr lang="nb-NO" sz="4200" dirty="0"/>
              <a:t> - spis med sansene (5 min)</a:t>
            </a:r>
            <a:br>
              <a:rPr lang="nb-NO" sz="4200" dirty="0"/>
            </a:br>
            <a:endParaRPr lang="nb-NO" sz="4200"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r>
              <a:rPr lang="nb-NO" sz="1600" b="1" dirty="0"/>
              <a:t>I den siste øvelsen skal vi øve</a:t>
            </a:r>
            <a:r>
              <a:rPr lang="nb-NO" sz="1600" dirty="0"/>
              <a:t> </a:t>
            </a:r>
            <a:r>
              <a:rPr lang="nb-NO" sz="1600" b="1" dirty="0"/>
              <a:t>på å bruke sansene</a:t>
            </a:r>
            <a:r>
              <a:rPr lang="nb-NO" sz="1600" dirty="0"/>
              <a:t> våre når vi spiser. Veldig mange gjør flere ting samtidig som de spiser; </a:t>
            </a:r>
            <a:r>
              <a:rPr lang="nb-NO" sz="1600" dirty="0" err="1"/>
              <a:t>Skroller</a:t>
            </a:r>
            <a:r>
              <a:rPr lang="nb-NO" sz="1600" dirty="0"/>
              <a:t> på mobilen for eksempel, </a:t>
            </a:r>
            <a:r>
              <a:rPr lang="nb-NO" sz="1600" dirty="0" err="1"/>
              <a:t>chatter</a:t>
            </a:r>
            <a:r>
              <a:rPr lang="nb-NO" sz="1600" dirty="0"/>
              <a:t> med folk, ser på tv eller pc, forter seg å spise fordi man skal rekke noe annet, eller spiser samtidig som man er på vei et sted. Det er viktig å ta seg god tid når man spiser, tygge godt og ikke stresse rundt måltidet. Da har magen og fordøyelsen det best. </a:t>
            </a:r>
          </a:p>
          <a:p>
            <a:r>
              <a:rPr lang="nb-NO" sz="1600" b="1" dirty="0"/>
              <a:t>Dere får én drue hver</a:t>
            </a:r>
            <a:r>
              <a:rPr lang="nb-NO" sz="1600" dirty="0"/>
              <a:t> </a:t>
            </a:r>
            <a:r>
              <a:rPr lang="nb-NO" sz="1600" b="1" dirty="0"/>
              <a:t>og denne skal vi spise på likt</a:t>
            </a:r>
            <a:r>
              <a:rPr lang="nb-NO" sz="1600" dirty="0"/>
              <a:t> når jeg sier i fra. </a:t>
            </a:r>
            <a:r>
              <a:rPr lang="nb-NO" sz="1600" i="1" dirty="0"/>
              <a:t>(Del ut én drue til hver).</a:t>
            </a:r>
            <a:r>
              <a:rPr lang="nb-NO" sz="1600" dirty="0"/>
              <a:t> Den skal studeres og spises sakte (helst med øynene lukket). </a:t>
            </a:r>
          </a:p>
          <a:p>
            <a:r>
              <a:rPr lang="nb-NO" sz="1600" b="1" dirty="0"/>
              <a:t>Instruksjoner:</a:t>
            </a:r>
          </a:p>
          <a:p>
            <a:pPr lvl="1"/>
            <a:r>
              <a:rPr lang="nb-NO" sz="1600" dirty="0"/>
              <a:t>Før du tar druen i munnen, se på den. Hvilken farge har den, hvilken form, tekstur? Er den jevn? Glatt? Har den flekker eller prikker?</a:t>
            </a:r>
          </a:p>
          <a:p>
            <a:pPr lvl="1"/>
            <a:r>
              <a:rPr lang="nb-NO" sz="1600" dirty="0"/>
              <a:t>Hva lukter den? </a:t>
            </a:r>
          </a:p>
          <a:p>
            <a:pPr lvl="1"/>
            <a:r>
              <a:rPr lang="nb-NO" sz="1600" dirty="0"/>
              <a:t>Ta druen i munnen og spis den sakte mens du kjenner etter: Hvordan er størrelsen? Liten? Tar det stor plass i munnen?</a:t>
            </a:r>
          </a:p>
          <a:p>
            <a:pPr lvl="1"/>
            <a:r>
              <a:rPr lang="nb-NO" sz="1600" dirty="0"/>
              <a:t>Hvordan er konsistensen og tyggemotstanden? Endrer konsistensen seg?</a:t>
            </a:r>
          </a:p>
          <a:p>
            <a:pPr lvl="1"/>
            <a:r>
              <a:rPr lang="nb-NO" sz="1600" dirty="0"/>
              <a:t>Hvordan er temperaturen? Kjennes det kaldt? Varmt?</a:t>
            </a:r>
          </a:p>
          <a:p>
            <a:pPr lvl="1"/>
            <a:r>
              <a:rPr lang="nb-NO" sz="1600" dirty="0"/>
              <a:t>Etter den er svelget, hvordan kjennes det i munnen da? Hvordan er smaken? Søtt? Bittert? Surt?</a:t>
            </a:r>
          </a:p>
          <a:p>
            <a:r>
              <a:rPr lang="nb-NO" sz="1600" b="1" dirty="0"/>
              <a:t>Har dere spist mat på denne måten før?</a:t>
            </a:r>
            <a:r>
              <a:rPr lang="nb-NO" sz="1600" dirty="0"/>
              <a:t> Måltidene er en veldig god anledning til å trene på </a:t>
            </a:r>
            <a:r>
              <a:rPr lang="nb-NO" sz="1600" dirty="0" err="1"/>
              <a:t>mindfulness</a:t>
            </a:r>
            <a:r>
              <a:rPr lang="nb-NO" sz="1600" dirty="0"/>
              <a:t> og roe ned i en hektisk hverdag. Prøv gjerne dette neste gang du skal spise. </a:t>
            </a:r>
            <a:r>
              <a:rPr lang="nb-NO" sz="1600" dirty="0" err="1"/>
              <a:t>Fokusér</a:t>
            </a:r>
            <a:r>
              <a:rPr lang="nb-NO" sz="1600" dirty="0"/>
              <a:t> på maten og ikke på så mye annet.</a:t>
            </a:r>
          </a:p>
          <a:p>
            <a:endParaRPr lang="nb-NO" dirty="0"/>
          </a:p>
        </p:txBody>
      </p:sp>
    </p:spTree>
    <p:extLst>
      <p:ext uri="{BB962C8B-B14F-4D97-AF65-F5344CB8AC3E}">
        <p14:creationId xmlns:p14="http://schemas.microsoft.com/office/powerpoint/2010/main" val="331780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29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dirty="0"/>
              <a:t>Logistikk (oppmøteoversikt):</a:t>
            </a:r>
            <a:br>
              <a:rPr lang="nb-NO" dirty="0"/>
            </a:br>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1492250"/>
            <a:ext cx="10993584" cy="3899766"/>
          </a:xfrm>
        </p:spPr>
        <p:txBody>
          <a:bodyPr/>
          <a:lstStyle/>
          <a:p>
            <a:pPr>
              <a:buNone/>
            </a:pPr>
            <a:r>
              <a:rPr lang="nb-NO" sz="1800" b="1" dirty="0"/>
              <a:t>1. økt:</a:t>
            </a:r>
            <a:r>
              <a:rPr lang="nb-NO" sz="1800" dirty="0"/>
              <a:t> 08.30-09.30. </a:t>
            </a:r>
            <a:r>
              <a:rPr lang="nb-NO" sz="1800" b="1" dirty="0"/>
              <a:t>2. økt:</a:t>
            </a:r>
            <a:r>
              <a:rPr lang="nb-NO" sz="1800" dirty="0"/>
              <a:t> 09.35-10.35. </a:t>
            </a:r>
            <a:r>
              <a:rPr lang="nb-NO" sz="1800" b="1" dirty="0"/>
              <a:t>3. økt:</a:t>
            </a:r>
            <a:r>
              <a:rPr lang="nb-NO" sz="1800" dirty="0"/>
              <a:t> 10.50- 11.50. </a:t>
            </a:r>
            <a:r>
              <a:rPr lang="nb-NO" sz="1800" b="1" dirty="0"/>
              <a:t>4. økt:</a:t>
            </a:r>
            <a:r>
              <a:rPr lang="nb-NO" sz="1800" dirty="0"/>
              <a:t> 12.30- 13.30. </a:t>
            </a:r>
            <a:r>
              <a:rPr lang="nb-NO" sz="1800" b="1" dirty="0"/>
              <a:t>5. økt:</a:t>
            </a:r>
            <a:r>
              <a:rPr lang="nb-NO" sz="1800" dirty="0"/>
              <a:t> 13.40 -14.35</a:t>
            </a:r>
          </a:p>
          <a:p>
            <a:endParaRPr lang="nb-NO" dirty="0"/>
          </a:p>
        </p:txBody>
      </p:sp>
      <p:graphicFrame>
        <p:nvGraphicFramePr>
          <p:cNvPr id="22531" name="Object 3"/>
          <p:cNvGraphicFramePr>
            <a:graphicFrameLocks noChangeAspect="1"/>
          </p:cNvGraphicFramePr>
          <p:nvPr/>
        </p:nvGraphicFramePr>
        <p:xfrm>
          <a:off x="581888" y="2229716"/>
          <a:ext cx="8657361" cy="4161550"/>
        </p:xfrm>
        <a:graphic>
          <a:graphicData uri="http://schemas.openxmlformats.org/presentationml/2006/ole">
            <mc:AlternateContent xmlns:mc="http://schemas.openxmlformats.org/markup-compatibility/2006">
              <mc:Choice xmlns:v="urn:schemas-microsoft-com:vml" Requires="v">
                <p:oleObj name="Dokument" r:id="rId2" imgW="6578600" imgH="3162300" progId="Word.Document.12">
                  <p:link updateAutomatic="1"/>
                </p:oleObj>
              </mc:Choice>
              <mc:Fallback>
                <p:oleObj name="Dokument" r:id="rId2" imgW="6578600" imgH="3162300" progId="Word.Document.12">
                  <p:link updateAutomatic="1"/>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88" y="2229716"/>
                        <a:ext cx="8657361" cy="416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780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581889" y="0"/>
            <a:ext cx="10993584" cy="1325563"/>
          </a:xfrm>
        </p:spPr>
        <p:txBody>
          <a:bodyPr/>
          <a:lstStyle/>
          <a:p>
            <a:r>
              <a:rPr lang="nb-NO" dirty="0"/>
              <a:t>Informasjon: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1325563"/>
            <a:ext cx="10993584" cy="5103812"/>
          </a:xfrm>
        </p:spPr>
        <p:txBody>
          <a:bodyPr>
            <a:normAutofit fontScale="92500" lnSpcReduction="10000"/>
          </a:bodyPr>
          <a:lstStyle/>
          <a:p>
            <a:pPr>
              <a:buNone/>
            </a:pPr>
            <a:r>
              <a:rPr lang="nb-NO" sz="1600" b="1" dirty="0"/>
              <a:t>Nødvendig utstyr:</a:t>
            </a:r>
            <a:endParaRPr lang="nb-NO" sz="1600" dirty="0"/>
          </a:p>
          <a:p>
            <a:pPr lvl="0">
              <a:lnSpc>
                <a:spcPct val="120000"/>
              </a:lnSpc>
              <a:spcBef>
                <a:spcPts val="0"/>
              </a:spcBef>
            </a:pPr>
            <a:r>
              <a:rPr lang="nb-NO" sz="1600" dirty="0"/>
              <a:t>Matter og pledd (én matte og ett pledd per elev)</a:t>
            </a:r>
          </a:p>
          <a:p>
            <a:pPr lvl="0">
              <a:lnSpc>
                <a:spcPct val="120000"/>
              </a:lnSpc>
              <a:spcBef>
                <a:spcPts val="0"/>
              </a:spcBef>
            </a:pPr>
            <a:r>
              <a:rPr lang="nb-NO" sz="1600" dirty="0"/>
              <a:t>Musikk-kilde (PC, cd-spiller, mobil eller liknende) </a:t>
            </a:r>
          </a:p>
          <a:p>
            <a:pPr lvl="0">
              <a:lnSpc>
                <a:spcPct val="120000"/>
              </a:lnSpc>
              <a:spcBef>
                <a:spcPts val="0"/>
              </a:spcBef>
            </a:pPr>
            <a:r>
              <a:rPr lang="nb-NO" sz="1600" dirty="0"/>
              <a:t>Høyttaler </a:t>
            </a:r>
          </a:p>
          <a:p>
            <a:pPr lvl="0">
              <a:lnSpc>
                <a:spcPct val="120000"/>
              </a:lnSpc>
              <a:spcBef>
                <a:spcPts val="0"/>
              </a:spcBef>
            </a:pPr>
            <a:r>
              <a:rPr lang="nb-NO" sz="1600" dirty="0"/>
              <a:t>Ekstra lader/batterier</a:t>
            </a:r>
          </a:p>
          <a:p>
            <a:pPr lvl="0">
              <a:lnSpc>
                <a:spcPct val="120000"/>
              </a:lnSpc>
              <a:spcBef>
                <a:spcPts val="0"/>
              </a:spcBef>
            </a:pPr>
            <a:r>
              <a:rPr lang="nb-NO" sz="1600" dirty="0"/>
              <a:t>Druer til </a:t>
            </a:r>
            <a:r>
              <a:rPr lang="nb-NO" sz="1600" dirty="0" err="1"/>
              <a:t>mindful</a:t>
            </a:r>
            <a:r>
              <a:rPr lang="nb-NO" sz="1600" dirty="0"/>
              <a:t> </a:t>
            </a:r>
            <a:r>
              <a:rPr lang="nb-NO" sz="1600" dirty="0" err="1"/>
              <a:t>eating-øvelsen</a:t>
            </a:r>
            <a:endParaRPr lang="nb-NO" sz="1600" dirty="0"/>
          </a:p>
          <a:p>
            <a:pPr>
              <a:buNone/>
            </a:pPr>
            <a:r>
              <a:rPr lang="nb-NO" sz="1600" dirty="0"/>
              <a:t> </a:t>
            </a:r>
          </a:p>
          <a:p>
            <a:pPr>
              <a:buNone/>
            </a:pPr>
            <a:r>
              <a:rPr lang="nb-NO" sz="1600" b="1" dirty="0"/>
              <a:t>Rigging (før elevene kommer):</a:t>
            </a:r>
            <a:endParaRPr lang="nb-NO" sz="1600" dirty="0"/>
          </a:p>
          <a:p>
            <a:pPr lvl="0">
              <a:lnSpc>
                <a:spcPct val="120000"/>
              </a:lnSpc>
              <a:spcBef>
                <a:spcPts val="0"/>
              </a:spcBef>
            </a:pPr>
            <a:r>
              <a:rPr lang="nb-NO" sz="1600" dirty="0"/>
              <a:t>Arrangér mattene på gulvet med litt plass i mellom. Lærerens matte ligger foran (på langs/vannrett). Elevenes matter spres ut i rommet på tvers/loddrett (motsatt vei av lærerens). Når elevene ligger på matten vil de da ligge med føttene mot læreren. Legg ett pledd klart ved hver matte som eleven kan bruke hvis de fryser (det blir kaldt i gymsalen)</a:t>
            </a:r>
          </a:p>
          <a:p>
            <a:pPr lvl="0">
              <a:lnSpc>
                <a:spcPct val="120000"/>
              </a:lnSpc>
              <a:spcBef>
                <a:spcPts val="0"/>
              </a:spcBef>
            </a:pPr>
            <a:r>
              <a:rPr lang="nb-NO" sz="1600" dirty="0"/>
              <a:t>Sørg også for at nødvendig utstyr er koblet opp på forhånd (lydkilde og høyttaler)</a:t>
            </a:r>
          </a:p>
          <a:p>
            <a:pPr lvl="0">
              <a:lnSpc>
                <a:spcPct val="120000"/>
              </a:lnSpc>
              <a:spcBef>
                <a:spcPts val="0"/>
              </a:spcBef>
            </a:pPr>
            <a:r>
              <a:rPr lang="nb-NO" sz="1600" dirty="0"/>
              <a:t>Demp lyset i salen </a:t>
            </a:r>
          </a:p>
          <a:p>
            <a:pPr lvl="0">
              <a:lnSpc>
                <a:spcPct val="120000"/>
              </a:lnSpc>
              <a:spcBef>
                <a:spcPts val="0"/>
              </a:spcBef>
            </a:pPr>
            <a:r>
              <a:rPr lang="nb-NO" sz="1600" dirty="0"/>
              <a:t>(Heng eventuelt opp en ”</a:t>
            </a:r>
            <a:r>
              <a:rPr lang="nb-NO" sz="1600" dirty="0" err="1"/>
              <a:t>ikke-forstyrr-lapp</a:t>
            </a:r>
            <a:r>
              <a:rPr lang="nb-NO" sz="1600" dirty="0"/>
              <a:t>” på </a:t>
            </a:r>
            <a:r>
              <a:rPr lang="nb-NO" sz="1600" dirty="0" err="1"/>
              <a:t>gymsal-døren</a:t>
            </a:r>
            <a:r>
              <a:rPr lang="nb-NO" sz="1600" dirty="0"/>
              <a:t> så man unngår at andre kommer inn og forstyrrer mens samlingen pågår)</a:t>
            </a:r>
          </a:p>
          <a:p>
            <a:pPr>
              <a:buNone/>
            </a:pPr>
            <a:r>
              <a:rPr lang="nb-NO" sz="1600" dirty="0"/>
              <a:t> </a:t>
            </a:r>
          </a:p>
          <a:p>
            <a:pPr>
              <a:buNone/>
            </a:pPr>
            <a:r>
              <a:rPr lang="nb-NO" sz="1600" b="1" dirty="0"/>
              <a:t>Ta i mot elevene:</a:t>
            </a:r>
            <a:endParaRPr lang="nb-NO" sz="1600" dirty="0"/>
          </a:p>
          <a:p>
            <a:pPr lvl="0">
              <a:lnSpc>
                <a:spcPct val="120000"/>
              </a:lnSpc>
              <a:spcBef>
                <a:spcPts val="0"/>
              </a:spcBef>
            </a:pPr>
            <a:r>
              <a:rPr lang="nb-NO" sz="1600" dirty="0"/>
              <a:t>Når elevene ankommer be dem legge fra seg sko, yttertøy og mobiler før de finner seg en plass/matte. De kan sette seg med ansiktet mot lærerens matte. Gi beskjed om at teppene ikke skal røres før det gis beskjed om det, og at ingen må flytte på mattene</a:t>
            </a:r>
          </a:p>
          <a:p>
            <a:endParaRPr lang="nb-NO" dirty="0"/>
          </a:p>
        </p:txBody>
      </p:sp>
    </p:spTree>
    <p:extLst>
      <p:ext uri="{BB962C8B-B14F-4D97-AF65-F5344CB8AC3E}">
        <p14:creationId xmlns:p14="http://schemas.microsoft.com/office/powerpoint/2010/main" val="3317807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p:nvPr>
        </p:nvSpPr>
        <p:spPr>
          <a:xfrm>
            <a:off x="592859" y="635000"/>
            <a:ext cx="9352419" cy="2852737"/>
          </a:xfrm>
        </p:spPr>
        <p:txBody>
          <a:bodyPr/>
          <a:lstStyle/>
          <a:p>
            <a:r>
              <a:rPr lang="nb-NO" dirty="0"/>
              <a:t>Program (30 min)</a:t>
            </a:r>
          </a:p>
        </p:txBody>
      </p:sp>
      <p:sp>
        <p:nvSpPr>
          <p:cNvPr id="3" name="Plassholder for tekst 2">
            <a:extLst>
              <a:ext uri="{FF2B5EF4-FFF2-40B4-BE49-F238E27FC236}">
                <a16:creationId xmlns:a16="http://schemas.microsoft.com/office/drawing/2014/main" id="{C3E231A1-3E85-5F4F-B68B-D77B4FB5CA97}"/>
              </a:ext>
            </a:extLst>
          </p:cNvPr>
          <p:cNvSpPr>
            <a:spLocks noGrp="1"/>
          </p:cNvSpPr>
          <p:nvPr>
            <p:ph type="body" idx="1"/>
          </p:nvPr>
        </p:nvSpPr>
        <p:spPr>
          <a:xfrm>
            <a:off x="592859" y="4079875"/>
            <a:ext cx="9352418" cy="1500187"/>
          </a:xfrm>
        </p:spPr>
        <p:txBody>
          <a:bodyPr/>
          <a:lstStyle/>
          <a:p>
            <a:r>
              <a:rPr lang="nb-NO" b="1" dirty="0">
                <a:solidFill>
                  <a:schemeClr val="tx1"/>
                </a:solidFill>
              </a:rPr>
              <a:t>Eksempel på bakgrunnsmusikk til øvelsene: </a:t>
            </a:r>
            <a:r>
              <a:rPr lang="nb-NO" u="sng" dirty="0">
                <a:solidFill>
                  <a:schemeClr val="tx1"/>
                </a:solidFill>
              </a:rPr>
              <a:t>https://m.youtube.com/watch?v=lE6RYpe9IT0</a:t>
            </a:r>
            <a:endParaRPr lang="nb-NO" dirty="0">
              <a:solidFill>
                <a:schemeClr val="tx1"/>
              </a:solidFill>
            </a:endParaRPr>
          </a:p>
          <a:p>
            <a:endParaRPr lang="nb-NO" dirty="0"/>
          </a:p>
        </p:txBody>
      </p:sp>
    </p:spTree>
    <p:extLst>
      <p:ext uri="{BB962C8B-B14F-4D97-AF65-F5344CB8AC3E}">
        <p14:creationId xmlns:p14="http://schemas.microsoft.com/office/powerpoint/2010/main" val="15766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IMG_1888.jpg"/>
          <p:cNvPicPr>
            <a:picLocks noGrp="1" noChangeAspect="1"/>
          </p:cNvPicPr>
          <p:nvPr>
            <p:ph type="pic" idx="1"/>
          </p:nvPr>
        </p:nvPicPr>
        <p:blipFill>
          <a:blip r:embed="rId3"/>
          <a:srcRect t="-14967" b="-14967"/>
          <a:stretch>
            <a:fillRect/>
          </a:stretch>
        </p:blipFill>
        <p:spPr/>
      </p:pic>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p:txBody>
          <a:bodyPr/>
          <a:lstStyle/>
          <a:p>
            <a:endParaRPr lang="nb-NO" dirty="0"/>
          </a:p>
        </p:txBody>
      </p:sp>
      <p:sp>
        <p:nvSpPr>
          <p:cNvPr id="4" name="Plassholder for tekst 2">
            <a:extLst>
              <a:ext uri="{FF2B5EF4-FFF2-40B4-BE49-F238E27FC236}">
                <a16:creationId xmlns:a16="http://schemas.microsoft.com/office/drawing/2014/main" id="{840EE1F8-3F67-BA43-A07C-6D18811BE082}"/>
              </a:ext>
            </a:extLst>
          </p:cNvPr>
          <p:cNvSpPr txBox="1">
            <a:spLocks/>
          </p:cNvSpPr>
          <p:nvPr/>
        </p:nvSpPr>
        <p:spPr>
          <a:xfrm>
            <a:off x="7663070" y="1301750"/>
            <a:ext cx="3756537" cy="4518364"/>
          </a:xfrm>
          <a:prstGeom prst="rect">
            <a:avLst/>
          </a:prstGeom>
        </p:spPr>
        <p:txBody>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b-NO" sz="2600" b="1" i="0" u="none" strike="noStrike" kern="1200" cap="none" spc="0" normalizeH="0" baseline="0" noProof="0" dirty="0">
                <a:ln>
                  <a:noFill/>
                </a:ln>
                <a:solidFill>
                  <a:schemeClr val="tx1"/>
                </a:solidFill>
                <a:effectLst/>
                <a:uLnTx/>
                <a:uFillTx/>
                <a:latin typeface="Calibri" panose="020F0502020204030204" pitchFamily="34" charset="0"/>
                <a:ea typeface="Verdana" panose="020B0604030504040204" pitchFamily="34" charset="0"/>
                <a:cs typeface="Calibri" panose="020F0502020204030204" pitchFamily="34" charset="0"/>
              </a:rPr>
              <a:t>Introduksjon</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b-NO" sz="2600" b="1" i="0" u="none" strike="noStrike" kern="1200" cap="none" spc="0" normalizeH="0" baseline="0" noProof="0" dirty="0">
                <a:ln>
                  <a:noFill/>
                </a:ln>
                <a:solidFill>
                  <a:schemeClr val="tx1"/>
                </a:solidFill>
                <a:effectLst/>
                <a:uLnTx/>
                <a:uFillTx/>
                <a:latin typeface="Calibri" panose="020F0502020204030204" pitchFamily="34" charset="0"/>
                <a:ea typeface="Verdana" panose="020B0604030504040204" pitchFamily="34" charset="0"/>
                <a:cs typeface="Calibri" panose="020F0502020204030204" pitchFamily="34" charset="0"/>
              </a:rPr>
              <a:t>Dyp pust – liggende </a:t>
            </a:r>
            <a:r>
              <a:rPr kumimoji="0" lang="nb-NO" sz="2600" b="1" i="0" u="none" strike="noStrike" kern="1200" cap="none" spc="0" normalizeH="0" baseline="0" noProof="0" dirty="0">
                <a:ln>
                  <a:noFill/>
                </a:ln>
                <a:solidFill>
                  <a:schemeClr val="tx1"/>
                </a:solidFill>
                <a:effectLst/>
                <a:uLnTx/>
                <a:uFillTx/>
                <a:latin typeface="Calibri"/>
                <a:ea typeface="Verdana" panose="020B0604030504040204" pitchFamily="34" charset="0"/>
                <a:cs typeface="Calibri" panose="020F0502020204030204" pitchFamily="34" charset="0"/>
              </a:rPr>
              <a:t>pusteøvelse</a:t>
            </a:r>
          </a:p>
          <a:p>
            <a:pPr marL="514350" lvl="0" indent="-514350">
              <a:lnSpc>
                <a:spcPct val="90000"/>
              </a:lnSpc>
              <a:spcBef>
                <a:spcPts val="1000"/>
              </a:spcBef>
              <a:buFont typeface="+mj-lt"/>
              <a:buAutoNum type="arabicPeriod"/>
            </a:pPr>
            <a:r>
              <a:rPr lang="nb-NO" sz="2600" b="1" dirty="0">
                <a:latin typeface="Calibri"/>
              </a:rPr>
              <a:t>5, 4, 3, 2, 1 – </a:t>
            </a:r>
            <a:r>
              <a:rPr lang="nb-NO" sz="2600" b="1" dirty="0" err="1">
                <a:latin typeface="Calibri"/>
              </a:rPr>
              <a:t>grounding</a:t>
            </a:r>
            <a:r>
              <a:rPr lang="nb-NO" sz="2600" b="1" dirty="0">
                <a:latin typeface="Calibri"/>
              </a:rPr>
              <a:t> teknikk </a:t>
            </a:r>
          </a:p>
          <a:p>
            <a:pPr marL="514350" lvl="0" indent="-514350">
              <a:lnSpc>
                <a:spcPct val="90000"/>
              </a:lnSpc>
              <a:spcBef>
                <a:spcPts val="1000"/>
              </a:spcBef>
              <a:buFont typeface="+mj-lt"/>
              <a:buAutoNum type="arabicPeriod"/>
            </a:pPr>
            <a:r>
              <a:rPr kumimoji="0" lang="nb-NO" sz="2600" b="1" i="0" u="none" strike="noStrike" kern="1200" cap="none" spc="0" normalizeH="0" baseline="0" noProof="0" dirty="0">
                <a:ln>
                  <a:noFill/>
                </a:ln>
                <a:solidFill>
                  <a:schemeClr val="tx1"/>
                </a:solidFill>
                <a:effectLst/>
                <a:uLnTx/>
                <a:uFillTx/>
                <a:latin typeface="Calibri"/>
                <a:ea typeface="Verdana" panose="020B0604030504040204" pitchFamily="34" charset="0"/>
                <a:cs typeface="Calibri" panose="020F0502020204030204" pitchFamily="34" charset="0"/>
              </a:rPr>
              <a:t>Vekselvis nesepusting</a:t>
            </a:r>
            <a:r>
              <a:rPr kumimoji="0" lang="nb-NO" sz="2600" b="1" i="0" u="none" strike="noStrike" kern="1200" cap="none" spc="0" normalizeH="0" noProof="0" dirty="0">
                <a:ln>
                  <a:noFill/>
                </a:ln>
                <a:solidFill>
                  <a:schemeClr val="tx1"/>
                </a:solidFill>
                <a:effectLst/>
                <a:uLnTx/>
                <a:uFillTx/>
                <a:latin typeface="Calibri"/>
                <a:ea typeface="Verdana" panose="020B0604030504040204" pitchFamily="34" charset="0"/>
                <a:cs typeface="Calibri" panose="020F0502020204030204" pitchFamily="34" charset="0"/>
              </a:rPr>
              <a:t> </a:t>
            </a:r>
            <a:r>
              <a:rPr kumimoji="0" lang="nb-NO" sz="2600" b="1" i="0" u="none" strike="noStrike" kern="1200" cap="none" spc="0" normalizeH="0" baseline="0" noProof="0" dirty="0">
                <a:ln>
                  <a:noFill/>
                </a:ln>
                <a:solidFill>
                  <a:schemeClr val="tx1"/>
                </a:solidFill>
                <a:effectLst/>
                <a:uLnTx/>
                <a:uFillTx/>
                <a:latin typeface="Calibri"/>
                <a:ea typeface="Verdana" panose="020B0604030504040204" pitchFamily="34" charset="0"/>
                <a:cs typeface="Calibri" panose="020F0502020204030204" pitchFamily="34" charset="0"/>
              </a:rPr>
              <a:t>– stabiliserende pust ved stress</a:t>
            </a:r>
          </a:p>
          <a:p>
            <a:pPr marL="514350" lvl="0" indent="-514350">
              <a:lnSpc>
                <a:spcPct val="90000"/>
              </a:lnSpc>
              <a:spcBef>
                <a:spcPts val="1000"/>
              </a:spcBef>
              <a:buFont typeface="+mj-lt"/>
              <a:buAutoNum type="arabicPeriod"/>
            </a:pPr>
            <a:r>
              <a:rPr lang="nb-NO" sz="2600" b="1" dirty="0" err="1">
                <a:latin typeface="Calibri"/>
                <a:ea typeface="Verdana" panose="020B0604030504040204" pitchFamily="34" charset="0"/>
                <a:cs typeface="Calibri" panose="020F0502020204030204" pitchFamily="34" charset="0"/>
              </a:rPr>
              <a:t>Mindful</a:t>
            </a:r>
            <a:r>
              <a:rPr lang="nb-NO" sz="2600" b="1" dirty="0">
                <a:latin typeface="Calibri"/>
                <a:ea typeface="Verdana" panose="020B0604030504040204" pitchFamily="34" charset="0"/>
                <a:cs typeface="Calibri" panose="020F0502020204030204" pitchFamily="34" charset="0"/>
              </a:rPr>
              <a:t> </a:t>
            </a:r>
            <a:r>
              <a:rPr lang="nb-NO" sz="2600" b="1" dirty="0" err="1">
                <a:latin typeface="Calibri"/>
                <a:ea typeface="Verdana" panose="020B0604030504040204" pitchFamily="34" charset="0"/>
                <a:cs typeface="Calibri" panose="020F0502020204030204" pitchFamily="34" charset="0"/>
              </a:rPr>
              <a:t>eating</a:t>
            </a:r>
            <a:r>
              <a:rPr lang="nb-NO" sz="2600" b="1" dirty="0">
                <a:latin typeface="Calibri"/>
                <a:ea typeface="Verdana" panose="020B0604030504040204" pitchFamily="34" charset="0"/>
                <a:cs typeface="Calibri" panose="020F0502020204030204" pitchFamily="34" charset="0"/>
              </a:rPr>
              <a:t> – spis med sansene</a:t>
            </a:r>
            <a:endParaRPr kumimoji="0" lang="nn-NO" sz="2600" b="0" i="0" u="none" strike="noStrike" kern="1200" cap="none" spc="0" normalizeH="0" baseline="0" noProof="0" dirty="0">
              <a:ln>
                <a:noFill/>
              </a:ln>
              <a:solidFill>
                <a:schemeClr val="tx1"/>
              </a:solidFill>
              <a:effectLst/>
              <a:uLnTx/>
              <a:uFillTx/>
              <a:latin typeface="Calibri"/>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400" b="0" i="0" u="none" strike="noStrike" kern="1200" cap="none" spc="0" normalizeH="0" baseline="0" noProof="0" dirty="0">
              <a:ln>
                <a:noFill/>
              </a:ln>
              <a:solidFill>
                <a:schemeClr val="tx1"/>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243753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sz="4200" dirty="0"/>
              <a:t>Introduksjon (5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1403770"/>
            <a:ext cx="10993584" cy="3899766"/>
          </a:xfrm>
        </p:spPr>
        <p:txBody>
          <a:bodyPr/>
          <a:lstStyle/>
          <a:p>
            <a:r>
              <a:rPr lang="nb-NO" sz="1600" b="1" dirty="0"/>
              <a:t>Hei, og velkommen</a:t>
            </a:r>
            <a:r>
              <a:rPr lang="nb-NO" sz="1600" dirty="0"/>
              <a:t> til en halvtime med </a:t>
            </a:r>
            <a:r>
              <a:rPr lang="nb-NO" sz="1600" dirty="0" err="1"/>
              <a:t>mindfulness</a:t>
            </a:r>
            <a:r>
              <a:rPr lang="nb-NO" sz="1600" dirty="0"/>
              <a:t>, eller nærværstrening, som er dagens tema. Mitt navn er (...), og vi skal ha 30 minutter sammen her i gymsalen hvor dere skal få følge meg gjennom 4 enkle </a:t>
            </a:r>
            <a:r>
              <a:rPr lang="nb-NO" sz="1600" dirty="0" err="1"/>
              <a:t>mindfulness-øvelser</a:t>
            </a:r>
            <a:r>
              <a:rPr lang="nb-NO" sz="1600" dirty="0"/>
              <a:t>. Målet er at dere skal lære noen øvelser som dere kan ”ta med dere hjem” og bruke i hverdagen for å stresse ned. Men før vi går i gang lurer jeg på om dere vet hva </a:t>
            </a:r>
            <a:r>
              <a:rPr lang="nb-NO" sz="1600" dirty="0" err="1"/>
              <a:t>mindfulness</a:t>
            </a:r>
            <a:r>
              <a:rPr lang="nb-NO" sz="1600" dirty="0"/>
              <a:t> er, eller har noen tanker om hva det handler om? </a:t>
            </a:r>
          </a:p>
          <a:p>
            <a:r>
              <a:rPr lang="nb-NO" sz="1600" b="1" dirty="0"/>
              <a:t>Mindfulness </a:t>
            </a:r>
            <a:r>
              <a:rPr lang="nb-NO" sz="1600" dirty="0"/>
              <a:t>handler om å være tilstede i øyeblikket, og vie hele oppmerksomheten din til her og nå. Vi mennesker er skapt sånn at vi kan tenke flere tanker på en gang, eller gjøre noe samtidig som vi tenker på noe helt annet. Ofte, helt ubevisst tenker vi på ting som har hendt eller på ting som skal skje (etterpå, i morgen. Noen ganger kan dette være med på å stresse oss, unødvendig. Og hvis vi klarer å være mer tilstede, og ha tankene der vi er – og på det vi gjør kan vi oppleve mer ro og avslapning, og mindre stress og irritabilitet. Derfor skal dere lære om dette. </a:t>
            </a:r>
          </a:p>
          <a:p>
            <a:r>
              <a:rPr lang="nb-NO" sz="1600" b="1" dirty="0"/>
              <a:t>Deres eneste oppgave</a:t>
            </a:r>
            <a:r>
              <a:rPr lang="nb-NO" sz="1600" dirty="0"/>
              <a:t> denne økta er å være i total stillhet, og følge meg og det som blir sagt. Lukke munnen og lytte med ørene. 20 minutter går utrolig fort så bruk dette som en mulighet til å koble helt ut og slappe av. Dette er DIN tid. Så glem alle andre og fokuser på deg selv.</a:t>
            </a:r>
          </a:p>
          <a:p>
            <a:r>
              <a:rPr lang="nb-NO" sz="1600" b="1" dirty="0"/>
              <a:t>Vi skal starte</a:t>
            </a:r>
            <a:r>
              <a:rPr lang="nb-NO" sz="1600" dirty="0"/>
              <a:t> med en liggende pusteøvelse så dere kan legge dere ned på ryggen. Ta gjerne teppet over deg hvis du vil.</a:t>
            </a:r>
          </a:p>
          <a:p>
            <a:endParaRPr lang="nb-NO" dirty="0"/>
          </a:p>
        </p:txBody>
      </p:sp>
    </p:spTree>
    <p:extLst>
      <p:ext uri="{BB962C8B-B14F-4D97-AF65-F5344CB8AC3E}">
        <p14:creationId xmlns:p14="http://schemas.microsoft.com/office/powerpoint/2010/main" val="331780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sz="4200" dirty="0"/>
              <a:t>Øvelse 1: Dyp pust - liggende pusteøvelse (10 min)</a:t>
            </a:r>
            <a:br>
              <a:rPr lang="nb-NO" dirty="0"/>
            </a:br>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r>
              <a:rPr lang="nb-NO" sz="1600" b="1" dirty="0"/>
              <a:t>Kjenn at du ligger godt,</a:t>
            </a:r>
            <a:r>
              <a:rPr lang="nb-NO" sz="1600" dirty="0"/>
              <a:t> med bena litt fra hverandre så hoftene får slappet av. Armene ligger ned langs siden, med litt avstand fra kroppen. Håndflatene vender opp mot taket, og hodet hviler tungt mot gulvet så nakken slapper av. Lukk øynene og kjenn at du er trygg. Det er lettere for kroppen å slappe av når du har øynene igjen.</a:t>
            </a:r>
          </a:p>
          <a:p>
            <a:r>
              <a:rPr lang="nb-NO" sz="1600" b="1" dirty="0"/>
              <a:t>Så retter du oppmerksomheten på pusten</a:t>
            </a:r>
            <a:r>
              <a:rPr lang="nb-NO" sz="1600" dirty="0"/>
              <a:t>. Pust inn gjennom nesa, og ut gjennom munnen. Bare observer først. Hvordan lungene fylles med oksygen på innpust og tømmes på utpust. Ta noen dype pust her, mens du kjenner at kroppen slapper mer og mer av. Gi slipp på hver eneste lille muskelcelle i kroppen, og kjenn at kroppen hviler tungt mot matta. </a:t>
            </a:r>
          </a:p>
          <a:p>
            <a:r>
              <a:rPr lang="nb-NO" sz="1600" b="1" dirty="0"/>
              <a:t>Så vil jeg at du legger en hånd</a:t>
            </a:r>
            <a:r>
              <a:rPr lang="nb-NO" sz="1600" dirty="0"/>
              <a:t> </a:t>
            </a:r>
            <a:r>
              <a:rPr lang="nb-NO" sz="1600" b="1" dirty="0"/>
              <a:t>på brystet</a:t>
            </a:r>
            <a:r>
              <a:rPr lang="nb-NO" sz="1600" dirty="0"/>
              <a:t> og en hånd på magen, mens du fortsetter å puste dypt og rolig med øynene igjen. Hvor kjenner du bevegelse? Kanskje kjenner du at det er brystet som beveger når du puster? Kanskje kjenner du også noe bevegelse nede i magen? Eller kanskje begge steder? Nå vil jeg be deg om å fokusere på bevegelsen nederst i magen. Så neste gang du puster inn gjennom nesa, tenker du at du skal kroppen med så mye luft du kan så det kjennes helt ned i magen, og den hånda du har på magen. Og når du puster ut kjenner du at lungene tømmes helt for luft og magen synker ned. Fortsett sånn. Pust sakte inn, med mye luft, og pust all luft ut når du kjenner at kroppen vil det. Kjenn at magen fylles som en ballong som blåses opp. For hvert utpust slapper du mer og mer av. </a:t>
            </a:r>
          </a:p>
          <a:p>
            <a:r>
              <a:rPr lang="nb-NO" sz="1600" b="1" i="1" dirty="0"/>
              <a:t>(Legg inn en trigger med ringing fra din mobiltelefon. La det ringe og lat som ingenting, be elevene om å fortsette å puste og stenge lyden fra telefonen ute. Be dem fokusere på pusten, og la ringingen bare være noe som skjer i bakgrunnen. Noe som ikke er viktig, og som de ikke bryr seg om. Slå av ringingen og la elevene få ta to-tre dype pust til uten at du sier noe).</a:t>
            </a:r>
            <a:endParaRPr lang="nb-NO" sz="1600" dirty="0"/>
          </a:p>
          <a:p>
            <a:r>
              <a:rPr lang="nb-NO" sz="1600" b="1" dirty="0"/>
              <a:t>Så kan du legge armene tilbake</a:t>
            </a:r>
            <a:r>
              <a:rPr lang="nb-NO" sz="1600" dirty="0"/>
              <a:t> </a:t>
            </a:r>
            <a:r>
              <a:rPr lang="nb-NO" sz="1600" b="1" dirty="0"/>
              <a:t>på matten</a:t>
            </a:r>
            <a:r>
              <a:rPr lang="nb-NO" sz="1600" dirty="0"/>
              <a:t>, og begynne så smått og bevege litt på fingre og tær... Gjøre små bevegelser med armer og ben... Vekke hodet og nakken ved å forsiktig vri hodet fra side til side. Så kan du lukke opp øynene og  strekke deg så lang du er. Gjerne gjespe om det kjennes riktig ut. Kom rolig opp i sittende stilling, med ansiktet mot meg.</a:t>
            </a:r>
          </a:p>
          <a:p>
            <a:endParaRPr lang="nb-NO" dirty="0"/>
          </a:p>
        </p:txBody>
      </p:sp>
    </p:spTree>
    <p:extLst>
      <p:ext uri="{BB962C8B-B14F-4D97-AF65-F5344CB8AC3E}">
        <p14:creationId xmlns:p14="http://schemas.microsoft.com/office/powerpoint/2010/main" val="331780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sz="4200" dirty="0"/>
              <a:t>Øvelse 2: 5, 4, 3, 2, 1 - </a:t>
            </a:r>
            <a:r>
              <a:rPr lang="nb-NO" sz="4200" dirty="0" err="1"/>
              <a:t>grounding</a:t>
            </a:r>
            <a:r>
              <a:rPr lang="nb-NO" sz="4200" dirty="0"/>
              <a:t> teknikk (5 min) </a:t>
            </a:r>
            <a:br>
              <a:rPr lang="nb-NO" dirty="0"/>
            </a:br>
            <a:endParaRPr lang="nb-NO"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r>
              <a:rPr lang="nb-NO" sz="1600" b="1" dirty="0"/>
              <a:t>Neste øvelse heter </a:t>
            </a:r>
            <a:r>
              <a:rPr lang="nb-NO" sz="1600" dirty="0"/>
              <a:t>5, 4, 3, 2, 1 </a:t>
            </a:r>
            <a:r>
              <a:rPr lang="nb-NO" sz="1600" dirty="0" err="1"/>
              <a:t>grounding</a:t>
            </a:r>
            <a:r>
              <a:rPr lang="nb-NO" sz="1600" dirty="0"/>
              <a:t> teknikk og her skal vi bruke alle sansene våre til å bli mer ”jordet” eller ”forankret i øyeblikket”. Sitt gjerne i skredderstilling som jeg, eller på </a:t>
            </a:r>
            <a:r>
              <a:rPr lang="nb-NO" sz="1600" dirty="0" err="1"/>
              <a:t>knærna</a:t>
            </a:r>
            <a:r>
              <a:rPr lang="nb-NO" sz="1600" dirty="0"/>
              <a:t> om du syntes det er mer komfortabelt. Armene hviler på knærne, og slapp av i skuldrene. Bruk sansene og registrer følgende:</a:t>
            </a:r>
          </a:p>
          <a:p>
            <a:pPr>
              <a:buNone/>
            </a:pPr>
            <a:endParaRPr lang="nb-NO" sz="1600" dirty="0"/>
          </a:p>
          <a:p>
            <a:r>
              <a:rPr lang="nb-NO" sz="1600" dirty="0"/>
              <a:t>5 ting du ser rundt deg (gi elevene litt tid, be dem se rundt seg og registrere) </a:t>
            </a:r>
          </a:p>
          <a:p>
            <a:r>
              <a:rPr lang="nb-NO" sz="1600" dirty="0"/>
              <a:t>4 ting du føler akkurat nå (gi litt tid, be dem lukke øynene og kjenne godt etter)</a:t>
            </a:r>
          </a:p>
          <a:p>
            <a:r>
              <a:rPr lang="nb-NO" sz="1600" dirty="0"/>
              <a:t>3 ting du hører (gi litt tid, be dem lukke øynene og lytte godt etter 3 lyder)</a:t>
            </a:r>
          </a:p>
          <a:p>
            <a:r>
              <a:rPr lang="nb-NO" sz="1600" dirty="0"/>
              <a:t>2 ting du lukter (gi litt tid, be dem holde øynene lukket)</a:t>
            </a:r>
          </a:p>
          <a:p>
            <a:r>
              <a:rPr lang="nb-NO" sz="1600" dirty="0"/>
              <a:t>1 ting du smaker (gi litt tid, be dem kjenne etter i munnen)</a:t>
            </a:r>
          </a:p>
          <a:p>
            <a:pPr>
              <a:buNone/>
            </a:pPr>
            <a:endParaRPr lang="nb-NO" sz="1600" dirty="0"/>
          </a:p>
          <a:p>
            <a:endParaRPr lang="nb-NO" dirty="0"/>
          </a:p>
        </p:txBody>
      </p:sp>
    </p:spTree>
    <p:extLst>
      <p:ext uri="{BB962C8B-B14F-4D97-AF65-F5344CB8AC3E}">
        <p14:creationId xmlns:p14="http://schemas.microsoft.com/office/powerpoint/2010/main" val="331780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lstStyle/>
          <a:p>
            <a:r>
              <a:rPr lang="nb-NO" sz="4200" dirty="0"/>
              <a:t>Øvelse 3: Vekselvis nesepusting - stabiliserende pust ved stress (1-2 min)</a:t>
            </a:r>
            <a:br>
              <a:rPr lang="nb-NO" sz="4200" dirty="0"/>
            </a:br>
            <a:endParaRPr lang="nb-NO" sz="4200" dirty="0"/>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p:txBody>
          <a:bodyPr/>
          <a:lstStyle/>
          <a:p>
            <a:r>
              <a:rPr lang="nb-NO" sz="1600" b="1" dirty="0"/>
              <a:t>I neste øvelse skal vi øve på en pusteteknikk</a:t>
            </a:r>
            <a:r>
              <a:rPr lang="nb-NO" sz="1600" dirty="0"/>
              <a:t> som er veldig gunstig ved stress fordi den roer ned kropp og sjel gjennom å stimulere den delen av nervesystemet som er ”kroppens bremsepedal”, og får hjertet til å slå saktere og pulsen til å bli roligere. </a:t>
            </a:r>
          </a:p>
          <a:p>
            <a:r>
              <a:rPr lang="nb-NO" sz="1600" b="1" dirty="0"/>
              <a:t>Sitt i skredderstilling (eller i en annen behagelig stilling)</a:t>
            </a:r>
            <a:r>
              <a:rPr lang="nb-NO" sz="1600" dirty="0"/>
              <a:t> for eksempel på </a:t>
            </a:r>
            <a:r>
              <a:rPr lang="nb-NO" sz="1600" dirty="0" err="1"/>
              <a:t>knærna</a:t>
            </a:r>
            <a:r>
              <a:rPr lang="nb-NO" sz="1600" dirty="0"/>
              <a:t>, med venstre arm hvilende på venstre kne. Høyre hånd løftes opp til ansiktshøyde. Steng (lett) av høyre nesebor med høyre tommel og pust sakte og dypt inn gjennom venstre nesebor. Steng deretter venstre nesebor med høyre lillefinger mens du puster sakte ut gjennom (motsatt) høyre nesebor og tømmer lungene for luft. Gjenta. Lukk øynene og fokuser på pusten. Dette gjøres ett minutt. </a:t>
            </a:r>
          </a:p>
          <a:p>
            <a:pPr>
              <a:buNone/>
            </a:pPr>
            <a:endParaRPr lang="nb-NO" sz="1600" dirty="0"/>
          </a:p>
          <a:p>
            <a:endParaRPr lang="nb-NO" sz="1600" dirty="0"/>
          </a:p>
        </p:txBody>
      </p:sp>
    </p:spTree>
    <p:extLst>
      <p:ext uri="{BB962C8B-B14F-4D97-AF65-F5344CB8AC3E}">
        <p14:creationId xmlns:p14="http://schemas.microsoft.com/office/powerpoint/2010/main" val="3317807385"/>
      </p:ext>
    </p:extLst>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2156</TotalTime>
  <Words>2259</Words>
  <Application>Microsoft Macintosh PowerPoint</Application>
  <PresentationFormat>Widescreen</PresentationFormat>
  <Paragraphs>85</Paragraphs>
  <Slides>11</Slides>
  <Notes>7</Notes>
  <HiddenSlides>0</HiddenSlides>
  <MMClips>0</MMClips>
  <ScaleCrop>false</ScaleCrop>
  <HeadingPairs>
    <vt:vector size="8" baseType="variant">
      <vt:variant>
        <vt:lpstr>Brukte skrifter</vt:lpstr>
      </vt:variant>
      <vt:variant>
        <vt:i4>3</vt:i4>
      </vt:variant>
      <vt:variant>
        <vt:lpstr>Tema</vt:lpstr>
      </vt:variant>
      <vt:variant>
        <vt:i4>4</vt:i4>
      </vt:variant>
      <vt:variant>
        <vt:lpstr>Koblinger</vt:lpstr>
      </vt:variant>
      <vt:variant>
        <vt:i4>1</vt:i4>
      </vt:variant>
      <vt:variant>
        <vt:lpstr>Lysbildetitler</vt:lpstr>
      </vt:variant>
      <vt:variant>
        <vt:i4>11</vt:i4>
      </vt:variant>
    </vt:vector>
  </HeadingPairs>
  <TitlesOfParts>
    <vt:vector size="19" baseType="lpstr">
      <vt:lpstr>Arial</vt:lpstr>
      <vt:lpstr>Calibri</vt:lpstr>
      <vt:lpstr>Georgia</vt:lpstr>
      <vt:lpstr>4_Office-tema</vt:lpstr>
      <vt:lpstr>5_Office-tema</vt:lpstr>
      <vt:lpstr>3_Office-tema</vt:lpstr>
      <vt:lpstr>6_Office-tema</vt:lpstr>
      <vt:lpstr>Macintosh%20HD:Users:k_skaara:Desktop:Robust%20Ungdom:2020:Korrektur:Korrektur%209%20trinn%20april:MINDFULNESS%20tors:MANUS%20MINDFULNESS%20GYMSAL.docx!OLE_LINK2</vt:lpstr>
      <vt:lpstr>30 MINUTTERS GYMSALØKT: MINDFULNESS</vt:lpstr>
      <vt:lpstr>Logistikk (oppmøteoversikt): </vt:lpstr>
      <vt:lpstr>Informasjon:</vt:lpstr>
      <vt:lpstr>Program (30 min)</vt:lpstr>
      <vt:lpstr>PowerPoint-presentasjon</vt:lpstr>
      <vt:lpstr>Introduksjon (5 min)</vt:lpstr>
      <vt:lpstr>Øvelse 1: Dyp pust - liggende pusteøvelse (10 min) </vt:lpstr>
      <vt:lpstr>Øvelse 2: 5, 4, 3, 2, 1 - grounding teknikk (5 min)  </vt:lpstr>
      <vt:lpstr>Øvelse 3: Vekselvis nesepusting - stabiliserende pust ved stress (1-2 min) </vt:lpstr>
      <vt:lpstr>Øvelse 4: Mindful eating - spis med sansene (5 min)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26</cp:revision>
  <dcterms:created xsi:type="dcterms:W3CDTF">2020-05-29T08:26:32Z</dcterms:created>
  <dcterms:modified xsi:type="dcterms:W3CDTF">2025-09-12T08:01:56Z</dcterms:modified>
</cp:coreProperties>
</file>