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20"/>
  </p:notesMasterIdLst>
  <p:sldIdLst>
    <p:sldId id="261" r:id="rId5"/>
    <p:sldId id="718" r:id="rId6"/>
    <p:sldId id="719" r:id="rId7"/>
    <p:sldId id="264" r:id="rId8"/>
    <p:sldId id="262" r:id="rId9"/>
    <p:sldId id="265" r:id="rId10"/>
    <p:sldId id="717" r:id="rId11"/>
    <p:sldId id="280" r:id="rId12"/>
    <p:sldId id="272" r:id="rId13"/>
    <p:sldId id="266" r:id="rId14"/>
    <p:sldId id="273" r:id="rId15"/>
    <p:sldId id="282" r:id="rId16"/>
    <p:sldId id="278" r:id="rId17"/>
    <p:sldId id="276" r:id="rId18"/>
    <p:sldId id="281" r:id="rId1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6502"/>
    <p:restoredTop sz="86525" autoAdjust="0"/>
  </p:normalViewPr>
  <p:slideViewPr>
    <p:cSldViewPr snapToGrid="0" snapToObjects="1">
      <p:cViewPr varScale="1">
        <p:scale>
          <a:sx n="61" d="100"/>
          <a:sy n="61" d="100"/>
        </p:scale>
        <p:origin x="240" y="1152"/>
      </p:cViewPr>
      <p:guideLst>
        <p:guide orient="horz" pos="2160"/>
        <p:guide pos="3840"/>
      </p:guideLst>
    </p:cSldViewPr>
  </p:slideViewPr>
  <p:outlineViewPr>
    <p:cViewPr>
      <p:scale>
        <a:sx n="33" d="100"/>
        <a:sy n="33" d="100"/>
      </p:scale>
      <p:origin x="0" y="-1312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7A0325-5DB0-F94A-91E6-4EFF918EB4AC}" type="datetimeFigureOut">
              <a:rPr lang="nn-NO" smtClean="0"/>
              <a:pPr/>
              <a:t>28.07.2025</a:t>
            </a:fld>
            <a:endParaRPr lang="nn-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D0138F-A87A-8A4E-BE6B-3B21D384FC68}" type="slidenum">
              <a:rPr lang="nn-NO" smtClean="0"/>
              <a:pPr/>
              <a:t>‹#›</a:t>
            </a:fld>
            <a:endParaRPr lang="nn-NO"/>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aRX0K0v120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unsplash.com/@magdalen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rvtssor.no/aktuelt/19/lek-veien-til-endri"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mYBhgUnpQmE&amp;t=3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sykologforeningen.no/publikum/informasjonsvideoer/videoer-om-livsutfordringer/de-syv-psykiske-helserettigheten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1371/journal.pone.0222222"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psykologisk.no/2020/11/slik-pavirker-ensomhet-helsen-var/"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sychologytoday.com/intl/blog/the-savvy-psychologist/202002/the-power-oxytoci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dirty="0">
                <a:solidFill>
                  <a:srgbClr val="000000"/>
                </a:solidFill>
                <a:effectLst/>
                <a:latin typeface="Calibri" panose="020F0502020204030204" pitchFamily="34" charset="0"/>
                <a:ea typeface="Times New Roman" panose="02020603050405020304" pitchFamily="18" charset="0"/>
              </a:rPr>
              <a:t>Inngangsmusikk og film: Idet elevene kommer inn, kan du vise filmen «Robust ungdom i Askim» som varer i 1 minutt. Spill den gjerne flere ganger. </a:t>
            </a:r>
            <a:r>
              <a:rPr lang="nb-NO" sz="1800" u="sng" dirty="0">
                <a:solidFill>
                  <a:srgbClr val="000000"/>
                </a:solidFill>
                <a:effectLst/>
                <a:latin typeface="Calibri" panose="020F0502020204030204" pitchFamily="34" charset="0"/>
                <a:ea typeface="Times New Roman" panose="02020603050405020304" pitchFamily="18" charset="0"/>
                <a:hlinkClick r:id="rId3"/>
              </a:rPr>
              <a:t>https://www.youtube.com/watch?v=aRX0K0v120g</a:t>
            </a:r>
            <a:r>
              <a:rPr lang="nb-NO" sz="1800" dirty="0">
                <a:solidFill>
                  <a:srgbClr val="000000"/>
                </a:solidFill>
                <a:effectLst/>
                <a:latin typeface="Calibri" panose="020F0502020204030204" pitchFamily="34" charset="0"/>
                <a:ea typeface="Times New Roman" panose="02020603050405020304" pitchFamily="18" charset="0"/>
              </a:rPr>
              <a:t> </a:t>
            </a:r>
            <a:endParaRPr lang="nb-NO" sz="1800" dirty="0">
              <a:effectLst/>
              <a:latin typeface="Times New Roman" panose="02020603050405020304" pitchFamily="18" charset="0"/>
              <a:ea typeface="Times New Roman" panose="02020603050405020304" pitchFamily="18" charset="0"/>
            </a:endParaRPr>
          </a:p>
          <a:p>
            <a:endParaRPr lang="nb-NO" dirty="0"/>
          </a:p>
          <a:p>
            <a:endParaRPr lang="nb-NO" dirty="0"/>
          </a:p>
        </p:txBody>
      </p:sp>
      <p:sp>
        <p:nvSpPr>
          <p:cNvPr id="4" name="Plassholder for lysbildenummer 3"/>
          <p:cNvSpPr>
            <a:spLocks noGrp="1"/>
          </p:cNvSpPr>
          <p:nvPr>
            <p:ph type="sldNum" sz="quarter" idx="5"/>
          </p:nvPr>
        </p:nvSpPr>
        <p:spPr/>
        <p:txBody>
          <a:bodyPr/>
          <a:lstStyle/>
          <a:p>
            <a:fld id="{B1D0138F-A87A-8A4E-BE6B-3B21D384FC68}" type="slidenum">
              <a:rPr lang="nn-NO" smtClean="0"/>
              <a:pPr/>
              <a:t>2</a:t>
            </a:fld>
            <a:endParaRPr lang="nn-NO"/>
          </a:p>
        </p:txBody>
      </p:sp>
    </p:spTree>
    <p:extLst>
      <p:ext uri="{BB962C8B-B14F-4D97-AF65-F5344CB8AC3E}">
        <p14:creationId xmlns:p14="http://schemas.microsoft.com/office/powerpoint/2010/main" val="2445435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a:buNone/>
            </a:pPr>
            <a:r>
              <a:rPr lang="nb-NO" sz="1800" b="1" dirty="0">
                <a:effectLst/>
                <a:latin typeface="Calibri" panose="020F0502020204030204" pitchFamily="34" charset="0"/>
                <a:ea typeface="Times New Roman" panose="02020603050405020304" pitchFamily="18" charset="0"/>
              </a:rPr>
              <a:t>Hva gir mest lykke? Å ha det gøy eller å gjøre noe for andre? </a:t>
            </a:r>
            <a:endParaRPr lang="nb-NO" sz="1800" dirty="0">
              <a:effectLst/>
              <a:latin typeface="Times New Roman" panose="02020603050405020304" pitchFamily="18" charset="0"/>
              <a:ea typeface="Times New Roman" panose="02020603050405020304" pitchFamily="18" charset="0"/>
            </a:endParaRPr>
          </a:p>
          <a:p>
            <a:pPr>
              <a:buNone/>
            </a:pPr>
            <a:r>
              <a:rPr lang="nb-NO" sz="1800" i="1" dirty="0">
                <a:effectLst/>
                <a:latin typeface="Calibri" panose="020F0502020204030204" pitchFamily="34" charset="0"/>
                <a:ea typeface="Times New Roman" panose="02020603050405020304" pitchFamily="18" charset="0"/>
              </a:rPr>
              <a:t>Ta en kunstpause. La spørsmålet henge. Bruk eksempler, </a:t>
            </a:r>
            <a:r>
              <a:rPr lang="nb-NO" sz="1800" i="1" dirty="0" err="1">
                <a:effectLst/>
                <a:latin typeface="Calibri" panose="020F0502020204030204" pitchFamily="34" charset="0"/>
                <a:ea typeface="Times New Roman" panose="02020603050405020304" pitchFamily="18" charset="0"/>
              </a:rPr>
              <a:t>f.eks</a:t>
            </a:r>
            <a:r>
              <a:rPr lang="nb-NO" sz="1800" i="1" dirty="0">
                <a:effectLst/>
                <a:latin typeface="Calibri" panose="020F0502020204030204" pitchFamily="34" charset="0"/>
                <a:ea typeface="Times New Roman" panose="02020603050405020304" pitchFamily="18" charset="0"/>
              </a:rPr>
              <a:t> å se en film og spise god mat, eller å bake en kake til en venns bursdag. Finn gjerne andre eksempler.</a:t>
            </a:r>
            <a:endParaRPr lang="nb-NO" sz="1800" dirty="0">
              <a:effectLst/>
              <a:latin typeface="Times New Roman" panose="02020603050405020304" pitchFamily="18" charset="0"/>
              <a:ea typeface="Times New Roman" panose="02020603050405020304" pitchFamily="18" charset="0"/>
            </a:endParaRPr>
          </a:p>
          <a:p>
            <a:pPr>
              <a:buNone/>
            </a:pPr>
            <a:r>
              <a:rPr lang="nb-NO" sz="1800" dirty="0">
                <a:effectLst/>
                <a:latin typeface="Calibri" panose="020F0502020204030204" pitchFamily="34" charset="0"/>
                <a:ea typeface="Times New Roman" panose="02020603050405020304" pitchFamily="18" charset="0"/>
              </a:rPr>
              <a:t> </a:t>
            </a:r>
            <a:endParaRPr lang="nb-NO" sz="1800" dirty="0">
              <a:effectLst/>
              <a:latin typeface="Times New Roman" panose="02020603050405020304" pitchFamily="18" charset="0"/>
              <a:ea typeface="Times New Roman" panose="02020603050405020304" pitchFamily="18" charset="0"/>
            </a:endParaRPr>
          </a:p>
          <a:p>
            <a:pPr>
              <a:buNone/>
            </a:pPr>
            <a:r>
              <a:rPr lang="nb-NO" sz="1800" dirty="0">
                <a:effectLst/>
                <a:latin typeface="Calibri" panose="020F0502020204030204" pitchFamily="34" charset="0"/>
                <a:ea typeface="Times New Roman" panose="02020603050405020304" pitchFamily="18" charset="0"/>
              </a:rPr>
              <a:t>Svar: Forskning viser at å gjøre en vennlig handling har en overlegen langtidseffekt .</a:t>
            </a:r>
            <a:r>
              <a:rPr lang="nb-NO" sz="1800" b="1" dirty="0">
                <a:effectLst/>
                <a:latin typeface="Calibri" panose="020F0502020204030204" pitchFamily="34" charset="0"/>
                <a:ea typeface="Times New Roman" panose="02020603050405020304" pitchFamily="18" charset="0"/>
              </a:rPr>
              <a:t> </a:t>
            </a:r>
            <a:r>
              <a:rPr lang="nb-NO" sz="1800" dirty="0">
                <a:effectLst/>
                <a:latin typeface="Calibri" panose="020F0502020204030204" pitchFamily="34" charset="0"/>
                <a:ea typeface="Times New Roman" panose="02020603050405020304" pitchFamily="18" charset="0"/>
              </a:rPr>
              <a:t>Du blir mye mer glad av å gi enn å få.</a:t>
            </a:r>
            <a:r>
              <a:rPr lang="nb-NO" sz="1800" b="1" dirty="0">
                <a:effectLst/>
                <a:latin typeface="Calibri" panose="020F0502020204030204" pitchFamily="34" charset="0"/>
                <a:ea typeface="Times New Roman" panose="02020603050405020304" pitchFamily="18" charset="0"/>
              </a:rPr>
              <a:t> </a:t>
            </a:r>
            <a:r>
              <a:rPr lang="nb-NO" sz="1800" dirty="0">
                <a:effectLst/>
                <a:latin typeface="Calibri" panose="020F0502020204030204" pitchFamily="34" charset="0"/>
                <a:ea typeface="Times New Roman" panose="02020603050405020304" pitchFamily="18" charset="0"/>
              </a:rPr>
              <a:t>Hver gang du gjør noe bra for et annet menneske, skjer det noe styrkende med din kropp, og med den andres kropp. Begge får en dusj med </a:t>
            </a:r>
            <a:r>
              <a:rPr lang="nb-NO" sz="1800" dirty="0" err="1">
                <a:effectLst/>
                <a:latin typeface="Calibri" panose="020F0502020204030204" pitchFamily="34" charset="0"/>
                <a:ea typeface="Times New Roman" panose="02020603050405020304" pitchFamily="18" charset="0"/>
              </a:rPr>
              <a:t>oxytocin</a:t>
            </a:r>
            <a:r>
              <a:rPr lang="nb-NO" sz="1800" dirty="0">
                <a:effectLst/>
                <a:latin typeface="Calibri" panose="020F0502020204030204" pitchFamily="34" charset="0"/>
                <a:ea typeface="Times New Roman" panose="02020603050405020304" pitchFamily="18" charset="0"/>
              </a:rPr>
              <a:t>. </a:t>
            </a:r>
            <a:endParaRPr lang="nb-NO" sz="1800" dirty="0">
              <a:effectLst/>
              <a:latin typeface="Times New Roman" panose="02020603050405020304" pitchFamily="18" charset="0"/>
              <a:ea typeface="Times New Roman" panose="02020603050405020304" pitchFamily="18" charset="0"/>
            </a:endParaRPr>
          </a:p>
          <a:p>
            <a:pPr>
              <a:buNone/>
            </a:pPr>
            <a:r>
              <a:rPr lang="nb-NO" sz="1800" dirty="0" err="1">
                <a:effectLst/>
                <a:latin typeface="Calibri" panose="020F0502020204030204" pitchFamily="34" charset="0"/>
                <a:ea typeface="Times New Roman" panose="02020603050405020304" pitchFamily="18" charset="0"/>
              </a:rPr>
              <a:t>Seligman</a:t>
            </a:r>
            <a:r>
              <a:rPr lang="nb-NO" sz="1800" dirty="0">
                <a:effectLst/>
                <a:latin typeface="Calibri" panose="020F0502020204030204" pitchFamily="34" charset="0"/>
                <a:ea typeface="Times New Roman" panose="02020603050405020304" pitchFamily="18" charset="0"/>
              </a:rPr>
              <a:t>, Martin. </a:t>
            </a:r>
            <a:r>
              <a:rPr lang="nb-NO" sz="1800" i="1" dirty="0">
                <a:effectLst/>
                <a:latin typeface="Calibri" panose="020F0502020204030204" pitchFamily="34" charset="0"/>
                <a:ea typeface="Times New Roman" panose="02020603050405020304" pitchFamily="18" charset="0"/>
              </a:rPr>
              <a:t>Ekte lykke. Positiv psykologi i praksis</a:t>
            </a:r>
            <a:r>
              <a:rPr lang="nb-NO" sz="1800" dirty="0">
                <a:effectLst/>
                <a:latin typeface="Calibri" panose="020F0502020204030204" pitchFamily="34" charset="0"/>
                <a:ea typeface="Times New Roman" panose="02020603050405020304" pitchFamily="18" charset="0"/>
              </a:rPr>
              <a:t>. Oslo: Universitetsforlaget, 2009.</a:t>
            </a:r>
            <a:endParaRPr lang="nb-NO" sz="1800" dirty="0">
              <a:effectLst/>
              <a:latin typeface="Times New Roman" panose="02020603050405020304" pitchFamily="18" charset="0"/>
              <a:ea typeface="Times New Roman" panose="02020603050405020304" pitchFamily="18" charset="0"/>
            </a:endParaRPr>
          </a:p>
          <a:p>
            <a:r>
              <a:rPr lang="nb-NO" sz="1800" dirty="0">
                <a:effectLst/>
                <a:latin typeface="Calibri" panose="020F0502020204030204" pitchFamily="34" charset="0"/>
                <a:ea typeface="Times New Roman" panose="02020603050405020304" pitchFamily="18" charset="0"/>
              </a:rPr>
              <a:t> </a:t>
            </a:r>
            <a:r>
              <a:rPr lang="nb-NO" sz="1200" kern="1200" dirty="0">
                <a:solidFill>
                  <a:schemeClr val="tx1"/>
                </a:solidFill>
                <a:effectLst/>
                <a:latin typeface="+mn-lt"/>
                <a:ea typeface="+mn-ea"/>
                <a:cs typeface="+mn-cs"/>
              </a:rPr>
              <a:t> </a:t>
            </a:r>
          </a:p>
          <a:p>
            <a:r>
              <a:rPr lang="nn-NO" dirty="0"/>
              <a:t>FOTO: </a:t>
            </a:r>
            <a:r>
              <a:rPr lang="nn-NO" sz="1200" b="0" i="0" u="none" strike="noStrike" kern="1200" dirty="0">
                <a:solidFill>
                  <a:schemeClr val="tx1"/>
                </a:solidFill>
                <a:effectLst/>
                <a:latin typeface="+mn-lt"/>
                <a:ea typeface="+mn-ea"/>
                <a:cs typeface="+mn-cs"/>
                <a:hlinkClick r:id="rId3"/>
              </a:rPr>
              <a:t>Magdalena Smolnicka</a:t>
            </a:r>
            <a:r>
              <a:rPr lang="nn-NO" sz="1200" b="0" i="0" u="none" strike="noStrike" kern="1200" dirty="0">
                <a:solidFill>
                  <a:schemeClr val="tx1"/>
                </a:solidFill>
                <a:effectLst/>
                <a:latin typeface="+mn-lt"/>
                <a:ea typeface="+mn-ea"/>
                <a:cs typeface="+mn-cs"/>
              </a:rPr>
              <a:t> by </a:t>
            </a:r>
            <a:r>
              <a:rPr lang="nn-NO" sz="1200" b="0" i="0" u="none" strike="noStrike" kern="1200" dirty="0" err="1">
                <a:solidFill>
                  <a:schemeClr val="tx1"/>
                </a:solidFill>
                <a:effectLst/>
                <a:latin typeface="+mn-lt"/>
                <a:ea typeface="+mn-ea"/>
                <a:cs typeface="+mn-cs"/>
              </a:rPr>
              <a:t>Unsplash</a:t>
            </a:r>
            <a:endParaRPr lang="nn-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11</a:t>
            </a:fld>
            <a:endParaRPr lang="nn-N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buNone/>
            </a:pPr>
            <a:r>
              <a:rPr lang="nb-NO" sz="1800" b="1" dirty="0">
                <a:effectLst/>
                <a:latin typeface="Calibri" panose="020F0502020204030204" pitchFamily="34" charset="0"/>
                <a:ea typeface="Times New Roman" panose="02020603050405020304" pitchFamily="18" charset="0"/>
              </a:rPr>
              <a:t>Rektor Humlesnurr var en klok rektor.</a:t>
            </a:r>
            <a:r>
              <a:rPr lang="nb-NO" sz="1800" dirty="0">
                <a:effectLst/>
                <a:latin typeface="Calibri" panose="020F0502020204030204" pitchFamily="34" charset="0"/>
                <a:ea typeface="Times New Roman" panose="02020603050405020304" pitchFamily="18" charset="0"/>
              </a:rPr>
              <a:t> Det fantes eksamen og konkurranse på Galtvort også. Men Humlesnutt visste at noe var viktigere enn karakterer, nemlig å være et godt menneske. Han ønsket å belønne elever som stilte opp for andre. Nå skal vi se et eksempel på det.</a:t>
            </a:r>
            <a:endParaRPr lang="nb-NO" sz="1800" dirty="0">
              <a:effectLst/>
              <a:latin typeface="Times New Roman" panose="02020603050405020304" pitchFamily="18" charset="0"/>
              <a:ea typeface="Times New Roman" panose="02020603050405020304" pitchFamily="18" charset="0"/>
            </a:endParaRPr>
          </a:p>
          <a:p>
            <a:pPr>
              <a:buNone/>
            </a:pPr>
            <a:r>
              <a:rPr lang="nb-NO" sz="1800" dirty="0">
                <a:effectLst/>
                <a:latin typeface="Calibri" panose="020F0502020204030204" pitchFamily="34" charset="0"/>
                <a:ea typeface="Times New Roman" panose="02020603050405020304" pitchFamily="18" charset="0"/>
              </a:rPr>
              <a:t> </a:t>
            </a:r>
            <a:endParaRPr lang="nb-NO" sz="1800" dirty="0">
              <a:effectLst/>
              <a:latin typeface="Times New Roman" panose="02020603050405020304" pitchFamily="18" charset="0"/>
              <a:ea typeface="Times New Roman" panose="02020603050405020304" pitchFamily="18" charset="0"/>
            </a:endParaRPr>
          </a:p>
          <a:p>
            <a:r>
              <a:rPr lang="nb-NO" sz="1800" dirty="0">
                <a:solidFill>
                  <a:srgbClr val="000000"/>
                </a:solidFill>
                <a:effectLst/>
                <a:latin typeface="Calibri" panose="020F0502020204030204" pitchFamily="34" charset="0"/>
                <a:ea typeface="Times New Roman" panose="02020603050405020304" pitchFamily="18" charset="0"/>
              </a:rPr>
              <a:t>Vis filmklipp: ”Harry Potter og de vises sten” (første film, nest siste scene, 33)</a:t>
            </a:r>
            <a:endParaRPr lang="nb-NO" sz="1800" dirty="0">
              <a:effectLst/>
              <a:latin typeface="Times New Roman" panose="02020603050405020304" pitchFamily="18" charset="0"/>
              <a:ea typeface="Times New Roman" panose="02020603050405020304" pitchFamily="18" charset="0"/>
            </a:endParaRPr>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12</a:t>
            </a:fld>
            <a:endParaRPr lang="nn-NO"/>
          </a:p>
        </p:txBody>
      </p:sp>
    </p:spTree>
    <p:extLst>
      <p:ext uri="{BB962C8B-B14F-4D97-AF65-F5344CB8AC3E}">
        <p14:creationId xmlns:p14="http://schemas.microsoft.com/office/powerpoint/2010/main" val="267123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10000"/>
          </a:bodyPr>
          <a:lstStyle/>
          <a:p>
            <a:pPr>
              <a:buNone/>
            </a:pPr>
            <a:r>
              <a:rPr lang="nb-NO" sz="1800" b="1" dirty="0">
                <a:effectLst/>
                <a:latin typeface="Calibri" panose="020F0502020204030204" pitchFamily="34" charset="0"/>
                <a:ea typeface="Times New Roman" panose="02020603050405020304" pitchFamily="18" charset="0"/>
              </a:rPr>
              <a:t>For å oppsummere: Det er ikke meningen at vi skal klare livet alene.</a:t>
            </a:r>
            <a:r>
              <a:rPr lang="nb-NO" sz="1800" dirty="0">
                <a:effectLst/>
                <a:latin typeface="Calibri" panose="020F0502020204030204" pitchFamily="34" charset="0"/>
                <a:ea typeface="Times New Roman" panose="02020603050405020304" pitchFamily="18" charset="0"/>
              </a:rPr>
              <a:t> Det er meningen at vi skal hjelpe hverandre. Å hjelpe hverandre er bra for kroppen og beskytter oss mot skadelig stress. </a:t>
            </a:r>
            <a:endParaRPr lang="nb-NO" sz="1800" dirty="0">
              <a:effectLst/>
              <a:latin typeface="Times New Roman" panose="02020603050405020304" pitchFamily="18" charset="0"/>
              <a:ea typeface="Times New Roman" panose="02020603050405020304" pitchFamily="18" charset="0"/>
            </a:endParaRPr>
          </a:p>
          <a:p>
            <a:pPr>
              <a:buNone/>
            </a:pPr>
            <a:r>
              <a:rPr lang="nb-NO" sz="1800" b="1" dirty="0">
                <a:effectLst/>
                <a:latin typeface="Calibri" panose="020F0502020204030204" pitchFamily="34" charset="0"/>
                <a:ea typeface="Times New Roman" panose="02020603050405020304" pitchFamily="18" charset="0"/>
              </a:rPr>
              <a:t> </a:t>
            </a:r>
            <a:endParaRPr lang="nb-NO" sz="1800" dirty="0">
              <a:effectLst/>
              <a:latin typeface="Times New Roman" panose="02020603050405020304" pitchFamily="18" charset="0"/>
              <a:ea typeface="Times New Roman" panose="02020603050405020304" pitchFamily="18" charset="0"/>
            </a:endParaRPr>
          </a:p>
          <a:p>
            <a:pPr>
              <a:buNone/>
            </a:pPr>
            <a:r>
              <a:rPr lang="nb-NO" sz="1800" b="1" dirty="0">
                <a:effectLst/>
                <a:latin typeface="Calibri" panose="020F0502020204030204" pitchFamily="34" charset="0"/>
                <a:ea typeface="Times New Roman" panose="02020603050405020304" pitchFamily="18" charset="0"/>
              </a:rPr>
              <a:t>Du lager helse når du lager godt miljø.</a:t>
            </a:r>
            <a:r>
              <a:rPr lang="nb-NO" sz="1800" dirty="0">
                <a:effectLst/>
                <a:latin typeface="Calibri" panose="020F0502020204030204" pitchFamily="34" charset="0"/>
                <a:ea typeface="Times New Roman" panose="02020603050405020304" pitchFamily="18" charset="0"/>
              </a:rPr>
              <a:t> </a:t>
            </a:r>
            <a:r>
              <a:rPr lang="nb-NO" sz="1800" dirty="0" err="1">
                <a:effectLst/>
                <a:latin typeface="Calibri" panose="020F0502020204030204" pitchFamily="34" charset="0"/>
                <a:ea typeface="Times New Roman" panose="02020603050405020304" pitchFamily="18" charset="0"/>
              </a:rPr>
              <a:t>Èn</a:t>
            </a:r>
            <a:r>
              <a:rPr lang="nb-NO" sz="1800" dirty="0">
                <a:effectLst/>
                <a:latin typeface="Calibri" panose="020F0502020204030204" pitchFamily="34" charset="0"/>
                <a:ea typeface="Times New Roman" panose="02020603050405020304" pitchFamily="18" charset="0"/>
              </a:rPr>
              <a:t> måte er å leke. Ikke tull med leken! Lek er det motsatte av stress. Lek gir energi. Lek gjør at vi smiler mer. Vi øver på å ikke ta oss selv så høytidelig. Vi trenger ikke leke lenge for at det skal virke, bare noen minutter kan være nok . Til slutt skal vi se en film om hvor viktig det er å leke når livet er tøft, for eksempel i en flyktningeleir. </a:t>
            </a:r>
          </a:p>
          <a:p>
            <a:pPr>
              <a:buNone/>
            </a:pPr>
            <a:endParaRPr lang="nb-NO" sz="1800" dirty="0">
              <a:effectLst/>
              <a:latin typeface="Times New Roman" panose="02020603050405020304" pitchFamily="18" charset="0"/>
              <a:ea typeface="Times New Roman" panose="02020603050405020304" pitchFamily="18" charset="0"/>
            </a:endParaRPr>
          </a:p>
          <a:p>
            <a:pPr>
              <a:buNone/>
            </a:pPr>
            <a:r>
              <a:rPr lang="nb-NO" sz="1800" dirty="0">
                <a:effectLst/>
                <a:latin typeface="Calibri" panose="020F0502020204030204" pitchFamily="34" charset="0"/>
                <a:ea typeface="Times New Roman" panose="02020603050405020304" pitchFamily="18" charset="0"/>
              </a:rPr>
              <a:t>Dønnestad, Eva. ”Lek – veien til endring.” RVTS-SØR. 27.04.2015. </a:t>
            </a:r>
            <a:r>
              <a:rPr lang="nb-NO" sz="1800" u="sng" dirty="0">
                <a:solidFill>
                  <a:srgbClr val="3573A8"/>
                </a:solidFill>
                <a:effectLst/>
                <a:latin typeface="Calibri" panose="020F0502020204030204" pitchFamily="34" charset="0"/>
                <a:ea typeface="Times New Roman" panose="02020603050405020304" pitchFamily="18" charset="0"/>
                <a:hlinkClick r:id="rId3"/>
              </a:rPr>
              <a:t>https://rvtssor.no/aktuelt/19/lek-veien-til-endri</a:t>
            </a:r>
            <a:endParaRPr lang="nb-NO" sz="1800" dirty="0">
              <a:effectLst/>
              <a:latin typeface="Times New Roman" panose="02020603050405020304" pitchFamily="18" charset="0"/>
              <a:ea typeface="Times New Roman" panose="02020603050405020304" pitchFamily="18" charset="0"/>
            </a:endParaRPr>
          </a:p>
          <a:p>
            <a:r>
              <a:rPr lang="nb-NO" sz="1800" dirty="0">
                <a:effectLst/>
                <a:latin typeface="Calibri" panose="020F0502020204030204" pitchFamily="34" charset="0"/>
                <a:ea typeface="Times New Roman" panose="02020603050405020304" pitchFamily="18" charset="0"/>
              </a:rPr>
              <a:t> </a:t>
            </a:r>
            <a:endParaRPr lang="nb-NO" sz="1800" dirty="0">
              <a:effectLst/>
              <a:latin typeface="Times New Roman" panose="02020603050405020304" pitchFamily="18" charset="0"/>
              <a:ea typeface="Times New Roman" panose="02020603050405020304" pitchFamily="18" charset="0"/>
            </a:endParaRPr>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13</a:t>
            </a:fld>
            <a:endParaRPr lang="nn-NO"/>
          </a:p>
        </p:txBody>
      </p:sp>
    </p:spTree>
    <p:extLst>
      <p:ext uri="{BB962C8B-B14F-4D97-AF65-F5344CB8AC3E}">
        <p14:creationId xmlns:p14="http://schemas.microsoft.com/office/powerpoint/2010/main" val="248310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Vis filmklipp</a:t>
            </a:r>
            <a:r>
              <a:rPr lang="nb-NO" baseline="0" dirty="0"/>
              <a:t> fra </a:t>
            </a:r>
            <a:r>
              <a:rPr lang="nb-NO" baseline="0" dirty="0" err="1"/>
              <a:t>youtube</a:t>
            </a:r>
            <a:r>
              <a:rPr lang="nb-NO" baseline="0" dirty="0"/>
              <a:t>: The </a:t>
            </a:r>
            <a:r>
              <a:rPr lang="nb-NO" baseline="0" dirty="0" err="1"/>
              <a:t>Clowns</a:t>
            </a:r>
            <a:r>
              <a:rPr lang="nb-NO" baseline="0" dirty="0"/>
              <a:t> </a:t>
            </a:r>
            <a:r>
              <a:rPr lang="nb-NO" baseline="0" dirty="0" err="1"/>
              <a:t>Helping</a:t>
            </a:r>
            <a:r>
              <a:rPr lang="nb-NO" baseline="0" dirty="0"/>
              <a:t> </a:t>
            </a:r>
            <a:r>
              <a:rPr lang="nb-NO" baseline="0" dirty="0" err="1"/>
              <a:t>Refugee</a:t>
            </a:r>
            <a:r>
              <a:rPr lang="nb-NO" baseline="0" dirty="0"/>
              <a:t> </a:t>
            </a:r>
            <a:r>
              <a:rPr lang="nb-NO" baseline="0" dirty="0" err="1"/>
              <a:t>Childen</a:t>
            </a:r>
            <a:r>
              <a:rPr lang="nb-NO" baseline="0" dirty="0"/>
              <a:t> til </a:t>
            </a:r>
            <a:r>
              <a:rPr lang="nb-NO" baseline="0" dirty="0" err="1"/>
              <a:t>Laugh</a:t>
            </a:r>
            <a:r>
              <a:rPr lang="nb-NO" baseline="0" dirty="0"/>
              <a:t>/</a:t>
            </a:r>
            <a:r>
              <a:rPr lang="nb-NO" baseline="0" dirty="0" err="1"/>
              <a:t>Amazing</a:t>
            </a:r>
            <a:r>
              <a:rPr lang="nb-NO" baseline="0" dirty="0"/>
              <a:t> </a:t>
            </a:r>
            <a:r>
              <a:rPr lang="nb-NO" baseline="0" dirty="0" err="1"/>
              <a:t>Humans</a:t>
            </a:r>
            <a:endParaRPr lang="nb-NO" baseline="0" dirty="0"/>
          </a:p>
          <a:p>
            <a:r>
              <a:rPr lang="nb-NO" dirty="0">
                <a:hlinkClick r:id="rId3"/>
              </a:rPr>
              <a:t>https://www.youtube.com/watch?v=mYBhgUnpQmE&amp;t=3s</a:t>
            </a:r>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14</a:t>
            </a:fld>
            <a:endParaRPr lang="nn-NO"/>
          </a:p>
        </p:txBody>
      </p:sp>
    </p:spTree>
    <p:extLst>
      <p:ext uri="{BB962C8B-B14F-4D97-AF65-F5344CB8AC3E}">
        <p14:creationId xmlns:p14="http://schemas.microsoft.com/office/powerpoint/2010/main" val="768074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buNone/>
            </a:pPr>
            <a:r>
              <a:rPr lang="nb-NO" sz="1200" b="1" dirty="0">
                <a:effectLst/>
                <a:latin typeface="Calibri" panose="020F0502020204030204" pitchFamily="34" charset="0"/>
                <a:ea typeface="Times New Roman" panose="02020603050405020304" pitchFamily="18" charset="0"/>
              </a:rPr>
              <a:t>Hva skal til for at vi skal ha det bra?</a:t>
            </a:r>
            <a:r>
              <a:rPr lang="nb-NO" sz="1200" dirty="0">
                <a:effectLst/>
                <a:latin typeface="Calibri" panose="020F0502020204030204" pitchFamily="34" charset="0"/>
                <a:ea typeface="Times New Roman" panose="02020603050405020304" pitchFamily="18" charset="0"/>
              </a:rPr>
              <a:t> </a:t>
            </a:r>
            <a:r>
              <a:rPr lang="nb-NO" sz="1200" i="1" dirty="0">
                <a:effectLst/>
                <a:latin typeface="Calibri" panose="020F0502020204030204" pitchFamily="34" charset="0"/>
                <a:ea typeface="Times New Roman" panose="02020603050405020304" pitchFamily="18" charset="0"/>
              </a:rPr>
              <a:t>(ta en kunstpause og la spørsmålet henge).</a:t>
            </a:r>
            <a:endParaRPr lang="nb-NO" sz="1200" dirty="0">
              <a:effectLst/>
              <a:latin typeface="Times New Roman" panose="02020603050405020304" pitchFamily="18" charset="0"/>
              <a:ea typeface="Times New Roman" panose="02020603050405020304" pitchFamily="18" charset="0"/>
            </a:endParaRPr>
          </a:p>
          <a:p>
            <a:pPr>
              <a:buNone/>
            </a:pPr>
            <a:r>
              <a:rPr lang="nb-NO" sz="1200" dirty="0">
                <a:effectLst/>
                <a:latin typeface="Calibri" panose="020F0502020204030204" pitchFamily="34" charset="0"/>
                <a:ea typeface="Times New Roman" panose="02020603050405020304" pitchFamily="18" charset="0"/>
              </a:rPr>
              <a:t>Vi lærer mye om å ta vare på kroppen, trene, spise sunt og pusse tenner. Vi lærer å passe oss i trafikken. Men hva med å ha det bra med oss selv? Hva med tanker og følelser? </a:t>
            </a:r>
            <a:endParaRPr lang="nb-NO" sz="1200" dirty="0">
              <a:effectLst/>
              <a:latin typeface="Times New Roman" panose="02020603050405020304" pitchFamily="18" charset="0"/>
              <a:ea typeface="Times New Roman" panose="02020603050405020304" pitchFamily="18" charset="0"/>
            </a:endParaRPr>
          </a:p>
          <a:p>
            <a:r>
              <a:rPr lang="nb-NO" sz="1200" dirty="0">
                <a:effectLst/>
                <a:latin typeface="Calibri" panose="020F0502020204030204" pitchFamily="34" charset="0"/>
                <a:ea typeface="Times New Roman" panose="02020603050405020304" pitchFamily="18" charset="0"/>
              </a:rPr>
              <a:t>Det trenger vi også å lære om. </a:t>
            </a:r>
            <a:endParaRPr lang="nb-NO" sz="1200" dirty="0">
              <a:effectLst/>
              <a:latin typeface="Times New Roman" panose="02020603050405020304" pitchFamily="18" charset="0"/>
              <a:ea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B1D0138F-A87A-8A4E-BE6B-3B21D384FC68}" type="slidenum">
              <a:rPr lang="nn-NO" smtClean="0"/>
              <a:pPr/>
              <a:t>3</a:t>
            </a:fld>
            <a:endParaRPr lang="nn-NO"/>
          </a:p>
        </p:txBody>
      </p:sp>
    </p:spTree>
    <p:extLst>
      <p:ext uri="{BB962C8B-B14F-4D97-AF65-F5344CB8AC3E}">
        <p14:creationId xmlns:p14="http://schemas.microsoft.com/office/powerpoint/2010/main" val="4021905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85000" lnSpcReduction="20000"/>
          </a:bodyPr>
          <a:lstStyle/>
          <a:p>
            <a:pPr>
              <a:buNone/>
            </a:pPr>
            <a:r>
              <a:rPr lang="nb-NO" sz="1800" b="1" dirty="0">
                <a:effectLst/>
                <a:latin typeface="Calibri" panose="020F0502020204030204" pitchFamily="34" charset="0"/>
                <a:ea typeface="Times New Roman" panose="02020603050405020304" pitchFamily="18" charset="0"/>
              </a:rPr>
              <a:t>Så hva er det aller viktigste for å ha det bra? </a:t>
            </a:r>
            <a:r>
              <a:rPr lang="nb-NO" sz="1800" i="1" dirty="0">
                <a:effectLst/>
                <a:latin typeface="Calibri" panose="020F0502020204030204" pitchFamily="34" charset="0"/>
                <a:ea typeface="Times New Roman" panose="02020603050405020304" pitchFamily="18" charset="0"/>
              </a:rPr>
              <a:t>(ta en kunstpause og la spørsmålet henge).</a:t>
            </a:r>
            <a:endParaRPr lang="nb-NO" sz="1800" dirty="0">
              <a:effectLst/>
              <a:latin typeface="Times New Roman" panose="02020603050405020304" pitchFamily="18" charset="0"/>
              <a:ea typeface="Times New Roman" panose="02020603050405020304" pitchFamily="18" charset="0"/>
            </a:endParaRPr>
          </a:p>
          <a:p>
            <a:pPr>
              <a:buNone/>
            </a:pPr>
            <a:r>
              <a:rPr lang="nb-NO" sz="1800" dirty="0">
                <a:effectLst/>
                <a:latin typeface="Calibri" panose="020F0502020204030204" pitchFamily="34" charset="0"/>
                <a:ea typeface="Times New Roman" panose="02020603050405020304" pitchFamily="18" charset="0"/>
              </a:rPr>
              <a:t>La oss ta Harry Potter som eksempel. Det kunne gått skikkelig galt med Harry Potter. Foreldrene hans var døde, og han bodde hos fosterforeldre som behandlet han dårlig, han fikk ikke kjærlighet, </a:t>
            </a:r>
            <a:r>
              <a:rPr lang="nb-NO" sz="1800">
                <a:effectLst/>
                <a:latin typeface="Calibri" panose="020F0502020204030204" pitchFamily="34" charset="0"/>
                <a:ea typeface="Times New Roman" panose="02020603050405020304" pitchFamily="18" charset="0"/>
              </a:rPr>
              <a:t>og han bodde </a:t>
            </a:r>
            <a:r>
              <a:rPr lang="nb-NO" sz="1800" dirty="0">
                <a:effectLst/>
                <a:latin typeface="Calibri" panose="020F0502020204030204" pitchFamily="34" charset="0"/>
                <a:ea typeface="Times New Roman" panose="02020603050405020304" pitchFamily="18" charset="0"/>
              </a:rPr>
              <a:t>i et kott under trappen. Men 12 år gammel får han komme til en skole hvor han kjenner at han hører til. Han får to gode venner for første gang i sitt liv. Han oppdager at han kan noe – spille rumpedunk! Han møter noen lærere som vil hjelpe han. Han blir kjent med historien sin og hvem foreldrene var. Det gjør han stolt. Og når livet er tungt så har han en miljøarbeider å gå til: Skogvokteren </a:t>
            </a:r>
            <a:r>
              <a:rPr lang="nb-NO" sz="1800" dirty="0" err="1">
                <a:effectLst/>
                <a:latin typeface="Calibri" panose="020F0502020204030204" pitchFamily="34" charset="0"/>
                <a:ea typeface="Times New Roman" panose="02020603050405020304" pitchFamily="18" charset="0"/>
              </a:rPr>
              <a:t>Gygrid</a:t>
            </a:r>
            <a:r>
              <a:rPr lang="nb-NO" sz="1800" dirty="0">
                <a:effectLst/>
                <a:latin typeface="Calibri" panose="020F0502020204030204" pitchFamily="34" charset="0"/>
                <a:ea typeface="Times New Roman" panose="02020603050405020304" pitchFamily="18" charset="0"/>
              </a:rPr>
              <a:t>. Disse tingene: Å høre til, kjenne at du betyr noe for noen, at noen vil hjelpe deg, at du er god til noe: Dette er det aller viktigste for helsen vår.</a:t>
            </a:r>
            <a:endParaRPr lang="nb-NO" sz="1800" dirty="0">
              <a:effectLst/>
              <a:latin typeface="Times New Roman" panose="02020603050405020304" pitchFamily="18" charset="0"/>
              <a:ea typeface="Times New Roman" panose="02020603050405020304" pitchFamily="18" charset="0"/>
            </a:endParaRPr>
          </a:p>
          <a:p>
            <a:pPr>
              <a:buNone/>
            </a:pPr>
            <a:r>
              <a:rPr lang="nb-NO" sz="1800" b="1" dirty="0">
                <a:effectLst/>
                <a:latin typeface="Calibri" panose="020F0502020204030204" pitchFamily="34" charset="0"/>
                <a:ea typeface="Times New Roman" panose="02020603050405020304" pitchFamily="18" charset="0"/>
              </a:rPr>
              <a:t> </a:t>
            </a:r>
            <a:endParaRPr lang="nb-NO" sz="1800" dirty="0">
              <a:effectLst/>
              <a:latin typeface="Times New Roman" panose="02020603050405020304" pitchFamily="18" charset="0"/>
              <a:ea typeface="Times New Roman" panose="02020603050405020304" pitchFamily="18" charset="0"/>
            </a:endParaRPr>
          </a:p>
          <a:p>
            <a:pPr>
              <a:buNone/>
            </a:pPr>
            <a:r>
              <a:rPr lang="nb-NO" sz="1800" dirty="0">
                <a:effectLst/>
                <a:latin typeface="Calibri" panose="020F0502020204030204" pitchFamily="34" charset="0"/>
                <a:ea typeface="Times New Roman" panose="02020603050405020304" pitchFamily="18" charset="0"/>
              </a:rPr>
              <a:t>Holte, Arne. ”De syv psykiske helserettighetene.” Norsk psykologforening. 15.06.2016. </a:t>
            </a:r>
            <a:r>
              <a:rPr lang="nb-NO" sz="1800" u="sng" dirty="0">
                <a:solidFill>
                  <a:srgbClr val="3573A8"/>
                </a:solidFill>
                <a:effectLst/>
                <a:latin typeface="Calibri" panose="020F0502020204030204" pitchFamily="34" charset="0"/>
                <a:ea typeface="Times New Roman" panose="02020603050405020304" pitchFamily="18" charset="0"/>
                <a:hlinkClick r:id="rId3"/>
              </a:rPr>
              <a:t>https://www.psykologforeningen.no/publikum/informasjonsvideoer/videoer-om-livsutfordringer/de-syv-psykiske-helserettighetene</a:t>
            </a:r>
            <a:r>
              <a:rPr lang="nb-NO" sz="1800" u="sng" dirty="0">
                <a:effectLst/>
                <a:latin typeface="Calibri" panose="020F0502020204030204" pitchFamily="34" charset="0"/>
                <a:ea typeface="Times New Roman" panose="02020603050405020304" pitchFamily="18" charset="0"/>
              </a:rPr>
              <a:t> </a:t>
            </a:r>
            <a:r>
              <a:rPr lang="nb-NO" sz="1800" dirty="0">
                <a:effectLst/>
                <a:latin typeface="Calibri" panose="020F0502020204030204" pitchFamily="34" charset="0"/>
                <a:ea typeface="Times New Roman" panose="02020603050405020304" pitchFamily="18" charset="0"/>
              </a:rPr>
              <a:t>  </a:t>
            </a:r>
            <a:endParaRPr lang="nb-NO" sz="1800" dirty="0">
              <a:effectLst/>
              <a:latin typeface="Times New Roman" panose="02020603050405020304" pitchFamily="18" charset="0"/>
              <a:ea typeface="Times New Roman" panose="02020603050405020304" pitchFamily="18" charset="0"/>
            </a:endParaRPr>
          </a:p>
          <a:p>
            <a:r>
              <a:rPr lang="nb-NO" sz="1800" dirty="0">
                <a:effectLst/>
                <a:latin typeface="Calibri" panose="020F0502020204030204" pitchFamily="34" charset="0"/>
                <a:ea typeface="Times New Roman" panose="02020603050405020304" pitchFamily="18" charset="0"/>
              </a:rPr>
              <a:t> </a:t>
            </a:r>
            <a:endParaRPr lang="nb-NO" sz="1800" dirty="0">
              <a:effectLst/>
              <a:latin typeface="Times New Roman" panose="02020603050405020304" pitchFamily="18" charset="0"/>
              <a:ea typeface="Times New Roman" panose="02020603050405020304" pitchFamily="18" charset="0"/>
            </a:endParaRPr>
          </a:p>
          <a:p>
            <a:endParaRPr lang="nn-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4</a:t>
            </a:fld>
            <a:endParaRPr lang="nn-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b="1" dirty="0">
                <a:effectLst/>
                <a:latin typeface="Calibri" panose="020F0502020204030204" pitchFamily="34" charset="0"/>
                <a:ea typeface="Times New Roman" panose="02020603050405020304" pitchFamily="18" charset="0"/>
              </a:rPr>
              <a:t>Mange kan føle at alt er et slit og kjenne motløshet med tanke på framtiden. </a:t>
            </a:r>
            <a:r>
              <a:rPr lang="nb-NO" sz="1800" dirty="0">
                <a:effectLst/>
                <a:latin typeface="Calibri" panose="020F0502020204030204" pitchFamily="34" charset="0"/>
                <a:ea typeface="Times New Roman" panose="02020603050405020304" pitchFamily="18" charset="0"/>
              </a:rPr>
              <a:t>Mange kan streve med tristhet og engstelse og er mye bekymret. Vi kan bli motløse av mange grunner, som stress på skolen og i jobben, press på hvordan vi skal se ut, bekymring for penger, dårlig søvn, krangling hjemme, og venneproblemer. Miljøet rundt oss, folka rundt oss, og presset rundt oss, har MYE å si for hvordan vi føler oss. Derfor startet vi med Robust Ungdom, for å prøve å gjøre noe med det.</a:t>
            </a:r>
            <a:endParaRPr lang="nb-NO" sz="1800" dirty="0">
              <a:effectLst/>
              <a:latin typeface="Times New Roman" panose="02020603050405020304" pitchFamily="18" charset="0"/>
              <a:ea typeface="Times New Roman" panose="02020603050405020304" pitchFamily="18" charset="0"/>
            </a:endParaRPr>
          </a:p>
          <a:p>
            <a:endParaRPr lang="nn-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5</a:t>
            </a:fld>
            <a:endParaRPr lang="nn-NO"/>
          </a:p>
        </p:txBody>
      </p:sp>
    </p:spTree>
    <p:extLst>
      <p:ext uri="{BB962C8B-B14F-4D97-AF65-F5344CB8AC3E}">
        <p14:creationId xmlns:p14="http://schemas.microsoft.com/office/powerpoint/2010/main" val="1218540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pPr>
              <a:buNone/>
            </a:pPr>
            <a:r>
              <a:rPr lang="nb-NO" sz="1800" b="1" dirty="0">
                <a:effectLst/>
                <a:latin typeface="Calibri" panose="020F0502020204030204" pitchFamily="34" charset="0"/>
                <a:ea typeface="Times New Roman" panose="02020603050405020304" pitchFamily="18" charset="0"/>
              </a:rPr>
              <a:t>Dårlig miljø suger energi og selvfølelse.</a:t>
            </a:r>
            <a:r>
              <a:rPr lang="nb-NO" sz="1800" dirty="0">
                <a:effectLst/>
                <a:latin typeface="Calibri" panose="020F0502020204030204" pitchFamily="34" charset="0"/>
                <a:ea typeface="Times New Roman" panose="02020603050405020304" pitchFamily="18" charset="0"/>
              </a:rPr>
              <a:t> Dårlig miljø går ut over karakterer også. En norsk undersøkelse med over 7000 norske elever viste at det var svakere karakterer på skoler med mye mobbing. Det gjaldt for alle elever; alle skåret i snitt </a:t>
            </a:r>
            <a:r>
              <a:rPr lang="nb-NO" sz="1800" dirty="0" err="1">
                <a:effectLst/>
                <a:latin typeface="Calibri" panose="020F0502020204030204" pitchFamily="34" charset="0"/>
                <a:ea typeface="Times New Roman" panose="02020603050405020304" pitchFamily="18" charset="0"/>
              </a:rPr>
              <a:t>èn</a:t>
            </a:r>
            <a:r>
              <a:rPr lang="nb-NO" sz="1800" dirty="0">
                <a:effectLst/>
                <a:latin typeface="Calibri" panose="020F0502020204030204" pitchFamily="34" charset="0"/>
                <a:ea typeface="Times New Roman" panose="02020603050405020304" pitchFamily="18" charset="0"/>
              </a:rPr>
              <a:t> karakter lavere på disse skolene. Det er jo ikke så rart om vi tenker etter. Du rekker ikke opp hånda om du er redd for at andre skal himle med øynene eller le .</a:t>
            </a:r>
          </a:p>
          <a:p>
            <a:pPr>
              <a:buNone/>
            </a:pPr>
            <a:endParaRPr lang="nb-NO" sz="1800" dirty="0">
              <a:effectLst/>
              <a:latin typeface="Times New Roman" panose="02020603050405020304" pitchFamily="18" charset="0"/>
              <a:ea typeface="Times New Roman" panose="02020603050405020304" pitchFamily="18" charset="0"/>
            </a:endParaRPr>
          </a:p>
          <a:p>
            <a:pPr>
              <a:buNone/>
            </a:pPr>
            <a:r>
              <a:rPr lang="nb-NO" sz="1800" dirty="0">
                <a:effectLst/>
                <a:latin typeface="Calibri" panose="020F0502020204030204" pitchFamily="34" charset="0"/>
                <a:ea typeface="Times New Roman" panose="02020603050405020304" pitchFamily="18" charset="0"/>
              </a:rPr>
              <a:t>Strøm, Ida </a:t>
            </a:r>
            <a:r>
              <a:rPr lang="nb-NO" sz="1800" dirty="0" err="1">
                <a:effectLst/>
                <a:latin typeface="Calibri" panose="020F0502020204030204" pitchFamily="34" charset="0"/>
                <a:ea typeface="Times New Roman" panose="02020603050405020304" pitchFamily="18" charset="0"/>
              </a:rPr>
              <a:t>Frugård</a:t>
            </a:r>
            <a:r>
              <a:rPr lang="nb-NO" sz="1800" dirty="0">
                <a:effectLst/>
                <a:latin typeface="Calibri" panose="020F0502020204030204" pitchFamily="34" charset="0"/>
                <a:ea typeface="Times New Roman" panose="02020603050405020304" pitchFamily="18" charset="0"/>
              </a:rPr>
              <a:t> et al. ”</a:t>
            </a:r>
            <a:r>
              <a:rPr lang="nb-NO" sz="1800" dirty="0" err="1">
                <a:effectLst/>
                <a:latin typeface="Calibri" panose="020F0502020204030204" pitchFamily="34" charset="0"/>
                <a:ea typeface="Times New Roman" panose="02020603050405020304" pitchFamily="18" charset="0"/>
              </a:rPr>
              <a:t>Violence</a:t>
            </a:r>
            <a:r>
              <a:rPr lang="nb-NO" sz="1800" dirty="0">
                <a:effectLst/>
                <a:latin typeface="Calibri" panose="020F0502020204030204" pitchFamily="34" charset="0"/>
                <a:ea typeface="Times New Roman" panose="02020603050405020304" pitchFamily="18" charset="0"/>
              </a:rPr>
              <a:t>, </a:t>
            </a:r>
            <a:r>
              <a:rPr lang="nb-NO" sz="1800" dirty="0" err="1">
                <a:effectLst/>
                <a:latin typeface="Calibri" panose="020F0502020204030204" pitchFamily="34" charset="0"/>
                <a:ea typeface="Times New Roman" panose="02020603050405020304" pitchFamily="18" charset="0"/>
              </a:rPr>
              <a:t>bullying</a:t>
            </a:r>
            <a:r>
              <a:rPr lang="nb-NO" sz="1800" dirty="0">
                <a:effectLst/>
                <a:latin typeface="Calibri" panose="020F0502020204030204" pitchFamily="34" charset="0"/>
                <a:ea typeface="Times New Roman" panose="02020603050405020304" pitchFamily="18" charset="0"/>
              </a:rPr>
              <a:t> and </a:t>
            </a:r>
            <a:r>
              <a:rPr lang="nb-NO" sz="1800" dirty="0" err="1">
                <a:effectLst/>
                <a:latin typeface="Calibri" panose="020F0502020204030204" pitchFamily="34" charset="0"/>
                <a:ea typeface="Times New Roman" panose="02020603050405020304" pitchFamily="18" charset="0"/>
              </a:rPr>
              <a:t>academic</a:t>
            </a:r>
            <a:r>
              <a:rPr lang="nb-NO" sz="1800" dirty="0">
                <a:effectLst/>
                <a:latin typeface="Calibri" panose="020F0502020204030204" pitchFamily="34" charset="0"/>
                <a:ea typeface="Times New Roman" panose="02020603050405020304" pitchFamily="18" charset="0"/>
              </a:rPr>
              <a:t> </a:t>
            </a:r>
            <a:r>
              <a:rPr lang="nb-NO" sz="1800" dirty="0" err="1">
                <a:effectLst/>
                <a:latin typeface="Calibri" panose="020F0502020204030204" pitchFamily="34" charset="0"/>
                <a:ea typeface="Times New Roman" panose="02020603050405020304" pitchFamily="18" charset="0"/>
              </a:rPr>
              <a:t>achievement</a:t>
            </a:r>
            <a:r>
              <a:rPr lang="nb-NO" sz="1800" dirty="0">
                <a:effectLst/>
                <a:latin typeface="Calibri" panose="020F0502020204030204" pitchFamily="34" charset="0"/>
                <a:ea typeface="Times New Roman" panose="02020603050405020304" pitchFamily="18" charset="0"/>
              </a:rPr>
              <a:t>: A </a:t>
            </a:r>
            <a:r>
              <a:rPr lang="nb-NO" sz="1800" dirty="0" err="1">
                <a:effectLst/>
                <a:latin typeface="Calibri" panose="020F0502020204030204" pitchFamily="34" charset="0"/>
                <a:ea typeface="Times New Roman" panose="02020603050405020304" pitchFamily="18" charset="0"/>
              </a:rPr>
              <a:t>study</a:t>
            </a:r>
            <a:r>
              <a:rPr lang="nb-NO" sz="1800" dirty="0">
                <a:effectLst/>
                <a:latin typeface="Calibri" panose="020F0502020204030204" pitchFamily="34" charset="0"/>
                <a:ea typeface="Times New Roman" panose="02020603050405020304" pitchFamily="18" charset="0"/>
              </a:rPr>
              <a:t> </a:t>
            </a:r>
            <a:r>
              <a:rPr lang="nb-NO" sz="1800" dirty="0" err="1">
                <a:effectLst/>
                <a:latin typeface="Calibri" panose="020F0502020204030204" pitchFamily="34" charset="0"/>
                <a:ea typeface="Times New Roman" panose="02020603050405020304" pitchFamily="18" charset="0"/>
              </a:rPr>
              <a:t>of</a:t>
            </a:r>
            <a:r>
              <a:rPr lang="nb-NO" sz="1800" dirty="0">
                <a:effectLst/>
                <a:latin typeface="Calibri" panose="020F0502020204030204" pitchFamily="34" charset="0"/>
                <a:ea typeface="Times New Roman" panose="02020603050405020304" pitchFamily="18" charset="0"/>
              </a:rPr>
              <a:t> 15-year-old </a:t>
            </a:r>
            <a:r>
              <a:rPr lang="nb-NO" sz="1800" dirty="0" err="1">
                <a:effectLst/>
                <a:latin typeface="Calibri" panose="020F0502020204030204" pitchFamily="34" charset="0"/>
                <a:ea typeface="Times New Roman" panose="02020603050405020304" pitchFamily="18" charset="0"/>
              </a:rPr>
              <a:t>adolescents</a:t>
            </a:r>
            <a:r>
              <a:rPr lang="nb-NO" sz="1800" dirty="0">
                <a:effectLst/>
                <a:latin typeface="Calibri" panose="020F0502020204030204" pitchFamily="34" charset="0"/>
                <a:ea typeface="Times New Roman" panose="02020603050405020304" pitchFamily="18" charset="0"/>
              </a:rPr>
              <a:t> and </a:t>
            </a:r>
            <a:r>
              <a:rPr lang="nb-NO" sz="1800" dirty="0" err="1">
                <a:effectLst/>
                <a:latin typeface="Calibri" panose="020F0502020204030204" pitchFamily="34" charset="0"/>
                <a:ea typeface="Times New Roman" panose="02020603050405020304" pitchFamily="18" charset="0"/>
              </a:rPr>
              <a:t>their</a:t>
            </a:r>
            <a:r>
              <a:rPr lang="nb-NO" sz="1800" dirty="0">
                <a:effectLst/>
                <a:latin typeface="Calibri" panose="020F0502020204030204" pitchFamily="34" charset="0"/>
                <a:ea typeface="Times New Roman" panose="02020603050405020304" pitchFamily="18" charset="0"/>
              </a:rPr>
              <a:t> </a:t>
            </a:r>
            <a:r>
              <a:rPr lang="nb-NO" sz="1800" dirty="0" err="1">
                <a:effectLst/>
                <a:latin typeface="Calibri" panose="020F0502020204030204" pitchFamily="34" charset="0"/>
                <a:ea typeface="Times New Roman" panose="02020603050405020304" pitchFamily="18" charset="0"/>
              </a:rPr>
              <a:t>school</a:t>
            </a:r>
            <a:r>
              <a:rPr lang="nb-NO" sz="1800" dirty="0">
                <a:effectLst/>
                <a:latin typeface="Calibri" panose="020F0502020204030204" pitchFamily="34" charset="0"/>
                <a:ea typeface="Times New Roman" panose="02020603050405020304" pitchFamily="18" charset="0"/>
              </a:rPr>
              <a:t> </a:t>
            </a:r>
            <a:r>
              <a:rPr lang="nb-NO" sz="1800" dirty="0" err="1">
                <a:effectLst/>
                <a:latin typeface="Calibri" panose="020F0502020204030204" pitchFamily="34" charset="0"/>
                <a:ea typeface="Times New Roman" panose="02020603050405020304" pitchFamily="18" charset="0"/>
              </a:rPr>
              <a:t>environment</a:t>
            </a:r>
            <a:r>
              <a:rPr lang="nb-NO" sz="1800" dirty="0">
                <a:effectLst/>
                <a:latin typeface="Calibri" panose="020F0502020204030204" pitchFamily="34" charset="0"/>
                <a:ea typeface="Times New Roman" panose="02020603050405020304" pitchFamily="18" charset="0"/>
              </a:rPr>
              <a:t>.” Child </a:t>
            </a:r>
            <a:r>
              <a:rPr lang="nb-NO" sz="1800" dirty="0" err="1">
                <a:effectLst/>
                <a:latin typeface="Calibri" panose="020F0502020204030204" pitchFamily="34" charset="0"/>
                <a:ea typeface="Times New Roman" panose="02020603050405020304" pitchFamily="18" charset="0"/>
              </a:rPr>
              <a:t>Abuse</a:t>
            </a:r>
            <a:r>
              <a:rPr lang="nb-NO" sz="1800" dirty="0">
                <a:effectLst/>
                <a:latin typeface="Calibri" panose="020F0502020204030204" pitchFamily="34" charset="0"/>
                <a:ea typeface="Times New Roman" panose="02020603050405020304" pitchFamily="18" charset="0"/>
              </a:rPr>
              <a:t> &amp; </a:t>
            </a:r>
            <a:r>
              <a:rPr lang="nb-NO" sz="1800" dirty="0" err="1">
                <a:effectLst/>
                <a:latin typeface="Calibri" panose="020F0502020204030204" pitchFamily="34" charset="0"/>
                <a:ea typeface="Times New Roman" panose="02020603050405020304" pitchFamily="18" charset="0"/>
              </a:rPr>
              <a:t>Neglect</a:t>
            </a:r>
            <a:r>
              <a:rPr lang="nb-NO" sz="1800" dirty="0">
                <a:effectLst/>
                <a:latin typeface="Calibri" panose="020F0502020204030204" pitchFamily="34" charset="0"/>
                <a:ea typeface="Times New Roman" panose="02020603050405020304" pitchFamily="18" charset="0"/>
              </a:rPr>
              <a:t> 37.4, (2013): 243-251. </a:t>
            </a:r>
            <a:r>
              <a:rPr lang="nb-NO" sz="1800" dirty="0" err="1">
                <a:effectLst/>
                <a:latin typeface="Calibri" panose="020F0502020204030204" pitchFamily="34" charset="0"/>
                <a:ea typeface="Times New Roman" panose="02020603050405020304" pitchFamily="18" charset="0"/>
              </a:rPr>
              <a:t>https</a:t>
            </a:r>
            <a:r>
              <a:rPr lang="nb-NO" sz="1800" dirty="0">
                <a:effectLst/>
                <a:latin typeface="Calibri" panose="020F0502020204030204" pitchFamily="34" charset="0"/>
                <a:ea typeface="Times New Roman" panose="02020603050405020304" pitchFamily="18" charset="0"/>
              </a:rPr>
              <a:t>://</a:t>
            </a:r>
            <a:r>
              <a:rPr lang="nb-NO" sz="1800" dirty="0" err="1">
                <a:effectLst/>
                <a:latin typeface="Calibri" panose="020F0502020204030204" pitchFamily="34" charset="0"/>
                <a:ea typeface="Times New Roman" panose="02020603050405020304" pitchFamily="18" charset="0"/>
              </a:rPr>
              <a:t>doi.org</a:t>
            </a:r>
            <a:r>
              <a:rPr lang="nb-NO" sz="1800" dirty="0">
                <a:effectLst/>
                <a:latin typeface="Calibri" panose="020F0502020204030204" pitchFamily="34" charset="0"/>
                <a:ea typeface="Times New Roman" panose="02020603050405020304" pitchFamily="18" charset="0"/>
              </a:rPr>
              <a:t>/10.1016/j.chiabu.2012.10.010</a:t>
            </a:r>
            <a:endParaRPr lang="nb-NO" sz="1800" dirty="0">
              <a:effectLst/>
              <a:latin typeface="Times New Roman" panose="02020603050405020304" pitchFamily="18" charset="0"/>
              <a:ea typeface="Times New Roman" panose="02020603050405020304" pitchFamily="18" charset="0"/>
            </a:endParaRPr>
          </a:p>
          <a:p>
            <a:r>
              <a:rPr lang="nb-NO" sz="1800" dirty="0">
                <a:effectLst/>
                <a:latin typeface="Calibri" panose="020F0502020204030204" pitchFamily="34" charset="0"/>
                <a:ea typeface="Times New Roman" panose="02020603050405020304" pitchFamily="18" charset="0"/>
              </a:rPr>
              <a:t> </a:t>
            </a:r>
            <a:endParaRPr lang="nb-NO" sz="1800" dirty="0">
              <a:effectLst/>
              <a:latin typeface="Times New Roman" panose="02020603050405020304" pitchFamily="18" charset="0"/>
              <a:ea typeface="Times New Roman" panose="02020603050405020304" pitchFamily="18" charset="0"/>
            </a:endParaRPr>
          </a:p>
          <a:p>
            <a:endParaRPr lang="nn-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6</a:t>
            </a:fld>
            <a:endParaRPr lang="nn-N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85000" lnSpcReduction="20000"/>
          </a:bodyPr>
          <a:lstStyle/>
          <a:p>
            <a:pPr>
              <a:buNone/>
            </a:pPr>
            <a:r>
              <a:rPr lang="nb-NO" sz="1800" b="1" dirty="0">
                <a:effectLst/>
                <a:latin typeface="Calibri" panose="020F0502020204030204" pitchFamily="34" charset="0"/>
                <a:ea typeface="Times New Roman" panose="02020603050405020304" pitchFamily="18" charset="0"/>
              </a:rPr>
              <a:t>Dårlig miljø er skadelig, og godt miljø kan beskytte helsen din.</a:t>
            </a:r>
            <a:r>
              <a:rPr lang="nb-NO" sz="1800" dirty="0">
                <a:effectLst/>
                <a:latin typeface="Calibri" panose="020F0502020204030204" pitchFamily="34" charset="0"/>
                <a:ea typeface="Times New Roman" panose="02020603050405020304" pitchFamily="18" charset="0"/>
              </a:rPr>
              <a:t> Barnehagebarn som er populære, blir faktisk mindre syke enn andre barn, mens de upopulære barna som ikke </a:t>
            </a:r>
            <a:r>
              <a:rPr lang="nb-NO" sz="1800">
                <a:effectLst/>
                <a:latin typeface="Calibri" panose="020F0502020204030204" pitchFamily="34" charset="0"/>
                <a:ea typeface="Times New Roman" panose="02020603050405020304" pitchFamily="18" charset="0"/>
              </a:rPr>
              <a:t>blir valgt er </a:t>
            </a:r>
            <a:r>
              <a:rPr lang="nb-NO" sz="1800" dirty="0">
                <a:effectLst/>
                <a:latin typeface="Calibri" panose="020F0502020204030204" pitchFamily="34" charset="0"/>
                <a:ea typeface="Times New Roman" panose="02020603050405020304" pitchFamily="18" charset="0"/>
              </a:rPr>
              <a:t>mer syke . Det høres kanskje dramatisk ut, men alle leger vet at ensomme mennesker takler sykdom dårligere og dør tidligere enn andre. Grunnen er at ensomhet er stressende for hodet og kroppen. Vi produserer stresshormoner som tærer på immunforsvaret og gjør det svakere, slik at vi blir mer mottakelige for sykdom .</a:t>
            </a:r>
            <a:endParaRPr lang="nb-NO" sz="1800" dirty="0">
              <a:effectLst/>
              <a:latin typeface="Times New Roman" panose="02020603050405020304" pitchFamily="18" charset="0"/>
              <a:ea typeface="Times New Roman" panose="02020603050405020304" pitchFamily="18" charset="0"/>
            </a:endParaRPr>
          </a:p>
          <a:p>
            <a:pPr>
              <a:buNone/>
            </a:pPr>
            <a:r>
              <a:rPr lang="nb-NO" sz="1800" dirty="0">
                <a:effectLst/>
                <a:latin typeface="Calibri" panose="020F0502020204030204" pitchFamily="34" charset="0"/>
                <a:ea typeface="Times New Roman" panose="02020603050405020304" pitchFamily="18" charset="0"/>
              </a:rPr>
              <a:t>Ulset, Vidar </a:t>
            </a:r>
            <a:r>
              <a:rPr lang="nb-NO" sz="1800" dirty="0" err="1">
                <a:effectLst/>
                <a:latin typeface="Calibri" panose="020F0502020204030204" pitchFamily="34" charset="0"/>
                <a:ea typeface="Times New Roman" panose="02020603050405020304" pitchFamily="18" charset="0"/>
              </a:rPr>
              <a:t>Sandsaunet</a:t>
            </a:r>
            <a:r>
              <a:rPr lang="nb-NO" sz="1800" dirty="0">
                <a:effectLst/>
                <a:latin typeface="Calibri" panose="020F0502020204030204" pitchFamily="34" charset="0"/>
                <a:ea typeface="Times New Roman" panose="02020603050405020304" pitchFamily="18" charset="0"/>
              </a:rPr>
              <a:t> et al. ”Are </a:t>
            </a:r>
            <a:r>
              <a:rPr lang="nb-NO" sz="1800" dirty="0" err="1">
                <a:effectLst/>
                <a:latin typeface="Calibri" panose="020F0502020204030204" pitchFamily="34" charset="0"/>
                <a:ea typeface="Times New Roman" panose="02020603050405020304" pitchFamily="18" charset="0"/>
              </a:rPr>
              <a:t>unpopular</a:t>
            </a:r>
            <a:r>
              <a:rPr lang="nb-NO" sz="1800" dirty="0">
                <a:effectLst/>
                <a:latin typeface="Calibri" panose="020F0502020204030204" pitchFamily="34" charset="0"/>
                <a:ea typeface="Times New Roman" panose="02020603050405020304" pitchFamily="18" charset="0"/>
              </a:rPr>
              <a:t> </a:t>
            </a:r>
            <a:r>
              <a:rPr lang="nb-NO" sz="1800" dirty="0" err="1">
                <a:effectLst/>
                <a:latin typeface="Calibri" panose="020F0502020204030204" pitchFamily="34" charset="0"/>
                <a:ea typeface="Times New Roman" panose="02020603050405020304" pitchFamily="18" charset="0"/>
              </a:rPr>
              <a:t>children</a:t>
            </a:r>
            <a:r>
              <a:rPr lang="nb-NO" sz="1800" dirty="0">
                <a:effectLst/>
                <a:latin typeface="Calibri" panose="020F0502020204030204" pitchFamily="34" charset="0"/>
                <a:ea typeface="Times New Roman" panose="02020603050405020304" pitchFamily="18" charset="0"/>
              </a:rPr>
              <a:t> more </a:t>
            </a:r>
            <a:r>
              <a:rPr lang="nb-NO" sz="1800" dirty="0" err="1">
                <a:effectLst/>
                <a:latin typeface="Calibri" panose="020F0502020204030204" pitchFamily="34" charset="0"/>
                <a:ea typeface="Times New Roman" panose="02020603050405020304" pitchFamily="18" charset="0"/>
              </a:rPr>
              <a:t>likely</a:t>
            </a:r>
            <a:r>
              <a:rPr lang="nb-NO" sz="1800" dirty="0">
                <a:effectLst/>
                <a:latin typeface="Calibri" panose="020F0502020204030204" pitchFamily="34" charset="0"/>
                <a:ea typeface="Times New Roman" panose="02020603050405020304" pitchFamily="18" charset="0"/>
              </a:rPr>
              <a:t> to </a:t>
            </a:r>
            <a:r>
              <a:rPr lang="nb-NO" sz="1800" dirty="0" err="1">
                <a:effectLst/>
                <a:latin typeface="Calibri" panose="020F0502020204030204" pitchFamily="34" charset="0"/>
                <a:ea typeface="Times New Roman" panose="02020603050405020304" pitchFamily="18" charset="0"/>
              </a:rPr>
              <a:t>get</a:t>
            </a:r>
            <a:r>
              <a:rPr lang="nb-NO" sz="1800" dirty="0">
                <a:effectLst/>
                <a:latin typeface="Calibri" panose="020F0502020204030204" pitchFamily="34" charset="0"/>
                <a:ea typeface="Times New Roman" panose="02020603050405020304" pitchFamily="18" charset="0"/>
              </a:rPr>
              <a:t> </a:t>
            </a:r>
            <a:r>
              <a:rPr lang="nb-NO" sz="1800" dirty="0" err="1">
                <a:effectLst/>
                <a:latin typeface="Calibri" panose="020F0502020204030204" pitchFamily="34" charset="0"/>
                <a:ea typeface="Times New Roman" panose="02020603050405020304" pitchFamily="18" charset="0"/>
              </a:rPr>
              <a:t>sick</a:t>
            </a:r>
            <a:r>
              <a:rPr lang="nb-NO" sz="1800" dirty="0">
                <a:effectLst/>
                <a:latin typeface="Calibri" panose="020F0502020204030204" pitchFamily="34" charset="0"/>
                <a:ea typeface="Times New Roman" panose="02020603050405020304" pitchFamily="18" charset="0"/>
              </a:rPr>
              <a:t>? Longitudinal links </a:t>
            </a:r>
            <a:r>
              <a:rPr lang="nb-NO" sz="1800" dirty="0" err="1">
                <a:effectLst/>
                <a:latin typeface="Calibri" panose="020F0502020204030204" pitchFamily="34" charset="0"/>
                <a:ea typeface="Times New Roman" panose="02020603050405020304" pitchFamily="18" charset="0"/>
              </a:rPr>
              <a:t>between</a:t>
            </a:r>
            <a:r>
              <a:rPr lang="nb-NO" sz="1800" dirty="0">
                <a:effectLst/>
                <a:latin typeface="Calibri" panose="020F0502020204030204" pitchFamily="34" charset="0"/>
                <a:ea typeface="Times New Roman" panose="02020603050405020304" pitchFamily="18" charset="0"/>
              </a:rPr>
              <a:t> </a:t>
            </a:r>
            <a:r>
              <a:rPr lang="nb-NO" sz="1800" dirty="0" err="1">
                <a:effectLst/>
                <a:latin typeface="Calibri" panose="020F0502020204030204" pitchFamily="34" charset="0"/>
                <a:ea typeface="Times New Roman" panose="02020603050405020304" pitchFamily="18" charset="0"/>
              </a:rPr>
              <a:t>popularity</a:t>
            </a:r>
            <a:r>
              <a:rPr lang="nb-NO" sz="1800" dirty="0">
                <a:effectLst/>
                <a:latin typeface="Calibri" panose="020F0502020204030204" pitchFamily="34" charset="0"/>
                <a:ea typeface="Times New Roman" panose="02020603050405020304" pitchFamily="18" charset="0"/>
              </a:rPr>
              <a:t> and </a:t>
            </a:r>
            <a:r>
              <a:rPr lang="nb-NO" sz="1800" dirty="0" err="1">
                <a:effectLst/>
                <a:latin typeface="Calibri" panose="020F0502020204030204" pitchFamily="34" charset="0"/>
                <a:ea typeface="Times New Roman" panose="02020603050405020304" pitchFamily="18" charset="0"/>
              </a:rPr>
              <a:t>infectious</a:t>
            </a:r>
            <a:r>
              <a:rPr lang="nb-NO" sz="1800" dirty="0">
                <a:effectLst/>
                <a:latin typeface="Calibri" panose="020F0502020204030204" pitchFamily="34" charset="0"/>
                <a:ea typeface="Times New Roman" panose="02020603050405020304" pitchFamily="18" charset="0"/>
              </a:rPr>
              <a:t> </a:t>
            </a:r>
            <a:r>
              <a:rPr lang="nb-NO" sz="1800" dirty="0" err="1">
                <a:effectLst/>
                <a:latin typeface="Calibri" panose="020F0502020204030204" pitchFamily="34" charset="0"/>
                <a:ea typeface="Times New Roman" panose="02020603050405020304" pitchFamily="18" charset="0"/>
              </a:rPr>
              <a:t>diseases</a:t>
            </a:r>
            <a:r>
              <a:rPr lang="nb-NO" sz="1800" dirty="0">
                <a:effectLst/>
                <a:latin typeface="Calibri" panose="020F0502020204030204" pitchFamily="34" charset="0"/>
                <a:ea typeface="Times New Roman" panose="02020603050405020304" pitchFamily="18" charset="0"/>
              </a:rPr>
              <a:t> in </a:t>
            </a:r>
            <a:r>
              <a:rPr lang="nb-NO" sz="1800" dirty="0" err="1">
                <a:effectLst/>
                <a:latin typeface="Calibri" panose="020F0502020204030204" pitchFamily="34" charset="0"/>
                <a:ea typeface="Times New Roman" panose="02020603050405020304" pitchFamily="18" charset="0"/>
              </a:rPr>
              <a:t>early</a:t>
            </a:r>
            <a:r>
              <a:rPr lang="nb-NO" sz="1800" dirty="0">
                <a:effectLst/>
                <a:latin typeface="Calibri" panose="020F0502020204030204" pitchFamily="34" charset="0"/>
                <a:ea typeface="Times New Roman" panose="02020603050405020304" pitchFamily="18" charset="0"/>
              </a:rPr>
              <a:t> </a:t>
            </a:r>
            <a:r>
              <a:rPr lang="nb-NO" sz="1800" dirty="0" err="1">
                <a:effectLst/>
                <a:latin typeface="Calibri" panose="020F0502020204030204" pitchFamily="34" charset="0"/>
                <a:ea typeface="Times New Roman" panose="02020603050405020304" pitchFamily="18" charset="0"/>
              </a:rPr>
              <a:t>childhood</a:t>
            </a:r>
            <a:r>
              <a:rPr lang="nb-NO" sz="1800" dirty="0">
                <a:effectLst/>
                <a:latin typeface="Calibri" panose="020F0502020204030204" pitchFamily="34" charset="0"/>
                <a:ea typeface="Times New Roman" panose="02020603050405020304" pitchFamily="18" charset="0"/>
              </a:rPr>
              <a:t>.” </a:t>
            </a:r>
            <a:r>
              <a:rPr lang="nb-NO" sz="1800" i="1" dirty="0" err="1">
                <a:effectLst/>
                <a:latin typeface="Calibri" panose="020F0502020204030204" pitchFamily="34" charset="0"/>
                <a:ea typeface="Times New Roman" panose="02020603050405020304" pitchFamily="18" charset="0"/>
              </a:rPr>
              <a:t>PLoS</a:t>
            </a:r>
            <a:r>
              <a:rPr lang="nb-NO" sz="1800" i="1" dirty="0">
                <a:effectLst/>
                <a:latin typeface="Calibri" panose="020F0502020204030204" pitchFamily="34" charset="0"/>
                <a:ea typeface="Times New Roman" panose="02020603050405020304" pitchFamily="18" charset="0"/>
              </a:rPr>
              <a:t> One</a:t>
            </a:r>
            <a:r>
              <a:rPr lang="nb-NO" sz="1800" dirty="0">
                <a:effectLst/>
                <a:latin typeface="Calibri" panose="020F0502020204030204" pitchFamily="34" charset="0"/>
                <a:ea typeface="Times New Roman" panose="02020603050405020304" pitchFamily="18" charset="0"/>
              </a:rPr>
              <a:t> 14.9 (2019). </a:t>
            </a:r>
            <a:r>
              <a:rPr lang="nb-NO" sz="1800" u="sng" dirty="0">
                <a:solidFill>
                  <a:srgbClr val="3573A8"/>
                </a:solidFill>
                <a:effectLst/>
                <a:latin typeface="Calibri" panose="020F0502020204030204" pitchFamily="34" charset="0"/>
                <a:ea typeface="Times New Roman" panose="02020603050405020304" pitchFamily="18" charset="0"/>
                <a:hlinkClick r:id="rId3"/>
              </a:rPr>
              <a:t>https://doi.org/10.1371/journal.pone.0222222</a:t>
            </a:r>
            <a:r>
              <a:rPr lang="nb-NO" sz="1800" dirty="0">
                <a:effectLst/>
                <a:latin typeface="Calibri" panose="020F0502020204030204" pitchFamily="34" charset="0"/>
                <a:ea typeface="Times New Roman" panose="02020603050405020304" pitchFamily="18" charset="0"/>
              </a:rPr>
              <a:t> </a:t>
            </a:r>
            <a:endParaRPr lang="nb-NO" sz="1800" dirty="0">
              <a:effectLst/>
              <a:latin typeface="Times New Roman" panose="02020603050405020304" pitchFamily="18" charset="0"/>
              <a:ea typeface="Times New Roman" panose="02020603050405020304" pitchFamily="18" charset="0"/>
            </a:endParaRPr>
          </a:p>
          <a:p>
            <a:pPr>
              <a:buNone/>
            </a:pPr>
            <a:r>
              <a:rPr lang="nb-NO" sz="1800" dirty="0">
                <a:effectLst/>
                <a:latin typeface="Calibri" panose="020F0502020204030204" pitchFamily="34" charset="0"/>
                <a:ea typeface="Times New Roman" panose="02020603050405020304" pitchFamily="18" charset="0"/>
              </a:rPr>
              <a:t> </a:t>
            </a:r>
            <a:endParaRPr lang="nb-NO" sz="1800" dirty="0">
              <a:effectLst/>
              <a:latin typeface="Times New Roman" panose="02020603050405020304" pitchFamily="18" charset="0"/>
              <a:ea typeface="Times New Roman" panose="02020603050405020304" pitchFamily="18" charset="0"/>
            </a:endParaRPr>
          </a:p>
          <a:p>
            <a:pPr>
              <a:buNone/>
            </a:pPr>
            <a:r>
              <a:rPr lang="nb-NO" sz="1800" dirty="0">
                <a:effectLst/>
                <a:latin typeface="Calibri" panose="020F0502020204030204" pitchFamily="34" charset="0"/>
                <a:ea typeface="Times New Roman" panose="02020603050405020304" pitchFamily="18" charset="0"/>
              </a:rPr>
              <a:t>Hertz, </a:t>
            </a:r>
            <a:r>
              <a:rPr lang="nb-NO" sz="1800" dirty="0" err="1">
                <a:effectLst/>
                <a:latin typeface="Calibri" panose="020F0502020204030204" pitchFamily="34" charset="0"/>
                <a:ea typeface="Times New Roman" panose="02020603050405020304" pitchFamily="18" charset="0"/>
              </a:rPr>
              <a:t>Noreena</a:t>
            </a:r>
            <a:r>
              <a:rPr lang="nb-NO" sz="1800" dirty="0">
                <a:effectLst/>
                <a:latin typeface="Calibri" panose="020F0502020204030204" pitchFamily="34" charset="0"/>
                <a:ea typeface="Times New Roman" panose="02020603050405020304" pitchFamily="18" charset="0"/>
              </a:rPr>
              <a:t> Hertz N. Slik påvirker ensomhet helsen vår. I: Bokutdrag. </a:t>
            </a:r>
            <a:r>
              <a:rPr lang="nb-NO" sz="1800" dirty="0" err="1">
                <a:effectLst/>
                <a:latin typeface="Calibri" panose="020F0502020204030204" pitchFamily="34" charset="0"/>
                <a:ea typeface="Times New Roman" panose="02020603050405020304" pitchFamily="18" charset="0"/>
              </a:rPr>
              <a:t>Psykologisk.no</a:t>
            </a:r>
            <a:r>
              <a:rPr lang="nb-NO" sz="1800" dirty="0">
                <a:effectLst/>
                <a:latin typeface="Calibri" panose="020F0502020204030204" pitchFamily="34" charset="0"/>
                <a:ea typeface="Times New Roman" panose="02020603050405020304" pitchFamily="18" charset="0"/>
              </a:rPr>
              <a:t> [</a:t>
            </a:r>
            <a:r>
              <a:rPr lang="nb-NO" sz="1800" dirty="0" err="1">
                <a:effectLst/>
                <a:latin typeface="Calibri" panose="020F0502020204030204" pitchFamily="34" charset="0"/>
                <a:ea typeface="Times New Roman" panose="02020603050405020304" pitchFamily="18" charset="0"/>
              </a:rPr>
              <a:t>Internet</a:t>
            </a:r>
            <a:r>
              <a:rPr lang="nb-NO" sz="1800" dirty="0">
                <a:effectLst/>
                <a:latin typeface="Calibri" panose="020F0502020204030204" pitchFamily="34" charset="0"/>
                <a:ea typeface="Times New Roman" panose="02020603050405020304" pitchFamily="18" charset="0"/>
              </a:rPr>
              <a:t>]. 2020 Nov 23 [sitert 2025 21. april]. Tilgjengelig fra : </a:t>
            </a:r>
            <a:r>
              <a:rPr lang="nb-NO" sz="1800" u="sng" dirty="0">
                <a:solidFill>
                  <a:srgbClr val="3573A8"/>
                </a:solidFill>
                <a:effectLst/>
                <a:latin typeface="Calibri" panose="020F0502020204030204" pitchFamily="34" charset="0"/>
                <a:ea typeface="Times New Roman" panose="02020603050405020304" pitchFamily="18" charset="0"/>
                <a:hlinkClick r:id="rId4"/>
              </a:rPr>
              <a:t>https://psykologisk.no/2020/11/slik-pavirker-ensomhet-helsen-var/</a:t>
            </a:r>
            <a:endParaRPr lang="nb-NO" sz="1800" dirty="0">
              <a:effectLst/>
              <a:latin typeface="Times New Roman" panose="02020603050405020304" pitchFamily="18" charset="0"/>
              <a:ea typeface="Times New Roman" panose="02020603050405020304" pitchFamily="18" charset="0"/>
            </a:endParaRPr>
          </a:p>
          <a:p>
            <a:pPr>
              <a:buNone/>
            </a:pPr>
            <a:r>
              <a:rPr lang="nb-NO" sz="1800" dirty="0">
                <a:effectLst/>
                <a:latin typeface="Calibri" panose="020F0502020204030204" pitchFamily="34" charset="0"/>
                <a:ea typeface="Times New Roman" panose="02020603050405020304" pitchFamily="18" charset="0"/>
              </a:rPr>
              <a:t> </a:t>
            </a:r>
            <a:endParaRPr lang="nb-NO" sz="1800" dirty="0">
              <a:effectLst/>
              <a:latin typeface="Times New Roman" panose="02020603050405020304" pitchFamily="18" charset="0"/>
              <a:ea typeface="Times New Roman" panose="02020603050405020304" pitchFamily="18" charset="0"/>
            </a:endParaRPr>
          </a:p>
          <a:p>
            <a:r>
              <a:rPr lang="nb-NO" sz="1800" b="1" dirty="0">
                <a:effectLst/>
                <a:latin typeface="Calibri" panose="020F0502020204030204" pitchFamily="34" charset="0"/>
                <a:ea typeface="Times New Roman" panose="02020603050405020304" pitchFamily="18" charset="0"/>
              </a:rPr>
              <a:t> </a:t>
            </a:r>
            <a:endParaRPr lang="nb-NO" sz="1800" dirty="0">
              <a:effectLst/>
              <a:latin typeface="Times New Roman" panose="02020603050405020304" pitchFamily="18" charset="0"/>
              <a:ea typeface="Times New Roman" panose="02020603050405020304" pitchFamily="18" charset="0"/>
            </a:endParaRPr>
          </a:p>
          <a:p>
            <a:pPr>
              <a:buNone/>
            </a:pPr>
            <a:endParaRPr lang="nb-NO" sz="1800" dirty="0">
              <a:effectLst/>
              <a:latin typeface="Times New Roman" panose="02020603050405020304" pitchFamily="18" charset="0"/>
              <a:ea typeface="Times New Roman" panose="02020603050405020304" pitchFamily="18" charset="0"/>
            </a:endParaRPr>
          </a:p>
          <a:p>
            <a:r>
              <a:rPr lang="nb-NO" sz="1800" b="1" dirty="0">
                <a:effectLst/>
                <a:latin typeface="Calibri" panose="020F0502020204030204" pitchFamily="34" charset="0"/>
                <a:ea typeface="Times New Roman" panose="02020603050405020304" pitchFamily="18" charset="0"/>
              </a:rPr>
              <a:t> </a:t>
            </a:r>
            <a:endParaRPr lang="nb-NO" sz="1800" dirty="0">
              <a:effectLst/>
              <a:latin typeface="Times New Roman" panose="02020603050405020304" pitchFamily="18" charset="0"/>
              <a:ea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FD37698A-4F03-6940-ABF1-40ABA19F106B}" type="slidenum">
              <a:rPr lang="nb-NO" smtClean="0"/>
              <a:t>7</a:t>
            </a:fld>
            <a:endParaRPr lang="nb-NO"/>
          </a:p>
        </p:txBody>
      </p:sp>
    </p:spTree>
    <p:extLst>
      <p:ext uri="{BB962C8B-B14F-4D97-AF65-F5344CB8AC3E}">
        <p14:creationId xmlns:p14="http://schemas.microsoft.com/office/powerpoint/2010/main" val="2247001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20000"/>
          </a:bodyPr>
          <a:lstStyle/>
          <a:p>
            <a:pPr>
              <a:buNone/>
            </a:pPr>
            <a:r>
              <a:rPr lang="nb-NO" sz="1800" b="1" dirty="0">
                <a:effectLst/>
                <a:latin typeface="Calibri" panose="020F0502020204030204" pitchFamily="34" charset="0"/>
                <a:ea typeface="Times New Roman" panose="02020603050405020304" pitchFamily="18" charset="0"/>
              </a:rPr>
              <a:t>Godt miljø er altså veldig bra for helsa.</a:t>
            </a:r>
            <a:r>
              <a:rPr lang="nb-NO" sz="1800" dirty="0">
                <a:effectLst/>
                <a:latin typeface="Calibri" panose="020F0502020204030204" pitchFamily="34" charset="0"/>
                <a:ea typeface="Times New Roman" panose="02020603050405020304" pitchFamily="18" charset="0"/>
              </a:rPr>
              <a:t> </a:t>
            </a:r>
            <a:r>
              <a:rPr lang="nb-NO" sz="1800" b="1" dirty="0">
                <a:effectLst/>
                <a:latin typeface="Calibri" panose="020F0502020204030204" pitchFamily="34" charset="0"/>
                <a:ea typeface="Times New Roman" panose="02020603050405020304" pitchFamily="18" charset="0"/>
              </a:rPr>
              <a:t>Vi får i tillegg positive helseeffekter av det; det lønner seg for vår egen kropp. </a:t>
            </a:r>
            <a:endParaRPr lang="nb-NO" sz="1800" dirty="0">
              <a:effectLst/>
              <a:latin typeface="Times New Roman" panose="02020603050405020304" pitchFamily="18" charset="0"/>
              <a:ea typeface="Times New Roman" panose="02020603050405020304" pitchFamily="18" charset="0"/>
            </a:endParaRPr>
          </a:p>
          <a:p>
            <a:pPr>
              <a:buNone/>
            </a:pPr>
            <a:r>
              <a:rPr lang="nb-NO" sz="1800" dirty="0">
                <a:effectLst/>
                <a:latin typeface="Calibri" panose="020F0502020204030204" pitchFamily="34" charset="0"/>
                <a:ea typeface="Times New Roman" panose="02020603050405020304" pitchFamily="18" charset="0"/>
              </a:rPr>
              <a:t> </a:t>
            </a:r>
            <a:endParaRPr lang="nb-NO" sz="1800" dirty="0">
              <a:effectLst/>
              <a:latin typeface="Times New Roman" panose="02020603050405020304" pitchFamily="18" charset="0"/>
              <a:ea typeface="Times New Roman" panose="02020603050405020304" pitchFamily="18" charset="0"/>
            </a:endParaRPr>
          </a:p>
          <a:p>
            <a:pPr>
              <a:buNone/>
            </a:pPr>
            <a:r>
              <a:rPr lang="nb-NO" sz="1800" b="1" dirty="0">
                <a:effectLst/>
                <a:latin typeface="Calibri" panose="020F0502020204030204" pitchFamily="34" charset="0"/>
                <a:ea typeface="Times New Roman" panose="02020603050405020304" pitchFamily="18" charset="0"/>
              </a:rPr>
              <a:t>Kan vi bevise det? Ja! </a:t>
            </a:r>
            <a:endParaRPr lang="nb-NO" sz="1800" dirty="0">
              <a:effectLst/>
              <a:latin typeface="Times New Roman" panose="02020603050405020304" pitchFamily="18" charset="0"/>
              <a:ea typeface="Times New Roman" panose="02020603050405020304" pitchFamily="18" charset="0"/>
            </a:endParaRPr>
          </a:p>
          <a:p>
            <a:pPr>
              <a:buNone/>
            </a:pPr>
            <a:r>
              <a:rPr lang="nb-NO" sz="1800" dirty="0">
                <a:effectLst/>
                <a:latin typeface="Calibri" panose="020F0502020204030204" pitchFamily="34" charset="0"/>
                <a:ea typeface="Times New Roman" panose="02020603050405020304" pitchFamily="18" charset="0"/>
              </a:rPr>
              <a:t>Når vi gjør noe hyggelig sammen med andre mennesker, produserer kroppen </a:t>
            </a:r>
            <a:r>
              <a:rPr lang="nb-NO" sz="1800" dirty="0" err="1">
                <a:effectLst/>
                <a:latin typeface="Calibri" panose="020F0502020204030204" pitchFamily="34" charset="0"/>
                <a:ea typeface="Times New Roman" panose="02020603050405020304" pitchFamily="18" charset="0"/>
              </a:rPr>
              <a:t>oxytocin</a:t>
            </a:r>
            <a:r>
              <a:rPr lang="nb-NO" sz="1800" dirty="0">
                <a:effectLst/>
                <a:latin typeface="Calibri" panose="020F0502020204030204" pitchFamily="34" charset="0"/>
                <a:ea typeface="Times New Roman" panose="02020603050405020304" pitchFamily="18" charset="0"/>
              </a:rPr>
              <a:t>, også kalt for kosehormonet. Dette hormonet styrker hjertet og immunforsvaret. Det beskytter oss mot sykdom. Det hjelper oss til å tåle dårlig stress. </a:t>
            </a:r>
            <a:r>
              <a:rPr lang="nb-NO" sz="1800" dirty="0" err="1">
                <a:effectLst/>
                <a:latin typeface="Calibri" panose="020F0502020204030204" pitchFamily="34" charset="0"/>
                <a:ea typeface="Times New Roman" panose="02020603050405020304" pitchFamily="18" charset="0"/>
              </a:rPr>
              <a:t>Oxytocin</a:t>
            </a:r>
            <a:r>
              <a:rPr lang="nb-NO" sz="1800" dirty="0">
                <a:effectLst/>
                <a:latin typeface="Calibri" panose="020F0502020204030204" pitchFamily="34" charset="0"/>
                <a:ea typeface="Times New Roman" panose="02020603050405020304" pitchFamily="18" charset="0"/>
              </a:rPr>
              <a:t> selges som nesespray på apoteket, det er et legemiddel, men du må ha resept. Folk som sprayes med </a:t>
            </a:r>
            <a:r>
              <a:rPr lang="nb-NO" sz="1800" dirty="0" err="1">
                <a:effectLst/>
                <a:latin typeface="Calibri" panose="020F0502020204030204" pitchFamily="34" charset="0"/>
                <a:ea typeface="Times New Roman" panose="02020603050405020304" pitchFamily="18" charset="0"/>
              </a:rPr>
              <a:t>oxytocin</a:t>
            </a:r>
            <a:r>
              <a:rPr lang="nb-NO" sz="1800" dirty="0">
                <a:effectLst/>
                <a:latin typeface="Calibri" panose="020F0502020204030204" pitchFamily="34" charset="0"/>
                <a:ea typeface="Times New Roman" panose="02020603050405020304" pitchFamily="18" charset="0"/>
              </a:rPr>
              <a:t> blir faktisk snillere, mer gavmilde, mer hjelpsomme og mer sosiale.</a:t>
            </a:r>
          </a:p>
          <a:p>
            <a:pPr>
              <a:buNone/>
            </a:pPr>
            <a:endParaRPr lang="nb-NO" sz="1800" dirty="0">
              <a:effectLst/>
              <a:latin typeface="Times New Roman" panose="02020603050405020304" pitchFamily="18" charset="0"/>
              <a:ea typeface="Times New Roman" panose="02020603050405020304" pitchFamily="18" charset="0"/>
            </a:endParaRPr>
          </a:p>
          <a:p>
            <a:pPr>
              <a:buNone/>
            </a:pPr>
            <a:r>
              <a:rPr lang="nb-NO" sz="1800" dirty="0">
                <a:effectLst/>
                <a:latin typeface="Calibri" panose="020F0502020204030204" pitchFamily="34" charset="0"/>
                <a:ea typeface="Times New Roman" panose="02020603050405020304" pitchFamily="18" charset="0"/>
              </a:rPr>
              <a:t>Wu, Jade. ”The </a:t>
            </a:r>
            <a:r>
              <a:rPr lang="nb-NO" sz="1800" dirty="0" err="1">
                <a:effectLst/>
                <a:latin typeface="Calibri" panose="020F0502020204030204" pitchFamily="34" charset="0"/>
                <a:ea typeface="Times New Roman" panose="02020603050405020304" pitchFamily="18" charset="0"/>
              </a:rPr>
              <a:t>power</a:t>
            </a:r>
            <a:r>
              <a:rPr lang="nb-NO" sz="1800" dirty="0">
                <a:effectLst/>
                <a:latin typeface="Calibri" panose="020F0502020204030204" pitchFamily="34" charset="0"/>
                <a:ea typeface="Times New Roman" panose="02020603050405020304" pitchFamily="18" charset="0"/>
              </a:rPr>
              <a:t> </a:t>
            </a:r>
            <a:r>
              <a:rPr lang="nb-NO" sz="1800" dirty="0" err="1">
                <a:effectLst/>
                <a:latin typeface="Calibri" panose="020F0502020204030204" pitchFamily="34" charset="0"/>
                <a:ea typeface="Times New Roman" panose="02020603050405020304" pitchFamily="18" charset="0"/>
              </a:rPr>
              <a:t>of</a:t>
            </a:r>
            <a:r>
              <a:rPr lang="nb-NO" sz="1800" dirty="0">
                <a:effectLst/>
                <a:latin typeface="Calibri" panose="020F0502020204030204" pitchFamily="34" charset="0"/>
                <a:ea typeface="Times New Roman" panose="02020603050405020304" pitchFamily="18" charset="0"/>
              </a:rPr>
              <a:t> </a:t>
            </a:r>
            <a:r>
              <a:rPr lang="nb-NO" sz="1800" dirty="0" err="1">
                <a:effectLst/>
                <a:latin typeface="Calibri" panose="020F0502020204030204" pitchFamily="34" charset="0"/>
                <a:ea typeface="Times New Roman" panose="02020603050405020304" pitchFamily="18" charset="0"/>
              </a:rPr>
              <a:t>oxytocin</a:t>
            </a:r>
            <a:r>
              <a:rPr lang="nb-NO" sz="1800" dirty="0">
                <a:effectLst/>
                <a:latin typeface="Calibri" panose="020F0502020204030204" pitchFamily="34" charset="0"/>
                <a:ea typeface="Times New Roman" panose="02020603050405020304" pitchFamily="18" charset="0"/>
              </a:rPr>
              <a:t>.” </a:t>
            </a:r>
            <a:r>
              <a:rPr lang="nb-NO" sz="1800" i="1" dirty="0" err="1">
                <a:effectLst/>
                <a:latin typeface="Calibri" panose="020F0502020204030204" pitchFamily="34" charset="0"/>
                <a:ea typeface="Times New Roman" panose="02020603050405020304" pitchFamily="18" charset="0"/>
              </a:rPr>
              <a:t>Psychology</a:t>
            </a:r>
            <a:r>
              <a:rPr lang="nb-NO" sz="1800" i="1" dirty="0">
                <a:effectLst/>
                <a:latin typeface="Calibri" panose="020F0502020204030204" pitchFamily="34" charset="0"/>
                <a:ea typeface="Times New Roman" panose="02020603050405020304" pitchFamily="18" charset="0"/>
              </a:rPr>
              <a:t> </a:t>
            </a:r>
            <a:r>
              <a:rPr lang="nb-NO" sz="1800" i="1" dirty="0" err="1">
                <a:effectLst/>
                <a:latin typeface="Calibri" panose="020F0502020204030204" pitchFamily="34" charset="0"/>
                <a:ea typeface="Times New Roman" panose="02020603050405020304" pitchFamily="18" charset="0"/>
              </a:rPr>
              <a:t>today</a:t>
            </a:r>
            <a:r>
              <a:rPr lang="nb-NO" sz="1800" i="1" dirty="0">
                <a:effectLst/>
                <a:latin typeface="Calibri" panose="020F0502020204030204" pitchFamily="34" charset="0"/>
                <a:ea typeface="Times New Roman" panose="02020603050405020304" pitchFamily="18" charset="0"/>
              </a:rPr>
              <a:t>.</a:t>
            </a:r>
            <a:r>
              <a:rPr lang="nb-NO" sz="1800" dirty="0">
                <a:effectLst/>
                <a:latin typeface="Calibri" panose="020F0502020204030204" pitchFamily="34" charset="0"/>
                <a:ea typeface="Times New Roman" panose="02020603050405020304" pitchFamily="18" charset="0"/>
              </a:rPr>
              <a:t> 11.02.2020. </a:t>
            </a:r>
            <a:r>
              <a:rPr lang="nb-NO" sz="1800" u="sng" dirty="0">
                <a:solidFill>
                  <a:srgbClr val="3573A8"/>
                </a:solidFill>
                <a:effectLst/>
                <a:latin typeface="Calibri" panose="020F0502020204030204" pitchFamily="34" charset="0"/>
                <a:ea typeface="Times New Roman" panose="02020603050405020304" pitchFamily="18" charset="0"/>
                <a:hlinkClick r:id="rId3"/>
              </a:rPr>
              <a:t>https://www.psychologytoday.com/intl/blog/the-savvy-psychologist/202002/the-power-oxytocin</a:t>
            </a:r>
            <a:endParaRPr lang="nb-NO" sz="1800" dirty="0">
              <a:effectLst/>
              <a:latin typeface="Times New Roman" panose="02020603050405020304" pitchFamily="18" charset="0"/>
              <a:ea typeface="Times New Roman" panose="02020603050405020304" pitchFamily="18" charset="0"/>
            </a:endParaRPr>
          </a:p>
          <a:p>
            <a:r>
              <a:rPr lang="nb-NO" sz="1800" dirty="0">
                <a:effectLst/>
                <a:latin typeface="Calibri" panose="020F0502020204030204" pitchFamily="34" charset="0"/>
                <a:ea typeface="Times New Roman" panose="02020603050405020304" pitchFamily="18" charset="0"/>
              </a:rPr>
              <a:t> </a:t>
            </a:r>
            <a:endParaRPr lang="nb-NO" sz="1800" dirty="0">
              <a:effectLst/>
              <a:latin typeface="Times New Roman" panose="02020603050405020304" pitchFamily="18" charset="0"/>
              <a:ea typeface="Times New Roman" panose="02020603050405020304" pitchFamily="18" charset="0"/>
            </a:endParaRPr>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8</a:t>
            </a:fld>
            <a:endParaRPr lang="nn-NO"/>
          </a:p>
        </p:txBody>
      </p:sp>
    </p:spTree>
    <p:extLst>
      <p:ext uri="{BB962C8B-B14F-4D97-AF65-F5344CB8AC3E}">
        <p14:creationId xmlns:p14="http://schemas.microsoft.com/office/powerpoint/2010/main" val="1911012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buNone/>
            </a:pPr>
            <a:r>
              <a:rPr lang="nb-NO" sz="1800" dirty="0">
                <a:effectLst/>
                <a:latin typeface="Calibri" panose="020F0502020204030204" pitchFamily="34" charset="0"/>
                <a:ea typeface="Times New Roman" panose="02020603050405020304" pitchFamily="18" charset="0"/>
              </a:rPr>
              <a:t>Burde ikke alle sprayes med </a:t>
            </a:r>
            <a:r>
              <a:rPr lang="nb-NO" sz="1800" dirty="0" err="1">
                <a:effectLst/>
                <a:latin typeface="Calibri" panose="020F0502020204030204" pitchFamily="34" charset="0"/>
                <a:ea typeface="Times New Roman" panose="02020603050405020304" pitchFamily="18" charset="0"/>
              </a:rPr>
              <a:t>oxytocin</a:t>
            </a:r>
            <a:r>
              <a:rPr lang="nb-NO" sz="1800" dirty="0">
                <a:effectLst/>
                <a:latin typeface="Calibri" panose="020F0502020204030204" pitchFamily="34" charset="0"/>
                <a:ea typeface="Times New Roman" panose="02020603050405020304" pitchFamily="18" charset="0"/>
              </a:rPr>
              <a:t>, om det virker så bra? Alle slemme, alle politikere </a:t>
            </a:r>
            <a:r>
              <a:rPr lang="nb-NO" sz="1800" dirty="0" err="1">
                <a:effectLst/>
                <a:latin typeface="Calibri" panose="020F0502020204030204" pitchFamily="34" charset="0"/>
                <a:ea typeface="Times New Roman" panose="02020603050405020304" pitchFamily="18" charset="0"/>
              </a:rPr>
              <a:t>osv</a:t>
            </a:r>
            <a:r>
              <a:rPr lang="nb-NO" sz="1800" dirty="0">
                <a:effectLst/>
                <a:latin typeface="Calibri" panose="020F0502020204030204" pitchFamily="34" charset="0"/>
                <a:ea typeface="Times New Roman" panose="02020603050405020304" pitchFamily="18" charset="0"/>
              </a:rPr>
              <a:t>? Joda, men det blir dyrt. Dessuten går effekten fort over. Den billigste måten å få tak i </a:t>
            </a:r>
            <a:r>
              <a:rPr lang="nb-NO" sz="1800" dirty="0" err="1">
                <a:effectLst/>
                <a:latin typeface="Calibri" panose="020F0502020204030204" pitchFamily="34" charset="0"/>
                <a:ea typeface="Times New Roman" panose="02020603050405020304" pitchFamily="18" charset="0"/>
              </a:rPr>
              <a:t>oxytocin</a:t>
            </a:r>
            <a:r>
              <a:rPr lang="nb-NO" sz="1800" dirty="0">
                <a:effectLst/>
                <a:latin typeface="Calibri" panose="020F0502020204030204" pitchFamily="34" charset="0"/>
                <a:ea typeface="Times New Roman" panose="02020603050405020304" pitchFamily="18" charset="0"/>
              </a:rPr>
              <a:t> på, er å gi en lang god klem. Forestill deg en skikkelig bamseklem som varer i 7-8 sekunder og som du kjenner langt ned i ryggmargen. Sånne klemmer, gjerne flere om dagen, gir store mengder </a:t>
            </a:r>
            <a:r>
              <a:rPr lang="nb-NO" sz="1800" dirty="0" err="1">
                <a:effectLst/>
                <a:latin typeface="Calibri" panose="020F0502020204030204" pitchFamily="34" charset="0"/>
                <a:ea typeface="Times New Roman" panose="02020603050405020304" pitchFamily="18" charset="0"/>
              </a:rPr>
              <a:t>oxytocin</a:t>
            </a:r>
            <a:r>
              <a:rPr lang="nb-NO" sz="1800" dirty="0">
                <a:effectLst/>
                <a:latin typeface="Calibri" panose="020F0502020204030204" pitchFamily="34" charset="0"/>
                <a:ea typeface="Times New Roman" panose="02020603050405020304" pitchFamily="18" charset="0"/>
              </a:rPr>
              <a:t>. Bamseklemmer kan faktisk beskytte deg mot influensa. </a:t>
            </a:r>
            <a:endParaRPr lang="nb-NO" sz="1800" dirty="0">
              <a:effectLst/>
              <a:latin typeface="Times New Roman" panose="02020603050405020304" pitchFamily="18" charset="0"/>
              <a:ea typeface="Times New Roman" panose="02020603050405020304" pitchFamily="18" charset="0"/>
            </a:endParaRPr>
          </a:p>
          <a:p>
            <a:pPr>
              <a:buNone/>
            </a:pPr>
            <a:r>
              <a:rPr lang="nb-NO" sz="1800" dirty="0">
                <a:effectLst/>
                <a:latin typeface="Calibri" panose="020F0502020204030204" pitchFamily="34" charset="0"/>
                <a:ea typeface="Times New Roman" panose="02020603050405020304" pitchFamily="18" charset="0"/>
              </a:rPr>
              <a:t>Men husk at begge må ville, for ellers har klemmen motsatt effekt </a:t>
            </a:r>
            <a:r>
              <a:rPr lang="nb-NO" sz="1800" dirty="0">
                <a:effectLst/>
                <a:latin typeface="Calibri" panose="020F0502020204030204" pitchFamily="34" charset="0"/>
                <a:ea typeface="Times New Roman" panose="02020603050405020304" pitchFamily="18" charset="0"/>
                <a:cs typeface="Calibri" panose="020F0502020204030204" pitchFamily="34" charset="0"/>
                <a:sym typeface="Wingdings" pitchFamily="2" charset="2"/>
              </a:rPr>
              <a:t></a:t>
            </a:r>
            <a:r>
              <a:rPr lang="nb-NO" sz="1800" dirty="0">
                <a:effectLst/>
                <a:latin typeface="Calibri" panose="020F0502020204030204" pitchFamily="34" charset="0"/>
                <a:ea typeface="Times New Roman" panose="02020603050405020304" pitchFamily="18" charset="0"/>
              </a:rPr>
              <a:t>. </a:t>
            </a:r>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9</a:t>
            </a:fld>
            <a:endParaRPr lang="nn-NO"/>
          </a:p>
        </p:txBody>
      </p:sp>
    </p:spTree>
    <p:extLst>
      <p:ext uri="{BB962C8B-B14F-4D97-AF65-F5344CB8AC3E}">
        <p14:creationId xmlns:p14="http://schemas.microsoft.com/office/powerpoint/2010/main" val="1901054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ea typeface="Times New Roman" panose="02020603050405020304" pitchFamily="18" charset="0"/>
              </a:rPr>
              <a:t>Du kan også kose med en hund, holde en baby, hjelpe noen, leke med lillesøsteren din, smile og få et smil tilbake. Når du gjør disse hyggelige tingene får du en dusj av helsebringende </a:t>
            </a:r>
            <a:r>
              <a:rPr lang="nb-NO" sz="1800" dirty="0" err="1">
                <a:effectLst/>
                <a:latin typeface="Calibri" panose="020F0502020204030204" pitchFamily="34" charset="0"/>
                <a:ea typeface="Times New Roman" panose="02020603050405020304" pitchFamily="18" charset="0"/>
              </a:rPr>
              <a:t>oxytocin</a:t>
            </a:r>
            <a:r>
              <a:rPr lang="nb-NO" sz="1800" dirty="0">
                <a:effectLst/>
                <a:latin typeface="Calibri" panose="020F0502020204030204" pitchFamily="34" charset="0"/>
                <a:ea typeface="Times New Roman" panose="02020603050405020304" pitchFamily="18" charset="0"/>
              </a:rPr>
              <a:t> i kroppen din. Det er ikke bare hyggelig og gir god stemning, men det er bra for helsen din.</a:t>
            </a:r>
            <a:endParaRPr lang="nb-NO" sz="1800" dirty="0">
              <a:effectLst/>
              <a:latin typeface="Times New Roman" panose="02020603050405020304" pitchFamily="18" charset="0"/>
              <a:ea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endParaRPr lang="nn-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10</a:t>
            </a:fld>
            <a:endParaRPr lang="nn-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6089613" y="-330753"/>
            <a:ext cx="2203486" cy="939800"/>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a:prstGeom prst="rect">
            <a:avLst/>
          </a:prstGeom>
        </p:spPr>
        <p:txBody>
          <a:bodyPr anchor="b">
            <a:normAutofit/>
          </a:bodyPr>
          <a:lstStyle>
            <a:lvl1pPr>
              <a:defRPr sz="3000"/>
            </a:lvl1pPr>
          </a:lstStyle>
          <a:p>
            <a:r>
              <a:rPr lang="nb-NO" dirty="0"/>
              <a:t>Klikk for å redigere tittelstil</a:t>
            </a:r>
          </a:p>
        </p:txBody>
      </p:sp>
      <p:pic>
        <p:nvPicPr>
          <p:cNvPr id="8" name="Bilde 7" descr="Et bilde som inneholder skjerm, rom, gruppe, paraply&#10;&#10;Automatisk generert beskrivelse">
            <a:extLst>
              <a:ext uri="{FF2B5EF4-FFF2-40B4-BE49-F238E27FC236}">
                <a16:creationId xmlns:a16="http://schemas.microsoft.com/office/drawing/2014/main" id="{A918FFFA-6865-214E-B419-20498D0BF61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7632" y="1601068"/>
            <a:ext cx="3581400" cy="4093029"/>
          </a:xfrm>
          <a:prstGeom prst="rect">
            <a:avLst/>
          </a:prstGeom>
        </p:spPr>
      </p:pic>
    </p:spTree>
    <p:extLst>
      <p:ext uri="{BB962C8B-B14F-4D97-AF65-F5344CB8AC3E}">
        <p14:creationId xmlns:p14="http://schemas.microsoft.com/office/powerpoint/2010/main" val="1454513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6089613" y="-330753"/>
            <a:ext cx="2203486" cy="939800"/>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BEB4596-9B08-AE44-AD76-EB3BC8EC5A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94610" y="1308334"/>
            <a:ext cx="2602780" cy="3017715"/>
          </a:xfrm>
          <a:prstGeom prst="rect">
            <a:avLst/>
          </a:prstGeom>
        </p:spPr>
      </p:pic>
      <p:pic>
        <p:nvPicPr>
          <p:cNvPr id="9" name="Bilde 8">
            <a:extLst>
              <a:ext uri="{FF2B5EF4-FFF2-40B4-BE49-F238E27FC236}">
                <a16:creationId xmlns:a16="http://schemas.microsoft.com/office/drawing/2014/main" id="{AEF115C9-393D-7941-8622-FA67B2232FA6}"/>
              </a:ext>
            </a:extLst>
          </p:cNvPr>
          <p:cNvPicPr>
            <a:picLocks noChangeAspect="1"/>
          </p:cNvPicPr>
          <p:nvPr userDrawn="1"/>
        </p:nvPicPr>
        <p:blipFill>
          <a:blip r:embed="rId3" cstate="email">
            <a:alphaModFix amt="50000"/>
            <a:extLst>
              <a:ext uri="{28A0092B-C50C-407E-A947-70E740481C1C}">
                <a14:useLocalDpi xmlns:a14="http://schemas.microsoft.com/office/drawing/2010/main"/>
              </a:ext>
            </a:extLst>
          </a:blip>
          <a:stretch>
            <a:fillRect/>
          </a:stretch>
        </p:blipFill>
        <p:spPr>
          <a:xfrm>
            <a:off x="-1049554" y="3431599"/>
            <a:ext cx="4194314" cy="1788900"/>
          </a:xfrm>
          <a:prstGeom prst="rect">
            <a:avLst/>
          </a:prstGeom>
        </p:spPr>
      </p:pic>
      <p:pic>
        <p:nvPicPr>
          <p:cNvPr id="11" name="Bilde 10">
            <a:extLst>
              <a:ext uri="{FF2B5EF4-FFF2-40B4-BE49-F238E27FC236}">
                <a16:creationId xmlns:a16="http://schemas.microsoft.com/office/drawing/2014/main" id="{FBB8AF11-7521-4241-BCF3-4A02DC19688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197166" y="503484"/>
            <a:ext cx="2776671" cy="635451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Pr>
        <a:solidFill>
          <a:schemeClr val="bg1"/>
        </a:solidFill>
        <a:effectLst/>
      </p:bgPr>
    </p:bg>
    <p:spTree>
      <p:nvGrpSpPr>
        <p:cNvPr id="1" name=""/>
        <p:cNvGrpSpPr/>
        <p:nvPr/>
      </p:nvGrpSpPr>
      <p:grpSpPr>
        <a:xfrm>
          <a:off x="0" y="0"/>
          <a:ext cx="0" cy="0"/>
          <a:chOff x="0" y="0"/>
          <a:chExt cx="0" cy="0"/>
        </a:xfrm>
      </p:grpSpPr>
      <p:pic>
        <p:nvPicPr>
          <p:cNvPr id="8" name="Bilde 7" descr="Et bilde som inneholder sitter, personer, svart, parkert&#10;&#10;Automatisk generert beskrivelse">
            <a:extLst>
              <a:ext uri="{FF2B5EF4-FFF2-40B4-BE49-F238E27FC236}">
                <a16:creationId xmlns:a16="http://schemas.microsoft.com/office/drawing/2014/main" id="{F0FEA20E-AE1D-ED41-9B82-9B946C3FB6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77501" y="5882325"/>
            <a:ext cx="657814" cy="762684"/>
          </a:xfrm>
          <a:prstGeom prst="rect">
            <a:avLst/>
          </a:prstGeom>
        </p:spPr>
      </p:pic>
      <p:pic>
        <p:nvPicPr>
          <p:cNvPr id="10" name="Bilde 9" descr="Et bilde som inneholder skjorte&#10;&#10;Automatisk generert beskrivelse">
            <a:extLst>
              <a:ext uri="{FF2B5EF4-FFF2-40B4-BE49-F238E27FC236}">
                <a16:creationId xmlns:a16="http://schemas.microsoft.com/office/drawing/2014/main" id="{576DEEA3-FEC6-F54D-9235-83B476E790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88435" y="608318"/>
            <a:ext cx="5342649" cy="6249682"/>
          </a:xfrm>
          <a:prstGeom prst="rect">
            <a:avLst/>
          </a:prstGeom>
        </p:spPr>
      </p:pic>
    </p:spTree>
    <p:extLst>
      <p:ext uri="{BB962C8B-B14F-4D97-AF65-F5344CB8AC3E}">
        <p14:creationId xmlns:p14="http://schemas.microsoft.com/office/powerpoint/2010/main" val="210211957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descr="Et bilde som inneholder skjorte&#10;&#10;Automatisk generert beskrivelse">
            <a:extLst>
              <a:ext uri="{FF2B5EF4-FFF2-40B4-BE49-F238E27FC236}">
                <a16:creationId xmlns:a16="http://schemas.microsoft.com/office/drawing/2014/main" id="{1B1B87ED-8A13-2943-A02C-BCB13520FB4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10146043" y="472302"/>
            <a:ext cx="1849546" cy="5005633"/>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descr="Et bilde som inneholder skjerm, rom, gruppe, paraply&#10;&#10;Automatisk generert beskrivelse">
            <a:extLst>
              <a:ext uri="{FF2B5EF4-FFF2-40B4-BE49-F238E27FC236}">
                <a16:creationId xmlns:a16="http://schemas.microsoft.com/office/drawing/2014/main" id="{A918FFFA-6865-214E-B419-20498D0BF61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7632" y="1601068"/>
            <a:ext cx="3581400" cy="4093029"/>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6" name="Bilde 5" descr="Et bilde som inneholder rom, tegning&#10;&#10;Automatisk generert beskrivelse">
            <a:extLst>
              <a:ext uri="{FF2B5EF4-FFF2-40B4-BE49-F238E27FC236}">
                <a16:creationId xmlns:a16="http://schemas.microsoft.com/office/drawing/2014/main" id="{4C42BA9B-2B14-E842-B21B-46F906F9138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87909" y="1461052"/>
            <a:ext cx="3992273" cy="5268799"/>
          </a:xfrm>
          <a:prstGeom prst="rect">
            <a:avLst/>
          </a:prstGeom>
        </p:spPr>
      </p:pic>
      <p:pic>
        <p:nvPicPr>
          <p:cNvPr id="8" name="Bilde 7">
            <a:extLst>
              <a:ext uri="{FF2B5EF4-FFF2-40B4-BE49-F238E27FC236}">
                <a16:creationId xmlns:a16="http://schemas.microsoft.com/office/drawing/2014/main" id="{A4E83B01-AFDA-8841-8A62-3107D06D1A8A}"/>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flipH="1">
            <a:off x="-1" y="619496"/>
            <a:ext cx="3324107" cy="6238504"/>
          </a:xfrm>
          <a:prstGeom prst="rect">
            <a:avLst/>
          </a:prstGeom>
        </p:spPr>
      </p:pic>
      <p:pic>
        <p:nvPicPr>
          <p:cNvPr id="10" name="Bilde 9">
            <a:extLst>
              <a:ext uri="{FF2B5EF4-FFF2-40B4-BE49-F238E27FC236}">
                <a16:creationId xmlns:a16="http://schemas.microsoft.com/office/drawing/2014/main" id="{25F255EF-A26F-0243-80E1-672DD4976ADB}"/>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8" name="Bilde 7">
            <a:extLst>
              <a:ext uri="{FF2B5EF4-FFF2-40B4-BE49-F238E27FC236}">
                <a16:creationId xmlns:a16="http://schemas.microsoft.com/office/drawing/2014/main" id="{C4244D85-1516-2744-BFBC-4A4E059A222C}"/>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6" r:id="rId6"/>
    <p:sldLayoutId id="2147483687" r:id="rId7"/>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0DED296-CFB3-A14F-AE17-9B60E1E8F77A}"/>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no/users/PhotoMIX-Company-1546875/?utm_source=link-attribution&amp;utm_medium=referral&amp;utm_campaign=image&amp;utm_content=3147976" TargetMode="External"/><Relationship Id="rId2" Type="http://schemas.openxmlformats.org/officeDocument/2006/relationships/hyperlink" Target="https://www.bustle.com/articles/134418-19-harry-potter-quotes-about-friendship" TargetMode="External"/><Relationship Id="rId1" Type="http://schemas.openxmlformats.org/officeDocument/2006/relationships/slideLayout" Target="../slideLayouts/slideLayout11.xml"/><Relationship Id="rId5" Type="http://schemas.openxmlformats.org/officeDocument/2006/relationships/hyperlink" Target="https://unsplash.com/@magdaleny" TargetMode="External"/><Relationship Id="rId4" Type="http://schemas.openxmlformats.org/officeDocument/2006/relationships/hyperlink" Target="https://pixabay.com/no/?utm_source=link-attribution&amp;utm_medium=referral&amp;utm_campaign=image&amp;utm_content=314797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s://www.youtube.com/watch?v=aRX0K0v120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hyperlink" Target="https://pixabay.com/no/?utm_source=link-attribution&amp;utm_medium=referral&amp;utm_campaign=image&amp;utm_content=3147976" TargetMode="External"/><Relationship Id="rId4" Type="http://schemas.openxmlformats.org/officeDocument/2006/relationships/hyperlink" Target="https://pixabay.com/no/users/PhotoMIX-Company-1546875/?utm_source=link-attribution&amp;utm_medium=referral&amp;utm_campaign=image&amp;utm_content=314797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a:xfrm>
            <a:off x="6877877" y="1570383"/>
            <a:ext cx="4859783" cy="2494232"/>
          </a:xfrm>
        </p:spPr>
        <p:txBody>
          <a:bodyPr/>
          <a:lstStyle/>
          <a:p>
            <a:r>
              <a:rPr lang="nb-NO" dirty="0"/>
              <a:t>Miljø</a:t>
            </a:r>
          </a:p>
        </p:txBody>
      </p:sp>
      <p:sp>
        <p:nvSpPr>
          <p:cNvPr id="3" name="Undertittel 2"/>
          <p:cNvSpPr txBox="1">
            <a:spLocks/>
          </p:cNvSpPr>
          <p:nvPr/>
        </p:nvSpPr>
        <p:spPr>
          <a:xfrm>
            <a:off x="6877877" y="3827824"/>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ROBUST UNGDOM</a:t>
            </a:r>
          </a:p>
          <a:p>
            <a:pPr marL="0" marR="0" lvl="0" indent="0" algn="l" defTabSz="713232" rtl="0" eaLnBrk="1" fontAlgn="auto" latinLnBrk="0" hangingPunct="1">
              <a:lnSpc>
                <a:spcPct val="90000"/>
              </a:lnSpc>
              <a:spcBef>
                <a:spcPts val="780"/>
              </a:spcBef>
              <a:spcAft>
                <a:spcPts val="0"/>
              </a:spcAft>
              <a:buClrTx/>
              <a:buSzTx/>
              <a:buFont typeface="Arial"/>
              <a:buNone/>
              <a:tabLst/>
              <a:defRPr/>
            </a:pPr>
            <a:endParaRPr lang="nb-NO" sz="2000" dirty="0"/>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Revidert 2025</a:t>
            </a:r>
          </a:p>
          <a:p>
            <a:pPr marL="0" marR="0" lvl="0" indent="0" algn="l" defTabSz="713232" rtl="0" eaLnBrk="1" fontAlgn="auto" latinLnBrk="0" hangingPunct="1">
              <a:lnSpc>
                <a:spcPct val="90000"/>
              </a:lnSpc>
              <a:spcBef>
                <a:spcPts val="780"/>
              </a:spcBef>
              <a:spcAft>
                <a:spcPts val="0"/>
              </a:spcAft>
              <a:buClrTx/>
              <a:buSzTx/>
              <a:buFont typeface="Arial"/>
              <a:buNone/>
              <a:tabLst/>
              <a:defRPr/>
            </a:pPr>
            <a:endParaRPr kumimoji="0" lang="nb-NO" sz="20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p:txBody>
          <a:bodyPr/>
          <a:lstStyle/>
          <a:p>
            <a:endParaRPr lang="nb-NO"/>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p:txBody>
          <a:bodyPr/>
          <a:lstStyle/>
          <a:p>
            <a:endParaRPr lang="nb-NO"/>
          </a:p>
        </p:txBody>
      </p:sp>
      <p:pic>
        <p:nvPicPr>
          <p:cNvPr id="4" name="Bilde 3" descr="Skjermbilde 2015-10-14 kl. 19.33.45.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81354" y="203241"/>
            <a:ext cx="8931556" cy="6369752"/>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Sylinder 5"/>
          <p:cNvSpPr txBox="1">
            <a:spLocks noChangeArrowheads="1"/>
          </p:cNvSpPr>
          <p:nvPr/>
        </p:nvSpPr>
        <p:spPr bwMode="auto">
          <a:xfrm>
            <a:off x="4728704" y="5271482"/>
            <a:ext cx="350213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nb-NO" altLang="x-none" sz="6000" b="1" dirty="0"/>
              <a:t>OXYTOCIN</a:t>
            </a:r>
          </a:p>
        </p:txBody>
      </p:sp>
    </p:spTree>
    <p:extLst>
      <p:ext uri="{BB962C8B-B14F-4D97-AF65-F5344CB8AC3E}">
        <p14:creationId xmlns:p14="http://schemas.microsoft.com/office/powerpoint/2010/main" val="486478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840EE1F8-3F67-BA43-A07C-6D18811BE082}"/>
              </a:ext>
            </a:extLst>
          </p:cNvPr>
          <p:cNvSpPr>
            <a:spLocks noGrp="1"/>
          </p:cNvSpPr>
          <p:nvPr>
            <p:ph type="body" idx="10"/>
          </p:nvPr>
        </p:nvSpPr>
        <p:spPr>
          <a:xfrm>
            <a:off x="7663070" y="864704"/>
            <a:ext cx="4227305" cy="2310489"/>
          </a:xfrm>
        </p:spPr>
        <p:txBody>
          <a:bodyPr>
            <a:normAutofit/>
          </a:bodyPr>
          <a:lstStyle/>
          <a:p>
            <a:pPr>
              <a:spcBef>
                <a:spcPts val="0"/>
              </a:spcBef>
              <a:defRPr/>
            </a:pPr>
            <a:r>
              <a:rPr lang="nb-NO" sz="3200" b="1" dirty="0"/>
              <a:t>Hva gir mest lykke?</a:t>
            </a:r>
          </a:p>
          <a:p>
            <a:pPr>
              <a:spcBef>
                <a:spcPts val="0"/>
              </a:spcBef>
              <a:defRPr/>
            </a:pPr>
            <a:endParaRPr lang="nb-NO" sz="3200" dirty="0"/>
          </a:p>
          <a:p>
            <a:pPr>
              <a:spcBef>
                <a:spcPts val="0"/>
              </a:spcBef>
              <a:defRPr/>
            </a:pPr>
            <a:r>
              <a:rPr lang="nb-NO" sz="3200" dirty="0"/>
              <a:t>A)   Å ha det moro</a:t>
            </a:r>
          </a:p>
          <a:p>
            <a:pPr>
              <a:spcBef>
                <a:spcPts val="0"/>
              </a:spcBef>
              <a:defRPr/>
            </a:pPr>
            <a:r>
              <a:rPr lang="nb-NO" sz="3200" dirty="0"/>
              <a:t>B)   Vennlige handlinger </a:t>
            </a:r>
          </a:p>
          <a:p>
            <a:pPr>
              <a:spcBef>
                <a:spcPct val="0"/>
              </a:spcBef>
            </a:pPr>
            <a:endParaRPr lang="nb-NO" altLang="x-none" sz="3200" dirty="0">
              <a:ea typeface="MS PGothic" charset="-128"/>
            </a:endParaRPr>
          </a:p>
          <a:p>
            <a:pPr>
              <a:spcBef>
                <a:spcPct val="0"/>
              </a:spcBef>
            </a:pPr>
            <a:endParaRPr lang="nb-NO" altLang="x-none" sz="3200" dirty="0">
              <a:ea typeface="MS PGothic" charset="-128"/>
            </a:endParaRPr>
          </a:p>
          <a:p>
            <a:pPr>
              <a:spcBef>
                <a:spcPct val="0"/>
              </a:spcBef>
            </a:pPr>
            <a:endParaRPr lang="nb-NO" altLang="x-none" sz="3200" dirty="0">
              <a:ea typeface="MS PGothic" charset="-128"/>
            </a:endParaRPr>
          </a:p>
          <a:p>
            <a:pPr marL="514350" indent="-514350">
              <a:spcBef>
                <a:spcPts val="0"/>
              </a:spcBef>
              <a:defRPr/>
            </a:pPr>
            <a:endParaRPr lang="nb-NO" sz="3200" dirty="0"/>
          </a:p>
        </p:txBody>
      </p:sp>
      <p:sp>
        <p:nvSpPr>
          <p:cNvPr id="6" name="TekstSylinder 7"/>
          <p:cNvSpPr txBox="1">
            <a:spLocks noChangeArrowheads="1"/>
          </p:cNvSpPr>
          <p:nvPr/>
        </p:nvSpPr>
        <p:spPr bwMode="auto">
          <a:xfrm>
            <a:off x="7663070" y="6286500"/>
            <a:ext cx="22924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spcBef>
                <a:spcPct val="0"/>
              </a:spcBef>
              <a:buFontTx/>
              <a:buNone/>
            </a:pPr>
            <a:r>
              <a:rPr lang="nb-NO" altLang="x-none" sz="1200" dirty="0"/>
              <a:t>Kilde: </a:t>
            </a:r>
            <a:r>
              <a:rPr lang="nb-NO" altLang="x-none" sz="1200" dirty="0" err="1"/>
              <a:t>Seligman</a:t>
            </a:r>
            <a:r>
              <a:rPr lang="nb-NO" altLang="x-none" sz="1200" dirty="0"/>
              <a:t> ”Ekte lykke”, 2002</a:t>
            </a:r>
          </a:p>
        </p:txBody>
      </p:sp>
      <p:sp>
        <p:nvSpPr>
          <p:cNvPr id="8" name="Plassholder for tekst 2">
            <a:extLst>
              <a:ext uri="{FF2B5EF4-FFF2-40B4-BE49-F238E27FC236}">
                <a16:creationId xmlns:a16="http://schemas.microsoft.com/office/drawing/2014/main" id="{840EE1F8-3F67-BA43-A07C-6D18811BE082}"/>
              </a:ext>
            </a:extLst>
          </p:cNvPr>
          <p:cNvSpPr txBox="1">
            <a:spLocks/>
          </p:cNvSpPr>
          <p:nvPr/>
        </p:nvSpPr>
        <p:spPr>
          <a:xfrm>
            <a:off x="7663070" y="2757405"/>
            <a:ext cx="4227305" cy="2943532"/>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endParaRPr kumimoji="0" lang="nb-NO" altLang="x-none" sz="3200" b="0" i="0" u="none" strike="noStrike" kern="1200" cap="none" spc="0" normalizeH="0" baseline="0" noProof="0" dirty="0">
              <a:ln>
                <a:noFill/>
              </a:ln>
              <a:solidFill>
                <a:schemeClr val="tx1"/>
              </a:solidFill>
              <a:effectLst/>
              <a:uLnTx/>
              <a:uFillTx/>
              <a:latin typeface="Calibri" panose="020F0502020204030204" pitchFamily="34" charset="0"/>
              <a:ea typeface="MS PGothic" charset="-128"/>
              <a:cs typeface="Calibri" panose="020F0502020204030204" pitchFamily="34" charset="0"/>
            </a:endParaRPr>
          </a:p>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nb-NO" altLang="x-none" sz="2400" b="0" i="0" u="none" strike="noStrike" kern="1200" cap="none" spc="0" normalizeH="0" baseline="0" noProof="0" dirty="0">
                <a:ln>
                  <a:noFill/>
                </a:ln>
                <a:solidFill>
                  <a:schemeClr val="tx1"/>
                </a:solidFill>
                <a:effectLst/>
                <a:uLnTx/>
                <a:uFillTx/>
                <a:latin typeface="Calibri" panose="020F0502020204030204" pitchFamily="34" charset="0"/>
                <a:ea typeface="MS PGothic" charset="-128"/>
                <a:cs typeface="Calibri" panose="020F0502020204030204" pitchFamily="34" charset="0"/>
              </a:rPr>
              <a:t>Svar: Vennlige handlinger har overlegen langtidseffekt!</a:t>
            </a:r>
          </a:p>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endParaRPr kumimoji="0" lang="nb-NO" altLang="x-none" sz="2400" b="0" i="0" u="none" strike="noStrike" kern="1200" cap="none" spc="0" normalizeH="0" baseline="0" noProof="0" dirty="0">
              <a:ln>
                <a:noFill/>
              </a:ln>
              <a:solidFill>
                <a:schemeClr val="tx1"/>
              </a:solidFill>
              <a:effectLst/>
              <a:uLnTx/>
              <a:uFillTx/>
              <a:latin typeface="Calibri" panose="020F0502020204030204" pitchFamily="34" charset="0"/>
              <a:ea typeface="MS PGothic" charset="-128"/>
              <a:cs typeface="Calibri" panose="020F0502020204030204" pitchFamily="34" charset="0"/>
            </a:endParaRPr>
          </a:p>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nb-NO" altLang="x-none" sz="2400" b="0" i="0" u="none" strike="noStrike" kern="1200" cap="none" spc="0" normalizeH="0" baseline="0" noProof="0" dirty="0">
                <a:ln>
                  <a:noFill/>
                </a:ln>
                <a:solidFill>
                  <a:schemeClr val="tx1"/>
                </a:solidFill>
                <a:effectLst/>
                <a:uLnTx/>
                <a:uFillTx/>
                <a:latin typeface="Calibri" panose="020F0502020204030204" pitchFamily="34" charset="0"/>
                <a:ea typeface="MS PGothic" charset="-128"/>
                <a:cs typeface="Calibri" panose="020F0502020204030204" pitchFamily="34" charset="0"/>
              </a:rPr>
              <a:t>Jo mer vi gir,</a:t>
            </a:r>
          </a:p>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nb-NO" altLang="x-none" sz="2400" b="0" i="0" u="none" strike="noStrike" kern="1200" cap="none" spc="0" normalizeH="0" baseline="0" noProof="0" dirty="0">
                <a:ln>
                  <a:noFill/>
                </a:ln>
                <a:solidFill>
                  <a:schemeClr val="tx1"/>
                </a:solidFill>
                <a:effectLst/>
                <a:uLnTx/>
                <a:uFillTx/>
                <a:latin typeface="Calibri" panose="020F0502020204030204" pitchFamily="34" charset="0"/>
                <a:ea typeface="MS PGothic" charset="-128"/>
                <a:cs typeface="Calibri" panose="020F0502020204030204" pitchFamily="34" charset="0"/>
              </a:rPr>
              <a:t>jo mer glede.</a:t>
            </a:r>
          </a:p>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endParaRPr kumimoji="0" lang="nb-NO" altLang="x-none" sz="3200" b="0" i="0" u="none" strike="noStrike" kern="1200" cap="none" spc="0" normalizeH="0" baseline="0" noProof="0" dirty="0">
              <a:ln>
                <a:noFill/>
              </a:ln>
              <a:solidFill>
                <a:schemeClr val="tx1"/>
              </a:solidFill>
              <a:effectLst/>
              <a:uLnTx/>
              <a:uFillTx/>
              <a:latin typeface="Calibri" panose="020F0502020204030204" pitchFamily="34" charset="0"/>
              <a:ea typeface="MS PGothic" charset="-128"/>
              <a:cs typeface="Calibri" panose="020F0502020204030204" pitchFamily="34" charset="0"/>
            </a:endParaRPr>
          </a:p>
          <a:p>
            <a:pPr marL="514350" marR="0" lvl="0" indent="-51435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nb-NO" sz="3200" b="0" i="0" u="none" strike="noStrike" kern="1200" cap="none" spc="0" normalizeH="0" baseline="0" noProof="0" dirty="0">
              <a:ln>
                <a:noFill/>
              </a:ln>
              <a:solidFill>
                <a:schemeClr val="tx1"/>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4" name="Plassholder for bilde 3"/>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4375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p:cNvSpPr>
            <a:spLocks noGrp="1"/>
          </p:cNvSpPr>
          <p:nvPr>
            <p:ph type="pic" idx="1"/>
          </p:nvPr>
        </p:nvSpPr>
        <p:spPr/>
        <p:txBody>
          <a:bodyPr/>
          <a:lstStyle/>
          <a:p>
            <a:endParaRPr lang="nb-NO"/>
          </a:p>
        </p:txBody>
      </p:sp>
      <p:sp>
        <p:nvSpPr>
          <p:cNvPr id="3" name="Plassholder for tekst 2"/>
          <p:cNvSpPr>
            <a:spLocks noGrp="1"/>
          </p:cNvSpPr>
          <p:nvPr>
            <p:ph type="body" idx="10"/>
          </p:nvPr>
        </p:nvSpPr>
        <p:spPr/>
        <p:txBody>
          <a:bodyPr/>
          <a:lstStyle/>
          <a:p>
            <a:endParaRPr lang="nb-NO"/>
          </a:p>
        </p:txBody>
      </p:sp>
      <p:pic>
        <p:nvPicPr>
          <p:cNvPr id="4" name="Plassholder for innhold 5"/>
          <p:cNvPicPr>
            <a:picLocks noChangeAspect="1"/>
          </p:cNvPicPr>
          <p:nvPr/>
        </p:nvPicPr>
        <p:blipFill>
          <a:blip r:embed="rId3" cstate="email">
            <a:extLst>
              <a:ext uri="{28A0092B-C50C-407E-A947-70E740481C1C}">
                <a14:useLocalDpi xmlns:a14="http://schemas.microsoft.com/office/drawing/2010/main"/>
              </a:ext>
            </a:extLst>
          </a:blip>
          <a:srcRect t="-313" b="-313"/>
          <a:stretch>
            <a:fillRect/>
          </a:stretch>
        </p:blipFill>
        <p:spPr>
          <a:xfrm>
            <a:off x="0" y="0"/>
            <a:ext cx="12192000" cy="6858000"/>
          </a:xfrm>
          <a:prstGeom prst="rect">
            <a:avLst/>
          </a:prstGeom>
        </p:spPr>
      </p:pic>
    </p:spTree>
    <p:extLst>
      <p:ext uri="{BB962C8B-B14F-4D97-AF65-F5344CB8AC3E}">
        <p14:creationId xmlns:p14="http://schemas.microsoft.com/office/powerpoint/2010/main" val="843013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lassholder for innhold 2"/>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3011798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a:xfrm>
            <a:off x="1572489" y="346075"/>
            <a:ext cx="10993584" cy="1325563"/>
          </a:xfrm>
        </p:spPr>
        <p:txBody>
          <a:bodyPr/>
          <a:lstStyle/>
          <a:p>
            <a:r>
              <a:rPr lang="nb-NO" dirty="0"/>
              <a:t>Lek gir energi når livet er tøft</a:t>
            </a:r>
            <a:br>
              <a:rPr lang="nb-NO" dirty="0"/>
            </a:br>
            <a:endParaRPr lang="nb-NO" dirty="0"/>
          </a:p>
        </p:txBody>
      </p:sp>
      <p:pic>
        <p:nvPicPr>
          <p:cNvPr id="4" name="Plassholder for innhold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257965" y="1390650"/>
            <a:ext cx="6906443" cy="4752604"/>
          </a:xfrm>
        </p:spPr>
      </p:pic>
    </p:spTree>
    <p:extLst>
      <p:ext uri="{BB962C8B-B14F-4D97-AF65-F5344CB8AC3E}">
        <p14:creationId xmlns:p14="http://schemas.microsoft.com/office/powerpoint/2010/main" val="3317807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p:txBody>
          <a:bodyPr>
            <a:normAutofit fontScale="92500" lnSpcReduction="10000"/>
          </a:bodyPr>
          <a:lstStyle/>
          <a:p>
            <a:endParaRPr lang="nb-NO" dirty="0"/>
          </a:p>
          <a:p>
            <a:r>
              <a:rPr lang="nb-NO" dirty="0"/>
              <a:t>Bildene er tatt av Jonas Ingstad</a:t>
            </a:r>
          </a:p>
          <a:p>
            <a:r>
              <a:rPr lang="nb-NO" dirty="0"/>
              <a:t>Elevene har samtykket til bruk</a:t>
            </a:r>
          </a:p>
          <a:p>
            <a:endParaRPr lang="nb-NO" dirty="0"/>
          </a:p>
          <a:p>
            <a:r>
              <a:rPr lang="nb-NO" dirty="0"/>
              <a:t>Harry Potter:</a:t>
            </a:r>
            <a:r>
              <a:rPr lang="nb-NO" dirty="0">
                <a:solidFill>
                  <a:schemeClr val="bg1"/>
                </a:solidFill>
                <a:hlinkClick r:id="rId2"/>
              </a:rPr>
              <a:t> https://www.bustle.com/articles/134418-19-harry-potter-quotes-about-friendship</a:t>
            </a:r>
            <a:endParaRPr lang="nb-NO" dirty="0">
              <a:solidFill>
                <a:schemeClr val="bg1"/>
              </a:solidFill>
            </a:endParaRPr>
          </a:p>
          <a:p>
            <a:r>
              <a:rPr lang="nb-NO" dirty="0"/>
              <a:t> </a:t>
            </a:r>
          </a:p>
          <a:p>
            <a:r>
              <a:rPr lang="nb-NO" dirty="0"/>
              <a:t>Hjertebildet er tatt av </a:t>
            </a:r>
            <a:r>
              <a:rPr lang="nb-NO" u="sng" dirty="0">
                <a:hlinkClick r:id="rId3"/>
              </a:rPr>
              <a:t>Photo Mix</a:t>
            </a:r>
            <a:r>
              <a:rPr lang="nb-NO" dirty="0"/>
              <a:t> fra </a:t>
            </a:r>
            <a:r>
              <a:rPr lang="nb-NO" u="sng" dirty="0">
                <a:hlinkClick r:id="rId4"/>
              </a:rPr>
              <a:t>Pixabay</a:t>
            </a:r>
            <a:r>
              <a:rPr lang="nb-NO" dirty="0"/>
              <a:t> </a:t>
            </a:r>
          </a:p>
          <a:p>
            <a:r>
              <a:rPr lang="nb-NO" dirty="0"/>
              <a:t>Bilde 12 </a:t>
            </a:r>
            <a:r>
              <a:rPr lang="nb-NO"/>
              <a:t>Lykke:</a:t>
            </a:r>
            <a:r>
              <a:rPr lang="nn-NO"/>
              <a:t> </a:t>
            </a:r>
            <a:r>
              <a:rPr lang="nn-NO" dirty="0">
                <a:solidFill>
                  <a:schemeClr val="tx1"/>
                </a:solidFill>
                <a:hlinkClick r:id="rId5"/>
              </a:rPr>
              <a:t>Magdalena Smolnicka</a:t>
            </a:r>
            <a:r>
              <a:rPr lang="nn-NO" dirty="0">
                <a:solidFill>
                  <a:schemeClr val="tx1"/>
                </a:solidFill>
              </a:rPr>
              <a:t> by </a:t>
            </a:r>
            <a:r>
              <a:rPr lang="nn-NO" dirty="0" err="1">
                <a:solidFill>
                  <a:schemeClr val="tx1"/>
                </a:solidFill>
              </a:rPr>
              <a:t>Unsplash</a:t>
            </a:r>
            <a:endParaRPr lang="nn-NO" dirty="0"/>
          </a:p>
          <a:p>
            <a:endParaRPr lang="nb-NO" dirty="0"/>
          </a:p>
          <a:p>
            <a:endParaRPr lang="nb-NO" dirty="0"/>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p:txBody>
          <a:bodyPr/>
          <a:lstStyle/>
          <a:p>
            <a:r>
              <a:rPr lang="nb-NO" dirty="0"/>
              <a:t>Bilder</a:t>
            </a:r>
          </a:p>
        </p:txBody>
      </p:sp>
    </p:spTree>
    <p:extLst>
      <p:ext uri="{BB962C8B-B14F-4D97-AF65-F5344CB8AC3E}">
        <p14:creationId xmlns:p14="http://schemas.microsoft.com/office/powerpoint/2010/main" val="1195838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descr="Et bilde som inneholder tekst, skjermbilde, mann, Menneskeansikt&#10;&#10;KI-generert innhold kan være feil.">
            <a:extLst>
              <a:ext uri="{FF2B5EF4-FFF2-40B4-BE49-F238E27FC236}">
                <a16:creationId xmlns:a16="http://schemas.microsoft.com/office/drawing/2014/main" id="{3AD792C0-E832-99FF-36EB-83B2D9130185}"/>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152650" y="514350"/>
            <a:ext cx="7565437" cy="5337579"/>
          </a:xfrm>
        </p:spPr>
      </p:pic>
      <p:sp>
        <p:nvSpPr>
          <p:cNvPr id="7" name="TekstSylinder 6">
            <a:extLst>
              <a:ext uri="{FF2B5EF4-FFF2-40B4-BE49-F238E27FC236}">
                <a16:creationId xmlns:a16="http://schemas.microsoft.com/office/drawing/2014/main" id="{E7F04176-84C0-CA6A-54BA-AEB8F2E96707}"/>
              </a:ext>
            </a:extLst>
          </p:cNvPr>
          <p:cNvSpPr txBox="1"/>
          <p:nvPr/>
        </p:nvSpPr>
        <p:spPr>
          <a:xfrm>
            <a:off x="3191062" y="6023379"/>
            <a:ext cx="5528517" cy="646331"/>
          </a:xfrm>
          <a:prstGeom prst="rect">
            <a:avLst/>
          </a:prstGeom>
          <a:noFill/>
        </p:spPr>
        <p:txBody>
          <a:bodyPr wrap="square" rtlCol="0">
            <a:spAutoFit/>
          </a:bodyPr>
          <a:lstStyle/>
          <a:p>
            <a:r>
              <a:rPr lang="nb-NO" sz="1800" u="sng" dirty="0">
                <a:solidFill>
                  <a:srgbClr val="000000"/>
                </a:solidFill>
                <a:effectLst/>
                <a:latin typeface="Calibri" panose="020F0502020204030204" pitchFamily="34" charset="0"/>
                <a:ea typeface="Times New Roman" panose="02020603050405020304" pitchFamily="18" charset="0"/>
                <a:hlinkClick r:id="rId4"/>
              </a:rPr>
              <a:t>https://www.youtube.com/watch?v=aRX0K0v120g</a:t>
            </a:r>
            <a:r>
              <a:rPr lang="nb-NO" sz="1800" u="sng" dirty="0">
                <a:solidFill>
                  <a:srgbClr val="000000"/>
                </a:solidFill>
                <a:effectLst/>
                <a:latin typeface="Calibri" panose="020F0502020204030204" pitchFamily="34" charset="0"/>
                <a:ea typeface="Times New Roman" panose="02020603050405020304" pitchFamily="18" charset="0"/>
              </a:rPr>
              <a:t>  </a:t>
            </a:r>
            <a:r>
              <a:rPr lang="nb-NO" sz="1800" dirty="0">
                <a:solidFill>
                  <a:srgbClr val="000000"/>
                </a:solidFill>
                <a:effectLst/>
                <a:latin typeface="Calibri" panose="020F0502020204030204" pitchFamily="34" charset="0"/>
                <a:ea typeface="Times New Roman" panose="02020603050405020304" pitchFamily="18" charset="0"/>
              </a:rPr>
              <a:t> </a:t>
            </a:r>
            <a:endParaRPr lang="nb-NO" sz="1800" dirty="0">
              <a:effectLst/>
              <a:latin typeface="Times New Roman" panose="02020603050405020304" pitchFamily="18" charset="0"/>
              <a:ea typeface="Times New Roman" panose="02020603050405020304" pitchFamily="18" charset="0"/>
            </a:endParaRPr>
          </a:p>
          <a:p>
            <a:endParaRPr lang="nb-NO" dirty="0"/>
          </a:p>
        </p:txBody>
      </p:sp>
    </p:spTree>
    <p:extLst>
      <p:ext uri="{BB962C8B-B14F-4D97-AF65-F5344CB8AC3E}">
        <p14:creationId xmlns:p14="http://schemas.microsoft.com/office/powerpoint/2010/main" val="2560331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1BDBB6-A9E7-B7C6-5AF6-75DA71D9E767}"/>
              </a:ext>
            </a:extLst>
          </p:cNvPr>
          <p:cNvSpPr>
            <a:spLocks noGrp="1"/>
          </p:cNvSpPr>
          <p:nvPr>
            <p:ph type="title"/>
          </p:nvPr>
        </p:nvSpPr>
        <p:spPr>
          <a:xfrm>
            <a:off x="1517938" y="1012825"/>
            <a:ext cx="8660823" cy="4092575"/>
          </a:xfrm>
        </p:spPr>
        <p:txBody>
          <a:bodyPr>
            <a:normAutofit/>
          </a:bodyPr>
          <a:lstStyle/>
          <a:p>
            <a:pPr algn="ctr"/>
            <a:r>
              <a:rPr lang="nb-NO" sz="6000" dirty="0"/>
              <a:t>Hva skal til for at vi skal ha det bra? </a:t>
            </a:r>
          </a:p>
        </p:txBody>
      </p:sp>
    </p:spTree>
    <p:extLst>
      <p:ext uri="{BB962C8B-B14F-4D97-AF65-F5344CB8AC3E}">
        <p14:creationId xmlns:p14="http://schemas.microsoft.com/office/powerpoint/2010/main" val="429600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1C51892F-16E4-184C-ACF8-359FB910871A}"/>
              </a:ext>
            </a:extLst>
          </p:cNvPr>
          <p:cNvSpPr>
            <a:spLocks noGrp="1"/>
          </p:cNvSpPr>
          <p:nvPr>
            <p:ph type="body" idx="10"/>
          </p:nvPr>
        </p:nvSpPr>
        <p:spPr/>
        <p:txBody>
          <a:bodyPr/>
          <a:lstStyle/>
          <a:p>
            <a:endParaRPr lang="nb-NO"/>
          </a:p>
        </p:txBody>
      </p:sp>
      <p:pic>
        <p:nvPicPr>
          <p:cNvPr id="4" name="Plassholder for innhold 5"/>
          <p:cNvPicPr>
            <a:picLocks noGrp="1" noChangeAspect="1"/>
          </p:cNvPicPr>
          <p:nvPr>
            <p:ph type="pic" idx="1"/>
          </p:nvPr>
        </p:nvPicPr>
        <p:blipFill>
          <a:blip r:embed="rId3" cstate="email">
            <a:extLst>
              <a:ext uri="{28A0092B-C50C-407E-A947-70E740481C1C}">
                <a14:useLocalDpi xmlns:a14="http://schemas.microsoft.com/office/drawing/2010/main"/>
              </a:ext>
            </a:extLst>
          </a:blip>
          <a:srcRect t="-313" b="-313"/>
          <a:stretch>
            <a:fillRect/>
          </a:stretch>
        </p:blipFill>
        <p:spPr/>
      </p:pic>
    </p:spTree>
    <p:extLst>
      <p:ext uri="{BB962C8B-B14F-4D97-AF65-F5344CB8AC3E}">
        <p14:creationId xmlns:p14="http://schemas.microsoft.com/office/powerpoint/2010/main" val="3530632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lassholder for innhold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297750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840EE1F8-3F67-BA43-A07C-6D18811BE082}"/>
              </a:ext>
            </a:extLst>
          </p:cNvPr>
          <p:cNvSpPr>
            <a:spLocks noGrp="1"/>
          </p:cNvSpPr>
          <p:nvPr>
            <p:ph type="body" idx="10"/>
          </p:nvPr>
        </p:nvSpPr>
        <p:spPr/>
        <p:txBody>
          <a:bodyPr/>
          <a:lstStyle/>
          <a:p>
            <a:r>
              <a:rPr lang="nb-NO" sz="3600" b="1" dirty="0"/>
              <a:t>Dårlig miljø </a:t>
            </a:r>
          </a:p>
          <a:p>
            <a:r>
              <a:rPr lang="nb-NO" sz="3600" b="1" dirty="0"/>
              <a:t>suger energi </a:t>
            </a:r>
          </a:p>
          <a:p>
            <a:r>
              <a:rPr lang="nb-NO" sz="3600" b="1" dirty="0"/>
              <a:t>og selvfølelse</a:t>
            </a:r>
          </a:p>
          <a:p>
            <a:endParaRPr lang="nb-NO" b="1" dirty="0"/>
          </a:p>
          <a:p>
            <a:endParaRPr lang="nb-NO" b="1" dirty="0"/>
          </a:p>
          <a:p>
            <a:r>
              <a:rPr lang="nb-NO" sz="2800" b="1" dirty="0"/>
              <a:t>Vi bli mindre modige</a:t>
            </a:r>
          </a:p>
          <a:p>
            <a:endParaRPr lang="nb-NO" sz="2800" b="1" dirty="0"/>
          </a:p>
          <a:p>
            <a:r>
              <a:rPr lang="nb-NO" sz="2800" b="1" dirty="0"/>
              <a:t>Vi lærer dårligere</a:t>
            </a:r>
          </a:p>
          <a:p>
            <a:endParaRPr lang="nb-NO" dirty="0"/>
          </a:p>
        </p:txBody>
      </p:sp>
      <p:pic>
        <p:nvPicPr>
          <p:cNvPr id="4" name="Plassholder for bilde 3"/>
          <p:cNvPicPr>
            <a:picLocks noGrp="1" noChangeAspect="1"/>
          </p:cNvPicPr>
          <p:nvPr>
            <p:ph type="pic" idx="1"/>
          </p:nvPr>
        </p:nvPicPr>
        <p:blipFill>
          <a:blip r:embed="rId3" cstate="email">
            <a:extLst>
              <a:ext uri="{28A0092B-C50C-407E-A947-70E740481C1C}">
                <a14:useLocalDpi xmlns:a14="http://schemas.microsoft.com/office/drawing/2010/main"/>
              </a:ext>
            </a:extLst>
          </a:blip>
          <a:srcRect l="-20905" r="-20905"/>
          <a:stretch>
            <a:fillRect/>
          </a:stretch>
        </p:blipFill>
        <p:spPr bwMode="auto">
          <a:prstGeom prst="rect">
            <a:avLst/>
          </a:prstGeom>
          <a:noFill/>
          <a:ln>
            <a:noFill/>
          </a:ln>
          <a:effectLst>
            <a:outerShdw blurRad="292100" dist="139700" dir="2700000" algn="tl" rotWithShape="0">
              <a:srgbClr val="333333">
                <a:alpha val="64998"/>
              </a:srgbClr>
            </a:outerShdw>
          </a:effectLst>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75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accel="50000" decel="5000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accel="50000" decel="5000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tekst, utendørs, person, personer&#10;&#10;Automatisk generert beskrivels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65506" y="10"/>
            <a:ext cx="9669642" cy="6857990"/>
          </a:xfrm>
          <a:prstGeom prst="rect">
            <a:avLst/>
          </a:prstGeom>
        </p:spPr>
      </p:pic>
      <p:sp>
        <p:nvSpPr>
          <p:cNvPr id="5" name="Tittel 4"/>
          <p:cNvSpPr>
            <a:spLocks noGrp="1"/>
          </p:cNvSpPr>
          <p:nvPr>
            <p:ph type="title"/>
          </p:nvPr>
        </p:nvSpPr>
        <p:spPr>
          <a:xfrm>
            <a:off x="838197" y="916110"/>
            <a:ext cx="3822189" cy="1899912"/>
          </a:xfrm>
        </p:spPr>
        <p:txBody>
          <a:bodyPr>
            <a:noAutofit/>
          </a:bodyPr>
          <a:lstStyle/>
          <a:p>
            <a:r>
              <a:rPr lang="nb-NO" sz="2800" dirty="0"/>
              <a:t>Norsk studie: Populære barn mindre utsatt for infeksjoner</a:t>
            </a:r>
            <a:br>
              <a:rPr lang="nb-NO" sz="2800" dirty="0"/>
            </a:br>
            <a:br>
              <a:rPr lang="nb-NO" sz="2800" dirty="0"/>
            </a:br>
            <a:endParaRPr lang="nb-NO" sz="2800" b="1" dirty="0"/>
          </a:p>
        </p:txBody>
      </p:sp>
      <p:sp>
        <p:nvSpPr>
          <p:cNvPr id="3" name="Plassholder for innhold 2"/>
          <p:cNvSpPr>
            <a:spLocks noGrp="1"/>
          </p:cNvSpPr>
          <p:nvPr>
            <p:ph idx="1"/>
          </p:nvPr>
        </p:nvSpPr>
        <p:spPr>
          <a:xfrm>
            <a:off x="609737" y="3115238"/>
            <a:ext cx="3822189" cy="3742762"/>
          </a:xfrm>
        </p:spPr>
        <p:txBody>
          <a:bodyPr>
            <a:normAutofit/>
          </a:bodyPr>
          <a:lstStyle/>
          <a:p>
            <a:r>
              <a:rPr lang="nb-NO" sz="2000" dirty="0"/>
              <a:t>Kilde: Forsker Vidar </a:t>
            </a:r>
            <a:r>
              <a:rPr lang="nb-NO" sz="2000" dirty="0" err="1"/>
              <a:t>Sandsaunet</a:t>
            </a:r>
            <a:r>
              <a:rPr lang="nb-NO" sz="2000" dirty="0"/>
              <a:t> Ulset, Psykologisk institutt, UiO.</a:t>
            </a:r>
          </a:p>
          <a:p>
            <a:endParaRPr lang="nb-NO" sz="2000" dirty="0"/>
          </a:p>
        </p:txBody>
      </p:sp>
    </p:spTree>
    <p:extLst>
      <p:ext uri="{BB962C8B-B14F-4D97-AF65-F5344CB8AC3E}">
        <p14:creationId xmlns:p14="http://schemas.microsoft.com/office/powerpoint/2010/main" val="780049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165440" y="0"/>
            <a:ext cx="10617995" cy="7078663"/>
          </a:xfrm>
        </p:spPr>
      </p:pic>
      <p:pic>
        <p:nvPicPr>
          <p:cNvPr id="5" name="Bild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86325" y="-13494"/>
            <a:ext cx="10658475" cy="7105650"/>
          </a:xfrm>
          <a:prstGeom prst="rect">
            <a:avLst/>
          </a:prstGeom>
        </p:spPr>
      </p:pic>
    </p:spTree>
    <p:extLst>
      <p:ext uri="{BB962C8B-B14F-4D97-AF65-F5344CB8AC3E}">
        <p14:creationId xmlns:p14="http://schemas.microsoft.com/office/powerpoint/2010/main" val="2016282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p:txBody>
          <a:bodyPr/>
          <a:lstStyle/>
          <a:p>
            <a:endParaRPr lang="nb-NO" dirty="0"/>
          </a:p>
        </p:txBody>
      </p:sp>
      <p:pic>
        <p:nvPicPr>
          <p:cNvPr id="6" name="Plassholder for innhold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63" y="0"/>
            <a:ext cx="12204963" cy="7131224"/>
          </a:xfrm>
          <a:prstGeom prst="rect">
            <a:avLst/>
          </a:prstGeom>
        </p:spPr>
      </p:pic>
      <p:sp>
        <p:nvSpPr>
          <p:cNvPr id="7" name="TekstSylinder 6"/>
          <p:cNvSpPr txBox="1"/>
          <p:nvPr/>
        </p:nvSpPr>
        <p:spPr>
          <a:xfrm>
            <a:off x="9207500" y="88126"/>
            <a:ext cx="2984500" cy="276999"/>
          </a:xfrm>
          <a:prstGeom prst="rect">
            <a:avLst/>
          </a:prstGeom>
          <a:noFill/>
        </p:spPr>
        <p:txBody>
          <a:bodyPr wrap="square" rtlCol="0">
            <a:spAutoFit/>
          </a:bodyPr>
          <a:lstStyle/>
          <a:p>
            <a:r>
              <a:rPr lang="nb-NO" sz="1200" dirty="0"/>
              <a:t>Bildet er tatt av </a:t>
            </a:r>
            <a:r>
              <a:rPr lang="nb-NO" sz="1200" u="sng" dirty="0">
                <a:hlinkClick r:id="rId4"/>
              </a:rPr>
              <a:t>Photo Mix</a:t>
            </a:r>
            <a:r>
              <a:rPr lang="nb-NO" sz="1200" dirty="0"/>
              <a:t> fra </a:t>
            </a:r>
            <a:r>
              <a:rPr lang="nb-NO" sz="1200" u="sng" dirty="0">
                <a:hlinkClick r:id="rId5"/>
              </a:rPr>
              <a:t>Pixabay</a:t>
            </a:r>
            <a:endParaRPr lang="nb-NO" sz="1200" dirty="0"/>
          </a:p>
        </p:txBody>
      </p:sp>
      <p:sp>
        <p:nvSpPr>
          <p:cNvPr id="8" name="TekstSylinder 7"/>
          <p:cNvSpPr txBox="1"/>
          <p:nvPr/>
        </p:nvSpPr>
        <p:spPr>
          <a:xfrm>
            <a:off x="4687232" y="5561232"/>
            <a:ext cx="3091517" cy="923330"/>
          </a:xfrm>
          <a:prstGeom prst="rect">
            <a:avLst/>
          </a:prstGeom>
          <a:noFill/>
        </p:spPr>
        <p:txBody>
          <a:bodyPr wrap="square" rtlCol="0">
            <a:spAutoFit/>
          </a:bodyPr>
          <a:lstStyle/>
          <a:p>
            <a:r>
              <a:rPr lang="nb-NO" sz="5400" b="1" dirty="0" err="1">
                <a:solidFill>
                  <a:schemeClr val="bg1"/>
                </a:solidFill>
              </a:rPr>
              <a:t>oxytocin</a:t>
            </a:r>
            <a:endParaRPr lang="nb-NO" sz="5400" b="1" dirty="0">
              <a:solidFill>
                <a:schemeClr val="bg1"/>
              </a:solidFill>
            </a:endParaRPr>
          </a:p>
        </p:txBody>
      </p:sp>
    </p:spTree>
    <p:extLst>
      <p:ext uri="{BB962C8B-B14F-4D97-AF65-F5344CB8AC3E}">
        <p14:creationId xmlns:p14="http://schemas.microsoft.com/office/powerpoint/2010/main" val="3317807385"/>
      </p:ext>
    </p:extLst>
  </p:cSld>
  <p:clrMapOvr>
    <a:masterClrMapping/>
  </p:clrMapOvr>
</p:sld>
</file>

<file path=ppt/theme/theme1.xml><?xml version="1.0" encoding="utf-8"?>
<a:theme xmlns:a="http://schemas.openxmlformats.org/drawingml/2006/main" name="4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3749</TotalTime>
  <Words>1661</Words>
  <Application>Microsoft Macintosh PowerPoint</Application>
  <PresentationFormat>Widescreen</PresentationFormat>
  <Paragraphs>106</Paragraphs>
  <Slides>15</Slides>
  <Notes>13</Notes>
  <HiddenSlides>0</HiddenSlides>
  <MMClips>0</MMClips>
  <ScaleCrop>false</ScaleCrop>
  <HeadingPairs>
    <vt:vector size="6" baseType="variant">
      <vt:variant>
        <vt:lpstr>Brukte skrifter</vt:lpstr>
      </vt:variant>
      <vt:variant>
        <vt:i4>5</vt:i4>
      </vt:variant>
      <vt:variant>
        <vt:lpstr>Tema</vt:lpstr>
      </vt:variant>
      <vt:variant>
        <vt:i4>4</vt:i4>
      </vt:variant>
      <vt:variant>
        <vt:lpstr>Lysbildetitler</vt:lpstr>
      </vt:variant>
      <vt:variant>
        <vt:i4>15</vt:i4>
      </vt:variant>
    </vt:vector>
  </HeadingPairs>
  <TitlesOfParts>
    <vt:vector size="24" baseType="lpstr">
      <vt:lpstr>MS PGothic</vt:lpstr>
      <vt:lpstr>Arial</vt:lpstr>
      <vt:lpstr>Calibri</vt:lpstr>
      <vt:lpstr>Georgia</vt:lpstr>
      <vt:lpstr>Times New Roman</vt:lpstr>
      <vt:lpstr>4_Office-tema</vt:lpstr>
      <vt:lpstr>5_Office-tema</vt:lpstr>
      <vt:lpstr>3_Office-tema</vt:lpstr>
      <vt:lpstr>6_Office-tema</vt:lpstr>
      <vt:lpstr>Miljø</vt:lpstr>
      <vt:lpstr>PowerPoint-presentasjon</vt:lpstr>
      <vt:lpstr>Hva skal til for at vi skal ha det bra? </vt:lpstr>
      <vt:lpstr>PowerPoint-presentasjon</vt:lpstr>
      <vt:lpstr>PowerPoint-presentasjon</vt:lpstr>
      <vt:lpstr>PowerPoint-presentasjon</vt:lpstr>
      <vt:lpstr>Norsk studie: Populære barn mindre utsatt for infeksjoner  </vt:lpstr>
      <vt:lpstr>PowerPoint-presentasjon</vt:lpstr>
      <vt:lpstr>PowerPoint-presentasjon</vt:lpstr>
      <vt:lpstr>PowerPoint-presentasjon</vt:lpstr>
      <vt:lpstr>PowerPoint-presentasjon</vt:lpstr>
      <vt:lpstr>PowerPoint-presentasjon</vt:lpstr>
      <vt:lpstr>PowerPoint-presentasjon</vt:lpstr>
      <vt:lpstr>Lek gir energi når livet er tøft </vt:lpstr>
      <vt:lpstr>Bilder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Audun Sivertsen</cp:lastModifiedBy>
  <cp:revision>46</cp:revision>
  <dcterms:created xsi:type="dcterms:W3CDTF">2020-05-27T12:01:13Z</dcterms:created>
  <dcterms:modified xsi:type="dcterms:W3CDTF">2025-07-28T15:06:53Z</dcterms:modified>
</cp:coreProperties>
</file>