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6"/>
  </p:notesMasterIdLst>
  <p:sldIdLst>
    <p:sldId id="261" r:id="rId5"/>
    <p:sldId id="281" r:id="rId6"/>
    <p:sldId id="259" r:id="rId7"/>
    <p:sldId id="276" r:id="rId8"/>
    <p:sldId id="274" r:id="rId9"/>
    <p:sldId id="278" r:id="rId10"/>
    <p:sldId id="279" r:id="rId11"/>
    <p:sldId id="280" r:id="rId12"/>
    <p:sldId id="275" r:id="rId13"/>
    <p:sldId id="265" r:id="rId14"/>
    <p:sldId id="283" r:id="rId15"/>
    <p:sldId id="260" r:id="rId16"/>
    <p:sldId id="284" r:id="rId17"/>
    <p:sldId id="285" r:id="rId18"/>
    <p:sldId id="270" r:id="rId19"/>
    <p:sldId id="286" r:id="rId20"/>
    <p:sldId id="542" r:id="rId21"/>
    <p:sldId id="549" r:id="rId22"/>
    <p:sldId id="306" r:id="rId23"/>
    <p:sldId id="267" r:id="rId24"/>
    <p:sldId id="268"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49787"/>
  </p:normalViewPr>
  <p:slideViewPr>
    <p:cSldViewPr snapToGrid="0" snapToObjects="1">
      <p:cViewPr varScale="1">
        <p:scale>
          <a:sx n="29" d="100"/>
          <a:sy n="29" d="100"/>
        </p:scale>
        <p:origin x="232"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2FF5F-E6D7-0040-92E5-05D9C08C5D35}" type="datetimeFigureOut">
              <a:rPr lang="nb-NO" smtClean="0"/>
              <a:t>06.03.2025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306C-046B-D142-9D81-2C70FD665CD3}" type="slidenum">
              <a:rPr lang="nb-NO" smtClean="0"/>
              <a:t>‹#›</a:t>
            </a:fld>
            <a:endParaRPr lang="nb-NO"/>
          </a:p>
        </p:txBody>
      </p:sp>
    </p:spTree>
    <p:extLst>
      <p:ext uri="{BB962C8B-B14F-4D97-AF65-F5344CB8AC3E}">
        <p14:creationId xmlns:p14="http://schemas.microsoft.com/office/powerpoint/2010/main" val="2946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1</a:t>
            </a:fld>
            <a:endParaRPr lang="nb-NO"/>
          </a:p>
        </p:txBody>
      </p:sp>
    </p:spTree>
    <p:extLst>
      <p:ext uri="{BB962C8B-B14F-4D97-AF65-F5344CB8AC3E}">
        <p14:creationId xmlns:p14="http://schemas.microsoft.com/office/powerpoint/2010/main" val="135422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medfølelse som hjelper når vi har det vondt. Slik: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Oj</a:t>
            </a:r>
            <a:r>
              <a:rPr lang="nb-NO" sz="1800" dirty="0">
                <a:effectLst/>
                <a:latin typeface="Calibri" panose="020F0502020204030204" pitchFamily="34" charset="0"/>
                <a:ea typeface="Calibri" panose="020F0502020204030204" pitchFamily="34" charset="0"/>
                <a:cs typeface="Times New Roman" panose="02020603050405020304" pitchFamily="18" charset="0"/>
              </a:rPr>
              <a:t>, jeg ser at du er lei deg. Du slo deg på kneet, det blør, og han løp etter deg, det var ikke greit”. Slik er det med alle mennesker, ikke bare barn. Det føles godt når andre viser medfølelse, enten det er sjefen din, fastlegen din, læreren eller kjæresten. Vi orker mer og står i mer når andre støtter oss. IKKE når de klager på oss, eller ber oss om å ta oss sammen. Følelser og medfølelse er faktisk viktig. Delt smerte er halv smerte. </a:t>
            </a:r>
          </a:p>
          <a:p>
            <a:pPr lvl="0"/>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extLst>
      <p:ext uri="{BB962C8B-B14F-4D97-AF65-F5344CB8AC3E}">
        <p14:creationId xmlns:p14="http://schemas.microsoft.com/office/powerpoint/2010/main" val="246338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Vil ungdom ha foreldres hjelp? Ja, faktisk. </a:t>
            </a:r>
            <a:r>
              <a:rPr lang="nb-NO" sz="1200" kern="1200" dirty="0">
                <a:solidFill>
                  <a:schemeClr val="tx1"/>
                </a:solidFill>
                <a:effectLst/>
                <a:latin typeface="+mn-lt"/>
                <a:ea typeface="+mn-ea"/>
                <a:cs typeface="+mn-cs"/>
              </a:rPr>
              <a:t>Foreldre er viktigere enn mange tror. </a:t>
            </a:r>
          </a:p>
          <a:p>
            <a:r>
              <a:rPr lang="nb-NO" sz="1200" kern="1200" dirty="0" err="1">
                <a:solidFill>
                  <a:schemeClr val="tx1"/>
                </a:solidFill>
                <a:effectLst/>
                <a:latin typeface="+mn-lt"/>
                <a:ea typeface="+mn-ea"/>
                <a:cs typeface="+mn-cs"/>
              </a:rPr>
              <a:t>Ungdata</a:t>
            </a:r>
            <a:r>
              <a:rPr lang="nb-NO" sz="1200" kern="1200" dirty="0">
                <a:solidFill>
                  <a:schemeClr val="tx1"/>
                </a:solidFill>
                <a:effectLst/>
                <a:latin typeface="+mn-lt"/>
                <a:ea typeface="+mn-ea"/>
                <a:cs typeface="+mn-cs"/>
              </a:rPr>
              <a:t> undersøkelser viser for eksempel at foreldrenes meninger er mye viktigere enn venners meninger når det gjelder:</a:t>
            </a:r>
          </a:p>
          <a:p>
            <a:pPr lvl="1"/>
            <a:r>
              <a:rPr lang="nb-NO" sz="1200" kern="1200" dirty="0">
                <a:solidFill>
                  <a:schemeClr val="tx1"/>
                </a:solidFill>
                <a:effectLst/>
                <a:latin typeface="+mn-lt"/>
                <a:ea typeface="+mn-ea"/>
                <a:cs typeface="+mn-cs"/>
              </a:rPr>
              <a:t>syn på politikk</a:t>
            </a:r>
          </a:p>
          <a:p>
            <a:pPr lvl="1"/>
            <a:r>
              <a:rPr lang="nb-NO" sz="1200" kern="1200" dirty="0">
                <a:solidFill>
                  <a:schemeClr val="tx1"/>
                </a:solidFill>
                <a:effectLst/>
                <a:latin typeface="+mn-lt"/>
                <a:ea typeface="+mn-ea"/>
                <a:cs typeface="+mn-cs"/>
              </a:rPr>
              <a:t> religion</a:t>
            </a:r>
          </a:p>
          <a:p>
            <a:pPr lvl="1"/>
            <a:r>
              <a:rPr lang="nb-NO" sz="1200" kern="1200" dirty="0">
                <a:solidFill>
                  <a:schemeClr val="tx1"/>
                </a:solidFill>
                <a:effectLst/>
                <a:latin typeface="+mn-lt"/>
                <a:ea typeface="+mn-ea"/>
                <a:cs typeface="+mn-cs"/>
              </a:rPr>
              <a:t>utdanning</a:t>
            </a:r>
          </a:p>
          <a:p>
            <a:pPr lvl="1"/>
            <a:r>
              <a:rPr lang="nb-NO" sz="1200" kern="1200" dirty="0">
                <a:solidFill>
                  <a:schemeClr val="tx1"/>
                </a:solidFill>
                <a:effectLst/>
                <a:latin typeface="+mn-lt"/>
                <a:ea typeface="+mn-ea"/>
                <a:cs typeface="+mn-cs"/>
              </a:rPr>
              <a:t> yrkesvalg</a:t>
            </a:r>
          </a:p>
          <a:p>
            <a:pPr lvl="1"/>
            <a:r>
              <a:rPr lang="nb-NO" sz="1200" kern="1200" dirty="0">
                <a:solidFill>
                  <a:schemeClr val="tx1"/>
                </a:solidFill>
                <a:effectLst/>
                <a:latin typeface="+mn-lt"/>
                <a:ea typeface="+mn-ea"/>
                <a:cs typeface="+mn-cs"/>
              </a:rPr>
              <a:t>hva vi bør spise</a:t>
            </a:r>
          </a:p>
          <a:p>
            <a:pPr lvl="1"/>
            <a:r>
              <a:rPr lang="nb-NO" sz="1200" kern="1200" dirty="0">
                <a:solidFill>
                  <a:schemeClr val="tx1"/>
                </a:solidFill>
                <a:effectLst/>
                <a:latin typeface="+mn-lt"/>
                <a:ea typeface="+mn-ea"/>
                <a:cs typeface="+mn-cs"/>
              </a:rPr>
              <a:t>bruk av rusmidler (åtte av ti mener foreldrenes holdning er viktigst)</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11</a:t>
            </a:fld>
            <a:endParaRPr lang="nb-NO"/>
          </a:p>
        </p:txBody>
      </p:sp>
    </p:spTree>
    <p:extLst>
      <p:ext uri="{BB962C8B-B14F-4D97-AF65-F5344CB8AC3E}">
        <p14:creationId xmlns:p14="http://schemas.microsoft.com/office/powerpoint/2010/main" val="361329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Hva vet vi om forholdet til foreldre, for ungdommer flest?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Forholdet til foreldrene blir ofte særlig anstrengt i 16- års alder.</a:t>
            </a:r>
          </a:p>
          <a:p>
            <a:r>
              <a:rPr lang="nb-NO" sz="1200" kern="1200" dirty="0">
                <a:solidFill>
                  <a:schemeClr val="tx1"/>
                </a:solidFill>
                <a:effectLst/>
                <a:latin typeface="+mn-lt"/>
                <a:ea typeface="+mn-ea"/>
                <a:cs typeface="+mn-cs"/>
              </a:rPr>
              <a:t>Men foreldrene fortsetter å være nære personer videre i livet - for de aller fleste.</a:t>
            </a:r>
          </a:p>
          <a:p>
            <a:r>
              <a:rPr lang="nb-NO" sz="1200" kern="1200" dirty="0">
                <a:solidFill>
                  <a:schemeClr val="tx1"/>
                </a:solidFill>
                <a:effectLst/>
                <a:latin typeface="+mn-lt"/>
                <a:ea typeface="+mn-ea"/>
                <a:cs typeface="+mn-cs"/>
              </a:rPr>
              <a:t>25-åringer føler i gjennomsnitt like stor nærhet til foreldrene sine som en 10 åring.</a:t>
            </a:r>
          </a:p>
          <a:p>
            <a:r>
              <a:rPr lang="nb-NO" sz="1200" kern="1200" dirty="0">
                <a:solidFill>
                  <a:schemeClr val="tx1"/>
                </a:solidFill>
                <a:effectLst/>
                <a:latin typeface="+mn-lt"/>
                <a:ea typeface="+mn-ea"/>
                <a:cs typeface="+mn-cs"/>
              </a:rPr>
              <a:t>De vanligste konfliktområdene er</a:t>
            </a:r>
          </a:p>
          <a:p>
            <a:pPr lvl="2"/>
            <a:r>
              <a:rPr lang="nb-NO" sz="1200" kern="1200" dirty="0">
                <a:solidFill>
                  <a:schemeClr val="tx1"/>
                </a:solidFill>
                <a:effectLst/>
                <a:latin typeface="+mn-lt"/>
                <a:ea typeface="+mn-ea"/>
                <a:cs typeface="+mn-cs"/>
              </a:rPr>
              <a:t>Plikter. Innetider</a:t>
            </a:r>
          </a:p>
          <a:p>
            <a:pPr lvl="2"/>
            <a:r>
              <a:rPr lang="nb-NO" sz="1200" kern="1200" dirty="0">
                <a:solidFill>
                  <a:schemeClr val="tx1"/>
                </a:solidFill>
                <a:effectLst/>
                <a:latin typeface="+mn-lt"/>
                <a:ea typeface="+mn-ea"/>
                <a:cs typeface="+mn-cs"/>
              </a:rPr>
              <a:t>Venner. Spise middag hjemme</a:t>
            </a:r>
          </a:p>
          <a:p>
            <a:pPr lvl="2"/>
            <a:r>
              <a:rPr lang="nb-NO" sz="1200" kern="1200" dirty="0">
                <a:solidFill>
                  <a:schemeClr val="tx1"/>
                </a:solidFill>
                <a:effectLst/>
                <a:latin typeface="+mn-lt"/>
                <a:ea typeface="+mn-ea"/>
                <a:cs typeface="+mn-cs"/>
              </a:rPr>
              <a:t>Penger. Vil ikke være med på ferier</a:t>
            </a:r>
          </a:p>
          <a:p>
            <a:r>
              <a:rPr lang="nb-NO" sz="1200" i="1" kern="1200" dirty="0">
                <a:solidFill>
                  <a:schemeClr val="tx1"/>
                </a:solidFill>
                <a:effectLst/>
                <a:latin typeface="+mn-lt"/>
                <a:ea typeface="+mn-ea"/>
                <a:cs typeface="+mn-cs"/>
              </a:rPr>
              <a:t>Ulvund, S. E. (2009.) Forstå barnet ditt 12-16 år</a:t>
            </a:r>
            <a:r>
              <a:rPr lang="nb-NO" sz="1200" kern="1200" dirty="0">
                <a:solidFill>
                  <a:schemeClr val="tx1"/>
                </a:solidFill>
                <a:effectLst/>
                <a:latin typeface="+mn-lt"/>
                <a:ea typeface="+mn-ea"/>
                <a:cs typeface="+mn-cs"/>
              </a:rPr>
              <a:t>. Serie: Forstå barnet ditt. Oslo: Cappelen Damm</a:t>
            </a:r>
            <a:endParaRPr lang="nb-NO" sz="18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12</a:t>
            </a:fld>
            <a:endParaRPr lang="nb-NO"/>
          </a:p>
        </p:txBody>
      </p:sp>
    </p:spTree>
    <p:extLst>
      <p:ext uri="{BB962C8B-B14F-4D97-AF65-F5344CB8AC3E}">
        <p14:creationId xmlns:p14="http://schemas.microsoft.com/office/powerpoint/2010/main" val="323803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Ungdom trenger at voksne er gode supportere.</a:t>
            </a:r>
            <a:r>
              <a:rPr lang="nb-NO" sz="1200" kern="1200" dirty="0">
                <a:solidFill>
                  <a:schemeClr val="tx1"/>
                </a:solidFill>
                <a:effectLst/>
                <a:latin typeface="+mn-lt"/>
                <a:ea typeface="+mn-ea"/>
                <a:cs typeface="+mn-cs"/>
              </a:rPr>
              <a:t> Som skjønner at vi må være på sidelinjen, for det er ikke vår fotballkamp. Ungdom trenger ikke foreldre som blander seg, løper inn på banen og skal hjelpe til med å skåre mål, eller som står og skriker til dommeren fra sidelinja. Ungdom trenger foreldre som lar ungdom få klare selv, og som heier på dem. Som står klar med plaster, mat, vannflaske og transport. Som minner på, repeterer, støtter, hjelper. Som trøster når det skal trøstes, og sier: Dette går bra, jeg syns du er flink, du gjør så godt du kan, jeg heier på deg uansett, og du får flere sjanser. </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13</a:t>
            </a:fld>
            <a:endParaRPr lang="nb-NO"/>
          </a:p>
        </p:txBody>
      </p:sp>
    </p:spTree>
    <p:extLst>
      <p:ext uri="{BB962C8B-B14F-4D97-AF65-F5344CB8AC3E}">
        <p14:creationId xmlns:p14="http://schemas.microsoft.com/office/powerpoint/2010/main" val="359048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Som voksne må vi være POSITIVE reiseledere, og ikke skremme om alt som kan gå galt, </a:t>
            </a:r>
            <a:r>
              <a:rPr lang="nb-NO" sz="1200" kern="1200" dirty="0">
                <a:solidFill>
                  <a:schemeClr val="tx1"/>
                </a:solidFill>
                <a:effectLst/>
                <a:latin typeface="+mn-lt"/>
                <a:ea typeface="+mn-ea"/>
                <a:cs typeface="+mn-cs"/>
              </a:rPr>
              <a:t>som å advare mot å dra på telttur eller dra til Oslo. Ungdom kan bli triste og deprimerte av å bli passet for godt på. De er jo Ferrari! En </a:t>
            </a:r>
            <a:r>
              <a:rPr lang="nb-NO" sz="1200" kern="1200" dirty="0" err="1">
                <a:solidFill>
                  <a:schemeClr val="tx1"/>
                </a:solidFill>
                <a:effectLst/>
                <a:latin typeface="+mn-lt"/>
                <a:ea typeface="+mn-ea"/>
                <a:cs typeface="+mn-cs"/>
              </a:rPr>
              <a:t>Ferrrari</a:t>
            </a:r>
            <a:r>
              <a:rPr lang="nb-NO" sz="1200" kern="1200" dirty="0">
                <a:solidFill>
                  <a:schemeClr val="tx1"/>
                </a:solidFill>
                <a:effectLst/>
                <a:latin typeface="+mn-lt"/>
                <a:ea typeface="+mn-ea"/>
                <a:cs typeface="+mn-cs"/>
              </a:rPr>
              <a:t> skal ikke stå i garasjen! Vår viktigste jobb som voksne er å hjelpe dem til å gjøre nye ting – med selvtillit.  Og si: jeg har tro på deg, jeg vet du kan tenke deg om”. </a:t>
            </a:r>
          </a:p>
          <a:p>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4A79456-54A0-BB44-B523-A6C9C4B96015}" type="slidenum">
              <a:rPr lang="nb-NO" smtClean="0"/>
              <a:pPr/>
              <a:t>14</a:t>
            </a:fld>
            <a:endParaRPr lang="nb-NO"/>
          </a:p>
        </p:txBody>
      </p:sp>
    </p:spTree>
    <p:extLst>
      <p:ext uri="{BB962C8B-B14F-4D97-AF65-F5344CB8AC3E}">
        <p14:creationId xmlns:p14="http://schemas.microsoft.com/office/powerpoint/2010/main" val="304570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kern="1200" dirty="0">
                <a:solidFill>
                  <a:schemeClr val="tx1"/>
                </a:solidFill>
                <a:effectLst/>
                <a:latin typeface="+mn-lt"/>
                <a:ea typeface="+mn-ea"/>
                <a:cs typeface="+mn-cs"/>
              </a:rPr>
              <a:t>Lommelykt:</a:t>
            </a:r>
            <a:r>
              <a:rPr lang="nb-NO" sz="1200" kern="1200" dirty="0">
                <a:solidFill>
                  <a:schemeClr val="tx1"/>
                </a:solidFill>
                <a:effectLst/>
                <a:latin typeface="+mn-lt"/>
                <a:ea typeface="+mn-ea"/>
                <a:cs typeface="+mn-cs"/>
              </a:rPr>
              <a:t> Ungdomshjernen kan trenge hjelp til å rette oppmerksomheten riktig sted. Vi kan velge hva vi vil fokusere på. Hva er bagateller, og hva er store problemer, hva er verdens undergang og hvilke diskusjoner er verdt å liksom ofre husfreden for?</a:t>
            </a:r>
          </a:p>
          <a:p>
            <a:pPr fontAlgn="base"/>
            <a:endParaRPr lang="nb-NO"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b-NO" sz="1800" i="1" dirty="0">
                <a:effectLst/>
                <a:latin typeface="Calibri" panose="020F0502020204030204" pitchFamily="34" charset="0"/>
                <a:ea typeface="Calibri" panose="020F0502020204030204" pitchFamily="34" charset="0"/>
                <a:cs typeface="Times New Roman" panose="02020603050405020304" pitchFamily="18" charset="0"/>
              </a:rPr>
              <a:t>Henvend deg til salen, og bruk høy kjeftete stemme: Hei, dere to voksne der oppe, nå er det middag! Har du husket å ta ut av oppvaskmaskinen? Hvorfor har du ikke tatt av deg jakka? Det syns jeg du skulle. (Si rolig: «Sånn tillater voksne seg å snakke, rett ut og nokså frekt, bare hør her, det kan bli verre»). Fortsett å kjefte: Hvorfor ser du så sur ut? Kan du komme ned og ta klærne ned fra snora, de har hengt der en evighet! Hvorfor har du på deg skinnjakke i dag, det er jo ikke vår ennå? Du kommer til å bli syk, hører du har litt vondt i halsen? Det er sikkert influensa. Det var det jeg sa!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E35306C-046B-D142-9D81-2C70FD665CD3}" type="slidenum">
              <a:rPr lang="nb-NO" smtClean="0"/>
              <a:t>15</a:t>
            </a:fld>
            <a:endParaRPr lang="nb-NO"/>
          </a:p>
        </p:txBody>
      </p:sp>
    </p:spTree>
    <p:extLst>
      <p:ext uri="{BB962C8B-B14F-4D97-AF65-F5344CB8AC3E}">
        <p14:creationId xmlns:p14="http://schemas.microsoft.com/office/powerpoint/2010/main" val="377538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Voksne har en ferdig hjerne</a:t>
            </a:r>
            <a:r>
              <a:rPr lang="nb-NO" sz="1200" kern="1200" dirty="0">
                <a:solidFill>
                  <a:schemeClr val="tx1"/>
                </a:solidFill>
                <a:effectLst/>
                <a:latin typeface="+mn-lt"/>
                <a:ea typeface="+mn-ea"/>
                <a:cs typeface="+mn-cs"/>
              </a:rPr>
              <a:t> som kan tenke to tanker på en gang, som kan bli irritert, men klare å holde tilbake irritasjonen. Den evnen skal vi bruke og gjøre alt vi kan for å behandle ungdom fint, og snakke med hyggelig stemme. Ungdom gjør så godt de kan. De vil gjerne bli gode mennesker, de vil gjerne klare seg selv, de vil gjerne lykkes i livet. Med litt hjelp fra hyggelige voksne som gir praktisk støtte, så vil det gå bra.</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16</a:t>
            </a:fld>
            <a:endParaRPr lang="nb-NO"/>
          </a:p>
        </p:txBody>
      </p:sp>
    </p:spTree>
    <p:extLst>
      <p:ext uri="{BB962C8B-B14F-4D97-AF65-F5344CB8AC3E}">
        <p14:creationId xmlns:p14="http://schemas.microsoft.com/office/powerpoint/2010/main" val="802384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I klasserommene etterpå skal dere fortsette å arbeide sammen om lignende temaer. Dere skal sitte i grupper, men ikke på gruppe med egen ungdom. Bruk anledningen til å bli kjent med andre ungdommer og lytt til hva de har å si. Hør hvor kloke, dyktige og engasjerte de er. Gi dem plass, og hei dem frem. Takk for meg, og lykke til!</a:t>
            </a:r>
          </a:p>
          <a:p>
            <a:r>
              <a:rPr lang="nb-NO" sz="1200" kern="1200" dirty="0">
                <a:solidFill>
                  <a:schemeClr val="tx1"/>
                </a:solidFill>
                <a:latin typeface="+mn-lt"/>
                <a:ea typeface="+mn-ea"/>
                <a:cs typeface="+mn-cs"/>
              </a:rPr>
              <a:t>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19</a:t>
            </a:fld>
            <a:endParaRPr lang="nn-NO"/>
          </a:p>
        </p:txBody>
      </p:sp>
    </p:spTree>
    <p:extLst>
      <p:ext uri="{BB962C8B-B14F-4D97-AF65-F5344CB8AC3E}">
        <p14:creationId xmlns:p14="http://schemas.microsoft.com/office/powerpoint/2010/main" val="46063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ssholder for lysbilde 1"/>
          <p:cNvSpPr>
            <a:spLocks noGrp="1" noRot="1" noChangeAspect="1" noTextEdit="1"/>
          </p:cNvSpPr>
          <p:nvPr>
            <p:ph type="sldImg"/>
          </p:nvPr>
        </p:nvSpPr>
        <p:spPr>
          <a:ln/>
        </p:spPr>
      </p:sp>
      <p:sp>
        <p:nvSpPr>
          <p:cNvPr id="19458"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z="1200" b="1" kern="1200" dirty="0">
                <a:solidFill>
                  <a:schemeClr val="tx1"/>
                </a:solidFill>
                <a:effectLst/>
                <a:latin typeface="+mn-lt"/>
                <a:ea typeface="+mn-ea"/>
                <a:cs typeface="+mn-cs"/>
              </a:rPr>
              <a:t>Ungdomshjernen – hva vet vi om den?</a:t>
            </a:r>
            <a:r>
              <a:rPr lang="nb-NO" sz="1200" kern="1200" dirty="0">
                <a:solidFill>
                  <a:schemeClr val="tx1"/>
                </a:solidFill>
                <a:effectLst/>
                <a:latin typeface="+mn-lt"/>
                <a:ea typeface="+mn-ea"/>
                <a:cs typeface="+mn-cs"/>
              </a:rPr>
              <a:t> Det tar lang tid å bli et skikkelig menneske. Hvem er jeg? Det vet vi først når vi er i 20-årene. </a:t>
            </a:r>
            <a:endParaRPr lang="nb-NO" altLang="x-none" dirty="0">
              <a:ea typeface="ＭＳ Ｐゴシック" charset="-128"/>
            </a:endParaRPr>
          </a:p>
        </p:txBody>
      </p:sp>
      <p:sp>
        <p:nvSpPr>
          <p:cNvPr id="19459"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37931725" indent="-37474525">
              <a:defRPr sz="1400">
                <a:solidFill>
                  <a:schemeClr val="tx1"/>
                </a:solidFill>
                <a:latin typeface="Arial" charset="0"/>
                <a:ea typeface="ＭＳ Ｐゴシック" charset="-128"/>
              </a:defRPr>
            </a:lvl2pPr>
            <a:lvl3pPr>
              <a:defRPr sz="1400">
                <a:solidFill>
                  <a:schemeClr val="tx1"/>
                </a:solidFill>
                <a:latin typeface="Arial" charset="0"/>
                <a:ea typeface="ＭＳ Ｐゴシック" charset="-128"/>
              </a:defRPr>
            </a:lvl3pPr>
            <a:lvl4pPr>
              <a:defRPr sz="1400">
                <a:solidFill>
                  <a:schemeClr val="tx1"/>
                </a:solidFill>
                <a:latin typeface="Arial" charset="0"/>
                <a:ea typeface="ＭＳ Ｐゴシック" charset="-128"/>
              </a:defRPr>
            </a:lvl4pPr>
            <a:lvl5pPr>
              <a:defRPr sz="1400">
                <a:solidFill>
                  <a:schemeClr val="tx1"/>
                </a:solidFill>
                <a:latin typeface="Arial" charset="0"/>
                <a:ea typeface="ＭＳ Ｐゴシック" charset="-128"/>
              </a:defRPr>
            </a:lvl5pPr>
            <a:lvl6pPr marL="1651000" indent="635000" eaLnBrk="0" fontAlgn="base" hangingPunct="0">
              <a:spcBef>
                <a:spcPct val="0"/>
              </a:spcBef>
              <a:spcAft>
                <a:spcPct val="0"/>
              </a:spcAft>
              <a:defRPr sz="1400">
                <a:solidFill>
                  <a:schemeClr val="tx1"/>
                </a:solidFill>
                <a:latin typeface="Arial" charset="0"/>
                <a:ea typeface="ＭＳ Ｐゴシック" charset="-128"/>
              </a:defRPr>
            </a:lvl6pPr>
            <a:lvl7pPr marL="2108200" indent="635000" eaLnBrk="0" fontAlgn="base" hangingPunct="0">
              <a:spcBef>
                <a:spcPct val="0"/>
              </a:spcBef>
              <a:spcAft>
                <a:spcPct val="0"/>
              </a:spcAft>
              <a:defRPr sz="1400">
                <a:solidFill>
                  <a:schemeClr val="tx1"/>
                </a:solidFill>
                <a:latin typeface="Arial" charset="0"/>
                <a:ea typeface="ＭＳ Ｐゴシック" charset="-128"/>
              </a:defRPr>
            </a:lvl7pPr>
            <a:lvl8pPr marL="2565400" indent="635000" eaLnBrk="0" fontAlgn="base" hangingPunct="0">
              <a:spcBef>
                <a:spcPct val="0"/>
              </a:spcBef>
              <a:spcAft>
                <a:spcPct val="0"/>
              </a:spcAft>
              <a:defRPr sz="1400">
                <a:solidFill>
                  <a:schemeClr val="tx1"/>
                </a:solidFill>
                <a:latin typeface="Arial" charset="0"/>
                <a:ea typeface="ＭＳ Ｐゴシック" charset="-128"/>
              </a:defRPr>
            </a:lvl8pPr>
            <a:lvl9pPr marL="3022600" indent="635000" eaLnBrk="0" fontAlgn="base" hangingPunct="0">
              <a:spcBef>
                <a:spcPct val="0"/>
              </a:spcBef>
              <a:spcAft>
                <a:spcPct val="0"/>
              </a:spcAft>
              <a:defRPr sz="1400">
                <a:solidFill>
                  <a:schemeClr val="tx1"/>
                </a:solidFill>
                <a:latin typeface="Arial" charset="0"/>
                <a:ea typeface="ＭＳ Ｐゴシック" charset="-128"/>
              </a:defRPr>
            </a:lvl9pPr>
          </a:lstStyle>
          <a:p>
            <a:fld id="{F1F97866-222C-9346-8F85-3833D045E71E}" type="slidenum">
              <a:rPr lang="nn-NO" altLang="x-none" sz="1200">
                <a:latin typeface="Times" charset="0"/>
              </a:rPr>
              <a:pPr/>
              <a:t>2</a:t>
            </a:fld>
            <a:endParaRPr lang="nn-NO" altLang="x-none" sz="1200">
              <a:latin typeface="Times" charset="0"/>
            </a:endParaRPr>
          </a:p>
        </p:txBody>
      </p:sp>
    </p:spTree>
    <p:extLst>
      <p:ext uri="{BB962C8B-B14F-4D97-AF65-F5344CB8AC3E}">
        <p14:creationId xmlns:p14="http://schemas.microsoft.com/office/powerpoint/2010/main" val="96026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Hjernen er ikke ferdig utviklet før vi er 25 år. Hjernen utvikler seg bakfra og fremover til pannelappen. Det siste som faller på plass er evnen til å vurdere risiko og tenke konsekvenser. Det vet forsikringsselskapene. Derfor er det mye dyrere å forsikre bilen sin for unge sjåfører, - som er under 25 år. </a:t>
            </a:r>
          </a:p>
          <a:p>
            <a:endParaRPr lang="nb-NO" dirty="0"/>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3</a:t>
            </a:fld>
            <a:endParaRPr lang="nb-NO"/>
          </a:p>
        </p:txBody>
      </p:sp>
    </p:spTree>
    <p:extLst>
      <p:ext uri="{BB962C8B-B14F-4D97-AF65-F5344CB8AC3E}">
        <p14:creationId xmlns:p14="http://schemas.microsoft.com/office/powerpoint/2010/main" val="153610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kern="1200" dirty="0">
                <a:solidFill>
                  <a:schemeClr val="tx1"/>
                </a:solidFill>
                <a:effectLst/>
                <a:latin typeface="+mn-lt"/>
                <a:ea typeface="+mn-ea"/>
                <a:cs typeface="+mn-cs"/>
              </a:rPr>
              <a:t>Hvordan fungerer en hjerne som ikke er ferdig utviklet?</a:t>
            </a:r>
            <a:r>
              <a:rPr lang="nb-NO" sz="1200" kern="1200" dirty="0">
                <a:solidFill>
                  <a:schemeClr val="tx1"/>
                </a:solidFill>
                <a:effectLst/>
                <a:latin typeface="+mn-lt"/>
                <a:ea typeface="+mn-ea"/>
                <a:cs typeface="+mn-cs"/>
              </a:rPr>
              <a:t> La oss ta fordelene først, og det er er at ungdom tør å ta sjanser, utforske, og gjøre nye ting. </a:t>
            </a:r>
            <a:r>
              <a:rPr lang="nb-NO" sz="1800" dirty="0">
                <a:effectLst/>
                <a:latin typeface="Calibri" panose="020F0502020204030204" pitchFamily="34" charset="0"/>
                <a:ea typeface="Calibri" panose="020F0502020204030204" pitchFamily="34" charset="0"/>
                <a:cs typeface="Times New Roman" panose="02020603050405020304" pitchFamily="18" charset="0"/>
              </a:rPr>
              <a:t>Det er meningen at det skal være sånn. </a:t>
            </a:r>
            <a:r>
              <a:rPr lang="nb-NO" sz="1200" kern="1200" dirty="0">
                <a:solidFill>
                  <a:schemeClr val="tx1"/>
                </a:solidFill>
                <a:effectLst/>
                <a:latin typeface="+mn-lt"/>
                <a:ea typeface="+mn-ea"/>
                <a:cs typeface="+mn-cs"/>
              </a:rPr>
              <a:t>Ulempen er at det lettere kan gå galt. Som en Ferrari uten bremser. Mye fart, men ikke alltid så stor kontroll .</a:t>
            </a:r>
          </a:p>
          <a:p>
            <a:r>
              <a:rPr lang="nb-NO" sz="1200" kern="1200" dirty="0">
                <a:solidFill>
                  <a:schemeClr val="tx1"/>
                </a:solidFill>
                <a:effectLst/>
                <a:latin typeface="+mn-lt"/>
                <a:ea typeface="+mn-ea"/>
                <a:cs typeface="+mn-cs"/>
              </a:rPr>
              <a:t>Jensen, E. Frances (2015). </a:t>
            </a:r>
            <a:r>
              <a:rPr lang="nb-NO" sz="1200" i="1" kern="1200" dirty="0">
                <a:solidFill>
                  <a:schemeClr val="tx1"/>
                </a:solidFill>
                <a:effectLst/>
                <a:latin typeface="+mn-lt"/>
                <a:ea typeface="+mn-ea"/>
                <a:cs typeface="+mn-cs"/>
              </a:rPr>
              <a:t>The </a:t>
            </a:r>
            <a:r>
              <a:rPr lang="nb-NO" sz="1200" i="1" kern="1200" dirty="0" err="1">
                <a:solidFill>
                  <a:schemeClr val="tx1"/>
                </a:solidFill>
                <a:effectLst/>
                <a:latin typeface="+mn-lt"/>
                <a:ea typeface="+mn-ea"/>
                <a:cs typeface="+mn-cs"/>
              </a:rPr>
              <a:t>Teenage</a:t>
            </a:r>
            <a:r>
              <a:rPr lang="nb-NO" sz="1200" i="1" kern="1200" dirty="0">
                <a:solidFill>
                  <a:schemeClr val="tx1"/>
                </a:solidFill>
                <a:effectLst/>
                <a:latin typeface="+mn-lt"/>
                <a:ea typeface="+mn-ea"/>
                <a:cs typeface="+mn-cs"/>
              </a:rPr>
              <a:t> Brain. A </a:t>
            </a:r>
            <a:r>
              <a:rPr lang="nb-NO" sz="1200" i="1" kern="1200" dirty="0" err="1">
                <a:solidFill>
                  <a:schemeClr val="tx1"/>
                </a:solidFill>
                <a:effectLst/>
                <a:latin typeface="+mn-lt"/>
                <a:ea typeface="+mn-ea"/>
                <a:cs typeface="+mn-cs"/>
              </a:rPr>
              <a:t>neuroscientist's</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survival</a:t>
            </a:r>
            <a:r>
              <a:rPr lang="nb-NO" sz="1200" i="1" kern="1200" dirty="0">
                <a:solidFill>
                  <a:schemeClr val="tx1"/>
                </a:solidFill>
                <a:effectLst/>
                <a:latin typeface="+mn-lt"/>
                <a:ea typeface="+mn-ea"/>
                <a:cs typeface="+mn-cs"/>
              </a:rPr>
              <a:t> guide to </a:t>
            </a:r>
            <a:r>
              <a:rPr lang="nb-NO" sz="1200" i="1" kern="1200" dirty="0" err="1">
                <a:solidFill>
                  <a:schemeClr val="tx1"/>
                </a:solidFill>
                <a:effectLst/>
                <a:latin typeface="+mn-lt"/>
                <a:ea typeface="+mn-ea"/>
                <a:cs typeface="+mn-cs"/>
              </a:rPr>
              <a:t>raising</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adolescents</a:t>
            </a:r>
            <a:r>
              <a:rPr lang="nb-NO" sz="1200" i="1" kern="1200" dirty="0">
                <a:solidFill>
                  <a:schemeClr val="tx1"/>
                </a:solidFill>
                <a:effectLst/>
                <a:latin typeface="+mn-lt"/>
                <a:ea typeface="+mn-ea"/>
                <a:cs typeface="+mn-cs"/>
              </a:rPr>
              <a:t> and </a:t>
            </a:r>
            <a:r>
              <a:rPr lang="nb-NO" sz="1200" i="1" kern="1200" dirty="0" err="1">
                <a:solidFill>
                  <a:schemeClr val="tx1"/>
                </a:solidFill>
                <a:effectLst/>
                <a:latin typeface="+mn-lt"/>
                <a:ea typeface="+mn-ea"/>
                <a:cs typeface="+mn-cs"/>
              </a:rPr>
              <a:t>young</a:t>
            </a:r>
            <a:r>
              <a:rPr lang="nb-NO" sz="1200" i="1" kern="1200" dirty="0">
                <a:solidFill>
                  <a:schemeClr val="tx1"/>
                </a:solidFill>
                <a:effectLst/>
                <a:latin typeface="+mn-lt"/>
                <a:ea typeface="+mn-ea"/>
                <a:cs typeface="+mn-cs"/>
              </a:rPr>
              <a:t> adults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Harpercollins</a:t>
            </a:r>
            <a:r>
              <a:rPr lang="nb-NO" sz="1200" kern="1200" dirty="0">
                <a:solidFill>
                  <a:schemeClr val="tx1"/>
                </a:solidFill>
                <a:effectLst/>
                <a:latin typeface="+mn-lt"/>
                <a:ea typeface="+mn-ea"/>
                <a:cs typeface="+mn-cs"/>
              </a:rPr>
              <a:t> Publishers</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4</a:t>
            </a:fld>
            <a:endParaRPr lang="nb-NO"/>
          </a:p>
        </p:txBody>
      </p:sp>
    </p:spTree>
    <p:extLst>
      <p:ext uri="{BB962C8B-B14F-4D97-AF65-F5344CB8AC3E}">
        <p14:creationId xmlns:p14="http://schemas.microsoft.com/office/powerpoint/2010/main" val="257164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En 13-åring har i snitt dårligere hukommelse enn en 12 –åring. Som plutselig demens. </a:t>
            </a:r>
            <a:r>
              <a:rPr lang="nb-NO" sz="1800" dirty="0">
                <a:effectLst/>
                <a:latin typeface="Calibri" panose="020F0502020204030204" pitchFamily="34" charset="0"/>
                <a:ea typeface="Calibri" panose="020F0502020204030204" pitchFamily="34" charset="0"/>
                <a:cs typeface="Times New Roman" panose="02020603050405020304" pitchFamily="18" charset="0"/>
              </a:rPr>
              <a:t>Derfor er et rotete rom normalt</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panose="020F0502020204030204" pitchFamily="34" charset="0"/>
                <a:ea typeface="Calibri" panose="020F0502020204030204" pitchFamily="34" charset="0"/>
                <a:cs typeface="Times New Roman" panose="02020603050405020304" pitchFamily="18" charset="0"/>
              </a:rPr>
              <a:t>Å glemme gymtøy er normalt. Glemme å ta ut av oppvaskmaskinen og strø om seg med tallerkener. Du var sikker på at ungdommen din kunne bedre før, og det er sant. En veldig ryddig tenåring er faktisk mot normalt. </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har egentlig ikke hjernen til å være så strukturerte akkurat nå, og kan slite seg ut på det. Aksepter at det er sånn, det går over. Ikke gå inn på rommet uten å spørre, kanskje bare for å hente tallerkener og glass en sjelden gang.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E35306C-046B-D142-9D81-2C70FD665CD3}" type="slidenum">
              <a:rPr lang="nb-NO" smtClean="0"/>
              <a:t>5</a:t>
            </a:fld>
            <a:endParaRPr lang="nb-NO"/>
          </a:p>
        </p:txBody>
      </p:sp>
    </p:spTree>
    <p:extLst>
      <p:ext uri="{BB962C8B-B14F-4D97-AF65-F5344CB8AC3E}">
        <p14:creationId xmlns:p14="http://schemas.microsoft.com/office/powerpoint/2010/main" val="41960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Følelser svinger, </a:t>
            </a:r>
            <a:r>
              <a:rPr lang="nb-NO" sz="1200" kern="1200" dirty="0">
                <a:solidFill>
                  <a:schemeClr val="tx1"/>
                </a:solidFill>
                <a:effectLst/>
                <a:latin typeface="+mn-lt"/>
                <a:ea typeface="+mn-ea"/>
                <a:cs typeface="+mn-cs"/>
              </a:rPr>
              <a:t>og svinger ekstra mye i ungdomstiden. Det er slitsomt for andre, men mest slitsomt for en selv. Kaos gjør vondt, og det blir ikke bedre av at andre maser.  Ikke ta ”jeg hater deg” personlig, -  ikke bli tenåring tilbake. Ungdom finner seg selv gjennom å være frustrerte, sinte, og teste grenser. Slik utvikles de til gode mennesker.</a:t>
            </a:r>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6</a:t>
            </a:fld>
            <a:endParaRPr lang="nb-NO"/>
          </a:p>
        </p:txBody>
      </p:sp>
    </p:spTree>
    <p:extLst>
      <p:ext uri="{BB962C8B-B14F-4D97-AF65-F5344CB8AC3E}">
        <p14:creationId xmlns:p14="http://schemas.microsoft.com/office/powerpoint/2010/main" val="131037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Livet svinger, og problemene står i kø, men det meste går over – Det vet voksne.</a:t>
            </a:r>
            <a:r>
              <a:rPr lang="nb-NO" sz="1200" kern="1200" dirty="0">
                <a:solidFill>
                  <a:schemeClr val="tx1"/>
                </a:solidFill>
                <a:effectLst/>
                <a:latin typeface="+mn-lt"/>
                <a:ea typeface="+mn-ea"/>
                <a:cs typeface="+mn-cs"/>
              </a:rPr>
              <a:t> Hvordan kan vi hjelpe unge som ikke vet det ennå? God psykisk helse handler om å finne sunne måter å håndtere dårlige dager på.</a:t>
            </a:r>
            <a:r>
              <a:rPr lang="nb-NO" dirty="0">
                <a:effectLst/>
              </a:rPr>
              <a:t> </a:t>
            </a:r>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7</a:t>
            </a:fld>
            <a:endParaRPr lang="nb-NO"/>
          </a:p>
        </p:txBody>
      </p:sp>
    </p:spTree>
    <p:extLst>
      <p:ext uri="{BB962C8B-B14F-4D97-AF65-F5344CB8AC3E}">
        <p14:creationId xmlns:p14="http://schemas.microsoft.com/office/powerpoint/2010/main" val="398777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ssholder for lysbilde 1"/>
          <p:cNvSpPr>
            <a:spLocks noGrp="1" noRot="1" noChangeAspect="1" noTextEdit="1"/>
          </p:cNvSpPr>
          <p:nvPr>
            <p:ph type="sldImg"/>
          </p:nvPr>
        </p:nvSpPr>
        <p:spPr>
          <a:ln/>
        </p:spPr>
      </p:sp>
      <p:sp>
        <p:nvSpPr>
          <p:cNvPr id="34818"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Times New Roman" panose="02020603050405020304" pitchFamily="18" charset="0"/>
              </a:rPr>
              <a:t>Skal vi tåle dårlige dager, må vi tåle dårlige følelser. </a:t>
            </a:r>
            <a:r>
              <a:rPr lang="nb-NO" sz="1800" dirty="0">
                <a:effectLst/>
                <a:latin typeface="Calibri" panose="020F0502020204030204" pitchFamily="34" charset="0"/>
                <a:ea typeface="Calibri" panose="020F0502020204030204" pitchFamily="34" charset="0"/>
                <a:cs typeface="Times New Roman" panose="02020603050405020304" pitchFamily="18" charset="0"/>
              </a:rPr>
              <a:t>I Robust Ungdom lærer ungdommene å bruke Hjelpehånden av Solfrid Raknes: Den gir oss en fremgangsmåte, som blant annet handler om å forstå de vonde følelsene og tankene først – bruke litt tid på dem og akseptere dem, før vi går videre til å søke løsninger.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p:txBody>
      </p:sp>
      <p:sp>
        <p:nvSpPr>
          <p:cNvPr id="34819"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37931725" indent="-37474525">
              <a:defRPr sz="1400">
                <a:solidFill>
                  <a:schemeClr val="tx1"/>
                </a:solidFill>
                <a:latin typeface="Arial" charset="0"/>
                <a:ea typeface="ＭＳ Ｐゴシック" charset="-128"/>
              </a:defRPr>
            </a:lvl2pPr>
            <a:lvl3pPr>
              <a:defRPr sz="1400">
                <a:solidFill>
                  <a:schemeClr val="tx1"/>
                </a:solidFill>
                <a:latin typeface="Arial" charset="0"/>
                <a:ea typeface="ＭＳ Ｐゴシック" charset="-128"/>
              </a:defRPr>
            </a:lvl3pPr>
            <a:lvl4pPr>
              <a:defRPr sz="1400">
                <a:solidFill>
                  <a:schemeClr val="tx1"/>
                </a:solidFill>
                <a:latin typeface="Arial" charset="0"/>
                <a:ea typeface="ＭＳ Ｐゴシック" charset="-128"/>
              </a:defRPr>
            </a:lvl4pPr>
            <a:lvl5pPr>
              <a:defRPr sz="1400">
                <a:solidFill>
                  <a:schemeClr val="tx1"/>
                </a:solidFill>
                <a:latin typeface="Arial" charset="0"/>
                <a:ea typeface="ＭＳ Ｐゴシック" charset="-128"/>
              </a:defRPr>
            </a:lvl5pPr>
            <a:lvl6pPr marL="1651000" indent="635000" eaLnBrk="0" fontAlgn="base" hangingPunct="0">
              <a:spcBef>
                <a:spcPct val="0"/>
              </a:spcBef>
              <a:spcAft>
                <a:spcPct val="0"/>
              </a:spcAft>
              <a:defRPr sz="1400">
                <a:solidFill>
                  <a:schemeClr val="tx1"/>
                </a:solidFill>
                <a:latin typeface="Arial" charset="0"/>
                <a:ea typeface="ＭＳ Ｐゴシック" charset="-128"/>
              </a:defRPr>
            </a:lvl6pPr>
            <a:lvl7pPr marL="2108200" indent="635000" eaLnBrk="0" fontAlgn="base" hangingPunct="0">
              <a:spcBef>
                <a:spcPct val="0"/>
              </a:spcBef>
              <a:spcAft>
                <a:spcPct val="0"/>
              </a:spcAft>
              <a:defRPr sz="1400">
                <a:solidFill>
                  <a:schemeClr val="tx1"/>
                </a:solidFill>
                <a:latin typeface="Arial" charset="0"/>
                <a:ea typeface="ＭＳ Ｐゴシック" charset="-128"/>
              </a:defRPr>
            </a:lvl7pPr>
            <a:lvl8pPr marL="2565400" indent="635000" eaLnBrk="0" fontAlgn="base" hangingPunct="0">
              <a:spcBef>
                <a:spcPct val="0"/>
              </a:spcBef>
              <a:spcAft>
                <a:spcPct val="0"/>
              </a:spcAft>
              <a:defRPr sz="1400">
                <a:solidFill>
                  <a:schemeClr val="tx1"/>
                </a:solidFill>
                <a:latin typeface="Arial" charset="0"/>
                <a:ea typeface="ＭＳ Ｐゴシック" charset="-128"/>
              </a:defRPr>
            </a:lvl8pPr>
            <a:lvl9pPr marL="3022600" indent="635000" eaLnBrk="0" fontAlgn="base" hangingPunct="0">
              <a:spcBef>
                <a:spcPct val="0"/>
              </a:spcBef>
              <a:spcAft>
                <a:spcPct val="0"/>
              </a:spcAft>
              <a:defRPr sz="1400">
                <a:solidFill>
                  <a:schemeClr val="tx1"/>
                </a:solidFill>
                <a:latin typeface="Arial" charset="0"/>
                <a:ea typeface="ＭＳ Ｐゴシック" charset="-128"/>
              </a:defRPr>
            </a:lvl9pPr>
          </a:lstStyle>
          <a:p>
            <a:fld id="{FCBD33FB-284C-2E44-A308-FE7A93E7452B}" type="slidenum">
              <a:rPr lang="nn-NO" altLang="x-none" sz="1200">
                <a:latin typeface="Times" charset="0"/>
              </a:rPr>
              <a:pPr/>
              <a:t>8</a:t>
            </a:fld>
            <a:endParaRPr lang="nn-NO" altLang="x-none" sz="1200">
              <a:latin typeface="Times" charset="0"/>
            </a:endParaRPr>
          </a:p>
        </p:txBody>
      </p:sp>
    </p:spTree>
    <p:extLst>
      <p:ext uri="{BB962C8B-B14F-4D97-AF65-F5344CB8AC3E}">
        <p14:creationId xmlns:p14="http://schemas.microsoft.com/office/powerpoint/2010/main" val="248920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Mange voksne trøster feil.</a:t>
            </a:r>
            <a:r>
              <a:rPr lang="nb-NO" sz="1200" kern="1200" dirty="0">
                <a:solidFill>
                  <a:schemeClr val="tx1"/>
                </a:solidFill>
                <a:effectLst/>
                <a:latin typeface="+mn-lt"/>
                <a:ea typeface="+mn-ea"/>
                <a:cs typeface="+mn-cs"/>
              </a:rPr>
              <a:t> De blir så ivrige på å gi råd og få ting til å gå fort over, at de ikke har tid til å forstå situasjonen eller følelsene. Forestill deg et lite barn som gråter, og som avfeies med ”det går over, nå skal du få is”. Men det barnet egentlig vil, er å bli forstått. </a:t>
            </a:r>
            <a:r>
              <a:rPr lang="nb-NO" sz="1200" kern="1200" dirty="0" err="1">
                <a:solidFill>
                  <a:schemeClr val="tx1"/>
                </a:solidFill>
                <a:effectLst/>
                <a:latin typeface="+mn-lt"/>
                <a:ea typeface="+mn-ea"/>
                <a:cs typeface="+mn-cs"/>
              </a:rPr>
              <a:t>Medfølt</a:t>
            </a:r>
            <a:r>
              <a:rPr lang="nb-NO" sz="1200" kern="1200" dirty="0">
                <a:solidFill>
                  <a:schemeClr val="tx1"/>
                </a:solidFill>
                <a:effectLst/>
                <a:latin typeface="+mn-lt"/>
                <a:ea typeface="+mn-ea"/>
                <a:cs typeface="+mn-cs"/>
              </a:rPr>
              <a:t>. Slik: ”</a:t>
            </a:r>
            <a:r>
              <a:rPr lang="nb-NO" sz="1200" kern="1200" dirty="0" err="1">
                <a:solidFill>
                  <a:schemeClr val="tx1"/>
                </a:solidFill>
                <a:effectLst/>
                <a:latin typeface="+mn-lt"/>
                <a:ea typeface="+mn-ea"/>
                <a:cs typeface="+mn-cs"/>
              </a:rPr>
              <a:t>Oj</a:t>
            </a:r>
            <a:r>
              <a:rPr lang="nb-NO" sz="1200" kern="1200" dirty="0">
                <a:solidFill>
                  <a:schemeClr val="tx1"/>
                </a:solidFill>
                <a:effectLst/>
                <a:latin typeface="+mn-lt"/>
                <a:ea typeface="+mn-ea"/>
                <a:cs typeface="+mn-cs"/>
              </a:rPr>
              <a:t>, jeg ser at du er lei deg. Du slo deg på kneet, det blør, og han løp etter deg, det var ikke greit”.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36955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9DB998C-EB2A-8D4C-84F1-55BEBC76DAD1}" type="datetime1">
              <a:rPr lang="nb-NO" smtClean="0"/>
              <a:t>06.03.2025</a:t>
            </a:fld>
            <a:endParaRPr lang="nb-NO"/>
          </a:p>
        </p:txBody>
      </p:sp>
      <p:sp>
        <p:nvSpPr>
          <p:cNvPr id="6" name="Plassholder for bunntekst 5"/>
          <p:cNvSpPr>
            <a:spLocks noGrp="1"/>
          </p:cNvSpPr>
          <p:nvPr>
            <p:ph type="ftr" sz="quarter" idx="11"/>
          </p:nvPr>
        </p:nvSpPr>
        <p:spPr/>
        <p:txBody>
          <a:bodyPr/>
          <a:lstStyle/>
          <a:p>
            <a:r>
              <a:rPr lang="nb-NO"/>
              <a:t>anne.kristin.imenes@gmail.com</a:t>
            </a:r>
          </a:p>
        </p:txBody>
      </p:sp>
      <p:sp>
        <p:nvSpPr>
          <p:cNvPr id="7" name="Plassholder for lysbildenummer 6"/>
          <p:cNvSpPr>
            <a:spLocks noGrp="1"/>
          </p:cNvSpPr>
          <p:nvPr>
            <p:ph type="sldNum" sz="quarter" idx="12"/>
          </p:nvPr>
        </p:nvSpPr>
        <p:spPr/>
        <p:txBody>
          <a:bodyPr/>
          <a:lstStyle/>
          <a:p>
            <a:fld id="{C06C101E-AE9B-1D44-B9D4-D9BD38FEF8B5}" type="slidenum">
              <a:rPr lang="nb-NO" smtClean="0"/>
              <a:t>‹#›</a:t>
            </a:fld>
            <a:endParaRPr lang="nb-NO"/>
          </a:p>
        </p:txBody>
      </p:sp>
    </p:spTree>
    <p:extLst>
      <p:ext uri="{BB962C8B-B14F-4D97-AF65-F5344CB8AC3E}">
        <p14:creationId xmlns:p14="http://schemas.microsoft.com/office/powerpoint/2010/main" val="24306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1E22E72-5582-4948-837F-7E53BB621B9B}" type="datetime1">
              <a:rPr lang="nb-NO" smtClean="0"/>
              <a:t>06.03.2025</a:t>
            </a:fld>
            <a:endParaRPr lang="nb-NO"/>
          </a:p>
        </p:txBody>
      </p:sp>
      <p:sp>
        <p:nvSpPr>
          <p:cNvPr id="6" name="Plassholder for bunntekst 5"/>
          <p:cNvSpPr>
            <a:spLocks noGrp="1"/>
          </p:cNvSpPr>
          <p:nvPr>
            <p:ph type="ftr" sz="quarter" idx="11"/>
          </p:nvPr>
        </p:nvSpPr>
        <p:spPr/>
        <p:txBody>
          <a:bodyPr/>
          <a:lstStyle/>
          <a:p>
            <a:r>
              <a:rPr lang="nb-NO"/>
              <a:t>anne.kristin.imenes@gmail.com</a:t>
            </a:r>
          </a:p>
        </p:txBody>
      </p:sp>
      <p:sp>
        <p:nvSpPr>
          <p:cNvPr id="7" name="Plassholder for lysbildenummer 6"/>
          <p:cNvSpPr>
            <a:spLocks noGrp="1"/>
          </p:cNvSpPr>
          <p:nvPr>
            <p:ph type="sldNum" sz="quarter" idx="12"/>
          </p:nvPr>
        </p:nvSpPr>
        <p:spPr/>
        <p:txBody>
          <a:bodyPr/>
          <a:lstStyle/>
          <a:p>
            <a:fld id="{C06C101E-AE9B-1D44-B9D4-D9BD38FEF8B5}" type="slidenum">
              <a:rPr lang="nb-NO" smtClean="0"/>
              <a:t>‹#›</a:t>
            </a:fld>
            <a:endParaRPr lang="nb-NO"/>
          </a:p>
        </p:txBody>
      </p:sp>
    </p:spTree>
    <p:extLst>
      <p:ext uri="{BB962C8B-B14F-4D97-AF65-F5344CB8AC3E}">
        <p14:creationId xmlns:p14="http://schemas.microsoft.com/office/powerpoint/2010/main" val="344610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5EC8BCE-81A6-D342-A824-C3DD1524A709}" type="datetime1">
              <a:rPr lang="nb-NO" smtClean="0"/>
              <a:t>06.03.2025</a:t>
            </a:fld>
            <a:endParaRPr lang="nb-NO"/>
          </a:p>
        </p:txBody>
      </p:sp>
      <p:sp>
        <p:nvSpPr>
          <p:cNvPr id="4" name="Plassholder for bunntekst 3"/>
          <p:cNvSpPr>
            <a:spLocks noGrp="1"/>
          </p:cNvSpPr>
          <p:nvPr>
            <p:ph type="ftr" sz="quarter" idx="11"/>
          </p:nvPr>
        </p:nvSpPr>
        <p:spPr/>
        <p:txBody>
          <a:bodyPr/>
          <a:lstStyle/>
          <a:p>
            <a:r>
              <a:rPr lang="nb-NO"/>
              <a:t>anne.kristin.imenes@gmail.com</a:t>
            </a:r>
          </a:p>
        </p:txBody>
      </p:sp>
      <p:sp>
        <p:nvSpPr>
          <p:cNvPr id="5" name="Plassholder for lysbildenummer 4"/>
          <p:cNvSpPr>
            <a:spLocks noGrp="1"/>
          </p:cNvSpPr>
          <p:nvPr>
            <p:ph type="sldNum" sz="quarter" idx="12"/>
          </p:nvPr>
        </p:nvSpPr>
        <p:spPr/>
        <p:txBody>
          <a:bodyPr/>
          <a:lstStyle/>
          <a:p>
            <a:fld id="{C06C101E-AE9B-1D44-B9D4-D9BD38FEF8B5}" type="slidenum">
              <a:rPr lang="nb-NO" smtClean="0"/>
              <a:t>‹#›</a:t>
            </a:fld>
            <a:endParaRPr lang="nb-NO"/>
          </a:p>
        </p:txBody>
      </p:sp>
    </p:spTree>
    <p:extLst>
      <p:ext uri="{BB962C8B-B14F-4D97-AF65-F5344CB8AC3E}">
        <p14:creationId xmlns:p14="http://schemas.microsoft.com/office/powerpoint/2010/main" val="123079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5658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412817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Egendefinert oppsett">
    <p:spTree>
      <p:nvGrpSpPr>
        <p:cNvPr id="1" name=""/>
        <p:cNvGrpSpPr/>
        <p:nvPr/>
      </p:nvGrpSpPr>
      <p:grpSpPr>
        <a:xfrm>
          <a:off x="0" y="0"/>
          <a:ext cx="0" cy="0"/>
          <a:chOff x="0" y="0"/>
          <a:chExt cx="0" cy="0"/>
        </a:xfrm>
      </p:grpSpPr>
      <p:sp>
        <p:nvSpPr>
          <p:cNvPr id="3" name="Rektangel 2"/>
          <p:cNvSpPr/>
          <p:nvPr userDrawn="1"/>
        </p:nvSpPr>
        <p:spPr>
          <a:xfrm>
            <a:off x="0" y="6282268"/>
            <a:ext cx="12192000" cy="575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7921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F4E0466-9F8C-F542-B0E7-DB862CFE9FFF}" type="datetime1">
              <a:rPr lang="nb-NO" smtClean="0"/>
              <a:t>06.03.2025</a:t>
            </a:fld>
            <a:endParaRPr lang="nb-NO"/>
          </a:p>
        </p:txBody>
      </p:sp>
      <p:sp>
        <p:nvSpPr>
          <p:cNvPr id="3" name="Plassholder for bunntekst 2"/>
          <p:cNvSpPr>
            <a:spLocks noGrp="1"/>
          </p:cNvSpPr>
          <p:nvPr>
            <p:ph type="ftr" sz="quarter" idx="11"/>
          </p:nvPr>
        </p:nvSpPr>
        <p:spPr/>
        <p:txBody>
          <a:bodyPr/>
          <a:lstStyle/>
          <a:p>
            <a:r>
              <a:rPr lang="nb-NO"/>
              <a:t>anne.kristin.imenes@gmail.com</a:t>
            </a:r>
          </a:p>
        </p:txBody>
      </p:sp>
      <p:sp>
        <p:nvSpPr>
          <p:cNvPr id="4" name="Plassholder for lysbildenummer 3"/>
          <p:cNvSpPr>
            <a:spLocks noGrp="1"/>
          </p:cNvSpPr>
          <p:nvPr>
            <p:ph type="sldNum" sz="quarter" idx="12"/>
          </p:nvPr>
        </p:nvSpPr>
        <p:spPr/>
        <p:txBody>
          <a:bodyPr/>
          <a:lstStyle/>
          <a:p>
            <a:fld id="{C06C101E-AE9B-1D44-B9D4-D9BD38FEF8B5}" type="slidenum">
              <a:rPr lang="nb-NO" smtClean="0"/>
              <a:t>‹#›</a:t>
            </a:fld>
            <a:endParaRPr lang="nb-NO"/>
          </a:p>
        </p:txBody>
      </p:sp>
    </p:spTree>
    <p:extLst>
      <p:ext uri="{BB962C8B-B14F-4D97-AF65-F5344CB8AC3E}">
        <p14:creationId xmlns:p14="http://schemas.microsoft.com/office/powerpoint/2010/main" val="309566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8"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robustungdom.no/"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no/?utm_source=link-attribution&amp;utm_medium=referral&amp;utm_campaign=image&amp;utm_content=3317298" TargetMode="External"/><Relationship Id="rId2" Type="http://schemas.openxmlformats.org/officeDocument/2006/relationships/hyperlink" Target="https://pixabay.com/no/users/KELLEPICS-4893063/?utm_source=link-attribution&amp;utm_medium=referral&amp;utm_campaign=image&amp;utm_content=3317298" TargetMode="External"/><Relationship Id="rId1" Type="http://schemas.openxmlformats.org/officeDocument/2006/relationships/slideLayout" Target="../slideLayouts/slideLayout5.xml"/><Relationship Id="rId5" Type="http://schemas.openxmlformats.org/officeDocument/2006/relationships/hyperlink" Target="https://www.audiolinks.com/tour-guide-system-rental/" TargetMode="External"/><Relationship Id="rId4" Type="http://schemas.openxmlformats.org/officeDocument/2006/relationships/hyperlink" Target="https://kulturakademietbarcelona.wordpress.com/2013/03/05/fotballkamp-i-barcelona-fc-barcelona-mot-real-madri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nrk.no/viten/den-uferdige-ungdomshjernen-1.63045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pPr lvl="0" defTabSz="713232">
              <a:spcBef>
                <a:spcPts val="780"/>
              </a:spcBef>
              <a:defRPr/>
            </a:pPr>
            <a:r>
              <a:rPr lang="nb-NO" sz="4800" dirty="0"/>
              <a:t>Temakveld:</a:t>
            </a:r>
            <a:br>
              <a:rPr lang="nb-NO" sz="4800" dirty="0"/>
            </a:br>
            <a:r>
              <a:rPr lang="nb-NO" sz="4800" dirty="0"/>
              <a:t>Ungdomshjernen</a:t>
            </a:r>
            <a:br>
              <a:rPr lang="nb-NO" sz="4800" dirty="0"/>
            </a:br>
            <a:br>
              <a:rPr lang="nb-NO" sz="4800" dirty="0"/>
            </a:br>
            <a:r>
              <a:rPr lang="nb-NO" sz="2800" dirty="0"/>
              <a:t>Å skape god helse</a:t>
            </a:r>
            <a:br>
              <a:rPr lang="nb-NO" sz="2800" dirty="0"/>
            </a:br>
            <a:r>
              <a:rPr lang="nb-NO" sz="2800" dirty="0"/>
              <a:t>for seg selv og andre</a:t>
            </a:r>
            <a:br>
              <a:rPr lang="nb-NO" sz="2800" dirty="0"/>
            </a:br>
            <a:br>
              <a:rPr lang="nb-NO" sz="2800" dirty="0"/>
            </a:br>
            <a:r>
              <a:rPr lang="nb-NO" sz="2800" dirty="0"/>
              <a:t>ROBUST UNGDOM </a:t>
            </a:r>
            <a:br>
              <a:rPr lang="nb-NO" sz="4800" dirty="0"/>
            </a:br>
            <a:endParaRPr lang="nb-NO" sz="4800" dirty="0"/>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idx="10"/>
          </p:nvPr>
        </p:nvSpPr>
        <p:spPr/>
        <p:txBody>
          <a:bodyPr/>
          <a:lstStyle/>
          <a:p>
            <a:endParaRPr lang="nn-NO"/>
          </a:p>
        </p:txBody>
      </p:sp>
      <p:pic>
        <p:nvPicPr>
          <p:cNvPr id="7" name="Plassholder for bilde 6" descr="EMPATI.jpg"/>
          <p:cNvPicPr>
            <a:picLocks noGrp="1" noChangeAspect="1"/>
          </p:cNvPicPr>
          <p:nvPr>
            <p:ph type="pic" idx="1"/>
          </p:nvPr>
        </p:nvPicPr>
        <p:blipFill>
          <a:blip r:embed="rId3" cstate="email">
            <a:extLst>
              <a:ext uri="{28A0092B-C50C-407E-A947-70E740481C1C}">
                <a14:useLocalDpi xmlns:a14="http://schemas.microsoft.com/office/drawing/2010/main"/>
              </a:ext>
            </a:extLst>
          </a:blip>
          <a:srcRect t="-20682" b="-20682"/>
          <a:stretch>
            <a:fillRect/>
          </a:stretch>
        </p:blipFill>
        <p:spPr>
          <a:xfrm>
            <a:off x="0" y="-2598145"/>
            <a:ext cx="12434325" cy="12117331"/>
          </a:xfrm>
          <a:prstGeom prst="rect">
            <a:avLst/>
          </a:prstGeom>
        </p:spPr>
      </p:pic>
      <p:sp>
        <p:nvSpPr>
          <p:cNvPr id="8" name="Rektangel 7"/>
          <p:cNvSpPr/>
          <p:nvPr/>
        </p:nvSpPr>
        <p:spPr>
          <a:xfrm>
            <a:off x="6338325" y="4736738"/>
            <a:ext cx="6096000" cy="1446550"/>
          </a:xfrm>
          <a:prstGeom prst="rect">
            <a:avLst/>
          </a:prstGeom>
        </p:spPr>
        <p:txBody>
          <a:bodyPr>
            <a:spAutoFit/>
          </a:bodyPr>
          <a:lstStyle/>
          <a:p>
            <a:r>
              <a:rPr lang="nb-NO" sz="4400" b="1" dirty="0"/>
              <a:t>MED-FØLELSE</a:t>
            </a:r>
          </a:p>
          <a:p>
            <a:r>
              <a:rPr lang="nb-NO" sz="4400" b="1" dirty="0"/>
              <a:t>EMPATI</a:t>
            </a:r>
          </a:p>
        </p:txBody>
      </p:sp>
    </p:spTree>
    <p:extLst>
      <p:ext uri="{BB962C8B-B14F-4D97-AF65-F5344CB8AC3E}">
        <p14:creationId xmlns:p14="http://schemas.microsoft.com/office/powerpoint/2010/main" val="230200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wrap="square" numCol="1" anchorCtr="0" compatLnSpc="1">
            <a:prstTxWarp prst="textNoShape">
              <a:avLst/>
            </a:prstTxWarp>
            <a:normAutofit/>
          </a:bodyPr>
          <a:lstStyle/>
          <a:p>
            <a:pPr eaLnBrk="1" hangingPunct="1"/>
            <a:r>
              <a:rPr lang="nb-NO" altLang="x-none" sz="4000" b="1" dirty="0">
                <a:solidFill>
                  <a:srgbClr val="FF0000"/>
                </a:solidFill>
                <a:ea typeface="ＭＳ Ｐゴシック" charset="-128"/>
              </a:rPr>
              <a:t>Foreldre påvirker mer enn mange tror</a:t>
            </a:r>
          </a:p>
        </p:txBody>
      </p:sp>
      <p:sp>
        <p:nvSpPr>
          <p:cNvPr id="18434" name="Plassholder for innhold 2"/>
          <p:cNvSpPr>
            <a:spLocks noGrp="1"/>
          </p:cNvSpPr>
          <p:nvPr>
            <p:ph idx="1"/>
          </p:nvPr>
        </p:nvSpPr>
        <p:spPr/>
        <p:txBody>
          <a:bodyPr>
            <a:normAutofit lnSpcReduction="10000"/>
          </a:bodyPr>
          <a:lstStyle/>
          <a:p>
            <a:pPr eaLnBrk="1" hangingPunct="1"/>
            <a:endParaRPr lang="nb-NO" altLang="x-none" dirty="0">
              <a:ea typeface="ＭＳ Ｐゴシック" charset="-128"/>
            </a:endParaRPr>
          </a:p>
          <a:p>
            <a:pPr marL="0" indent="0" eaLnBrk="1" hangingPunct="1">
              <a:buNone/>
            </a:pPr>
            <a:r>
              <a:rPr lang="nb-NO" altLang="x-none" sz="3600" dirty="0">
                <a:ea typeface="ＭＳ Ｐゴシック" charset="-128"/>
              </a:rPr>
              <a:t>Foreldrenes meninger er mye viktigere enn venners meninger når det gjelder:</a:t>
            </a:r>
          </a:p>
          <a:p>
            <a:pPr marL="0" indent="0" eaLnBrk="1" hangingPunct="1">
              <a:buNone/>
            </a:pPr>
            <a:endParaRPr lang="nb-NO" altLang="x-none" sz="2400" dirty="0">
              <a:ea typeface="ＭＳ Ｐゴシック" charset="-128"/>
            </a:endParaRPr>
          </a:p>
          <a:p>
            <a:pPr lvl="1" eaLnBrk="1" hangingPunct="1"/>
            <a:r>
              <a:rPr lang="nb-NO" altLang="x-none" sz="2200" dirty="0">
                <a:ea typeface="ＭＳ Ｐゴシック" charset="-128"/>
              </a:rPr>
              <a:t>syn på politikk</a:t>
            </a:r>
          </a:p>
          <a:p>
            <a:pPr lvl="1" eaLnBrk="1" hangingPunct="1"/>
            <a:r>
              <a:rPr lang="nb-NO" altLang="x-none" sz="2200" dirty="0">
                <a:ea typeface="ＭＳ Ｐゴシック" charset="-128"/>
              </a:rPr>
              <a:t>religion</a:t>
            </a:r>
          </a:p>
          <a:p>
            <a:pPr lvl="1" eaLnBrk="1" hangingPunct="1"/>
            <a:r>
              <a:rPr lang="nb-NO" altLang="x-none" sz="2200" dirty="0">
                <a:ea typeface="ＭＳ Ｐゴシック" charset="-128"/>
              </a:rPr>
              <a:t>utdanning</a:t>
            </a:r>
          </a:p>
          <a:p>
            <a:pPr lvl="1" eaLnBrk="1" hangingPunct="1"/>
            <a:r>
              <a:rPr lang="nb-NO" altLang="x-none" sz="2200" dirty="0">
                <a:ea typeface="ＭＳ Ｐゴシック" charset="-128"/>
              </a:rPr>
              <a:t>yrkesvalg</a:t>
            </a:r>
          </a:p>
          <a:p>
            <a:pPr lvl="1" eaLnBrk="1" hangingPunct="1"/>
            <a:r>
              <a:rPr lang="nb-NO" altLang="x-none" sz="2200" dirty="0">
                <a:ea typeface="ＭＳ Ｐゴシック" charset="-128"/>
              </a:rPr>
              <a:t>hva vi bør spise</a:t>
            </a:r>
          </a:p>
          <a:p>
            <a:pPr lvl="1" eaLnBrk="1" hangingPunct="1"/>
            <a:r>
              <a:rPr lang="nb-NO" altLang="x-none" sz="2200" dirty="0">
                <a:ea typeface="ＭＳ Ｐゴシック" charset="-128"/>
              </a:rPr>
              <a:t>bruk av rusmidler (åtte av ti mener foreldrenes holdning er viktigst)</a:t>
            </a:r>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C101E-AE9B-1D44-B9D4-D9BD38FEF8B5}" type="slidenum">
              <a:rPr lang="nb-NO" smtClean="0"/>
              <a:pPr/>
              <a:t>11</a:t>
            </a:fld>
            <a:endParaRPr lang="nb-NO"/>
          </a:p>
        </p:txBody>
      </p:sp>
    </p:spTree>
    <p:extLst>
      <p:ext uri="{BB962C8B-B14F-4D97-AF65-F5344CB8AC3E}">
        <p14:creationId xmlns:p14="http://schemas.microsoft.com/office/powerpoint/2010/main" val="247912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eaLnBrk="1" fontAlgn="auto" hangingPunct="1">
              <a:spcAft>
                <a:spcPts val="0"/>
              </a:spcAft>
              <a:defRPr/>
            </a:pPr>
            <a:r>
              <a:rPr lang="nb-NO" dirty="0">
                <a:solidFill>
                  <a:srgbClr val="FF0000"/>
                </a:solidFill>
                <a:ea typeface="+mj-ea"/>
                <a:cs typeface="+mj-cs"/>
              </a:rPr>
              <a:t>Hva vet vi om forholdet til foreldre?</a:t>
            </a:r>
          </a:p>
        </p:txBody>
      </p:sp>
      <p:sp>
        <p:nvSpPr>
          <p:cNvPr id="3" name="Plassholder for innhold 2"/>
          <p:cNvSpPr>
            <a:spLocks noGrp="1"/>
          </p:cNvSpPr>
          <p:nvPr>
            <p:ph sz="half" idx="4294967295"/>
          </p:nvPr>
        </p:nvSpPr>
        <p:spPr>
          <a:xfrm>
            <a:off x="1179513" y="1879600"/>
            <a:ext cx="6985000" cy="3989388"/>
          </a:xfrm>
        </p:spPr>
        <p:txBody>
          <a:bodyPr>
            <a:noAutofit/>
          </a:bodyPr>
          <a:lstStyle/>
          <a:p>
            <a:pPr eaLnBrk="1" hangingPunct="1"/>
            <a:r>
              <a:rPr lang="nb-NO" altLang="x-none" sz="2400" dirty="0">
                <a:ea typeface="ＭＳ Ｐゴシック" charset="-128"/>
              </a:rPr>
              <a:t>Forholdet til foreldrene blir ofte særlig anstrengt i 16- års alder.</a:t>
            </a:r>
          </a:p>
          <a:p>
            <a:pPr eaLnBrk="1" hangingPunct="1"/>
            <a:r>
              <a:rPr lang="nb-NO" altLang="x-none" sz="2400" dirty="0">
                <a:ea typeface="ＭＳ Ｐゴシック" charset="-128"/>
              </a:rPr>
              <a:t>Foreldrene fortsetter å være nære personer videre i livet - for de aller fleste.</a:t>
            </a:r>
          </a:p>
          <a:p>
            <a:pPr eaLnBrk="1" hangingPunct="1"/>
            <a:r>
              <a:rPr lang="nb-NO" altLang="x-none" sz="2400" dirty="0">
                <a:ea typeface="ＭＳ Ｐゴシック" charset="-128"/>
              </a:rPr>
              <a:t>25-åringer føler i gjennomsnitt like stor nærhet til foreldrene sine som en 10 åring.</a:t>
            </a:r>
          </a:p>
          <a:p>
            <a:pPr lvl="1" eaLnBrk="1" hangingPunct="1"/>
            <a:r>
              <a:rPr lang="nb-NO" altLang="x-none" dirty="0">
                <a:ea typeface="ＭＳ Ｐゴシック" charset="-128"/>
              </a:rPr>
              <a:t>De vanligste konfliktområdene er</a:t>
            </a:r>
          </a:p>
          <a:p>
            <a:pPr lvl="2" eaLnBrk="1" hangingPunct="1"/>
            <a:r>
              <a:rPr lang="nb-NO" altLang="x-none" sz="1800" dirty="0">
                <a:ea typeface="ＭＳ Ｐゴシック" charset="-128"/>
              </a:rPr>
              <a:t>Plikter. Innetider</a:t>
            </a:r>
          </a:p>
          <a:p>
            <a:pPr lvl="2" eaLnBrk="1" hangingPunct="1"/>
            <a:r>
              <a:rPr lang="nb-NO" altLang="x-none" sz="1800" dirty="0">
                <a:ea typeface="ＭＳ Ｐゴシック" charset="-128"/>
              </a:rPr>
              <a:t>Venner. Spise middag hjemme</a:t>
            </a:r>
          </a:p>
          <a:p>
            <a:pPr lvl="2" eaLnBrk="1" hangingPunct="1"/>
            <a:r>
              <a:rPr lang="nb-NO" altLang="x-none" sz="1800" dirty="0">
                <a:ea typeface="ＭＳ Ｐゴシック" charset="-128"/>
              </a:rPr>
              <a:t>Penger. Vil ikke være med på ferier</a:t>
            </a:r>
          </a:p>
          <a:p>
            <a:pPr eaLnBrk="1" hangingPunct="1"/>
            <a:endParaRPr lang="nb-NO" altLang="x-none" sz="2400" dirty="0">
              <a:ea typeface="ＭＳ Ｐゴシック" charset="-128"/>
            </a:endParaRPr>
          </a:p>
          <a:p>
            <a:pPr eaLnBrk="1" hangingPunct="1">
              <a:buFont typeface="Calibri" charset="0"/>
              <a:buNone/>
            </a:pPr>
            <a:r>
              <a:rPr lang="nb-NO" altLang="x-none" sz="1800" dirty="0">
                <a:solidFill>
                  <a:srgbClr val="FF0000"/>
                </a:solidFill>
                <a:ea typeface="ＭＳ Ｐゴシック" charset="-128"/>
              </a:rPr>
              <a:t>Kilde: Ulvund 2009 </a:t>
            </a:r>
            <a:r>
              <a:rPr lang="nb-NO" altLang="nb-NO" sz="1800" dirty="0">
                <a:solidFill>
                  <a:srgbClr val="FF0000"/>
                </a:solidFill>
                <a:ea typeface="ＭＳ Ｐゴシック" charset="-128"/>
              </a:rPr>
              <a:t>”</a:t>
            </a:r>
            <a:r>
              <a:rPr lang="nb-NO" altLang="x-none" sz="1800" dirty="0">
                <a:solidFill>
                  <a:srgbClr val="FF0000"/>
                </a:solidFill>
                <a:ea typeface="ＭＳ Ｐゴシック" charset="-128"/>
              </a:rPr>
              <a:t>Forstå barnet ditt 12-16 år</a:t>
            </a:r>
            <a:r>
              <a:rPr lang="nb-NO" altLang="nb-NO" sz="1800" dirty="0">
                <a:solidFill>
                  <a:srgbClr val="FF0000"/>
                </a:solidFill>
                <a:ea typeface="ＭＳ Ｐゴシック" charset="-128"/>
              </a:rPr>
              <a:t>”</a:t>
            </a:r>
            <a:endParaRPr lang="nb-NO" altLang="x-none" sz="1800" dirty="0">
              <a:solidFill>
                <a:srgbClr val="FF0000"/>
              </a:solidFill>
              <a:ea typeface="ＭＳ Ｐゴシック" charset="-128"/>
            </a:endParaRPr>
          </a:p>
        </p:txBody>
      </p:sp>
      <p:pic>
        <p:nvPicPr>
          <p:cNvPr id="4" name="Bilde 3" descr="Skjermbilde 2015-10-14 kl. 19.32.45.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39839" y="1477113"/>
            <a:ext cx="2998788" cy="41989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C06C101E-AE9B-1D44-B9D4-D9BD38FEF8B5}" type="slidenum">
              <a:rPr lang="nb-NO" smtClean="0"/>
              <a:t>12</a:t>
            </a:fld>
            <a:endParaRPr lang="nb-NO"/>
          </a:p>
        </p:txBody>
      </p:sp>
    </p:spTree>
    <p:extLst>
      <p:ext uri="{BB962C8B-B14F-4D97-AF65-F5344CB8AC3E}">
        <p14:creationId xmlns:p14="http://schemas.microsoft.com/office/powerpoint/2010/main" val="182914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Bilde 1" descr="Skjermbilde 2015-10-14 kl. 19.11.21.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769" y="1365251"/>
            <a:ext cx="61404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Bilde 3" descr="Skjermbilde 2015-10-14 kl. 19.09.14.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78681" y="1395412"/>
            <a:ext cx="717708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tel 4"/>
          <p:cNvSpPr>
            <a:spLocks noGrp="1"/>
          </p:cNvSpPr>
          <p:nvPr>
            <p:ph type="title"/>
          </p:nvPr>
        </p:nvSpPr>
        <p:spPr>
          <a:xfrm>
            <a:off x="1096963" y="287338"/>
            <a:ext cx="10058400" cy="982662"/>
          </a:xfrm>
        </p:spPr>
        <p:txBody>
          <a:bodyPr/>
          <a:lstStyle/>
          <a:p>
            <a:pPr eaLnBrk="1" fontAlgn="auto" hangingPunct="1">
              <a:spcAft>
                <a:spcPts val="0"/>
              </a:spcAft>
              <a:defRPr/>
            </a:pPr>
            <a:r>
              <a:rPr lang="nb-NO" dirty="0" err="1">
                <a:solidFill>
                  <a:schemeClr val="tx1">
                    <a:lumMod val="75000"/>
                    <a:lumOff val="25000"/>
                  </a:schemeClr>
                </a:solidFill>
                <a:ea typeface="+mj-ea"/>
                <a:cs typeface="+mj-cs"/>
              </a:rPr>
              <a:t>Supporterrollen</a:t>
            </a:r>
            <a:endParaRPr lang="nb-NO" dirty="0">
              <a:solidFill>
                <a:schemeClr val="tx1">
                  <a:lumMod val="75000"/>
                  <a:lumOff val="25000"/>
                </a:schemeClr>
              </a:solidFill>
              <a:ea typeface="+mj-ea"/>
              <a:cs typeface="+mj-cs"/>
            </a:endParaRPr>
          </a:p>
        </p:txBody>
      </p:sp>
      <p:sp>
        <p:nvSpPr>
          <p:cNvPr id="24581" name="Plassholder for innhold 5"/>
          <p:cNvSpPr>
            <a:spLocks noGrp="1"/>
          </p:cNvSpPr>
          <p:nvPr>
            <p:ph idx="1"/>
          </p:nvPr>
        </p:nvSpPr>
        <p:spPr/>
        <p:txBody>
          <a:bodyPr/>
          <a:lstStyle/>
          <a:p>
            <a:pPr eaLnBrk="1" hangingPunct="1"/>
            <a:endParaRPr lang="nb-NO" altLang="x-none" dirty="0">
              <a:ea typeface="ＭＳ Ｐゴシック" charset="-128"/>
            </a:endParaRPr>
          </a:p>
        </p:txBody>
      </p:sp>
      <p:sp>
        <p:nvSpPr>
          <p:cNvPr id="2" name="Plassholder for bunntekst 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anne.kristin.imenes@gmail.com</a:t>
            </a:r>
          </a:p>
        </p:txBody>
      </p:sp>
      <p:sp>
        <p:nvSpPr>
          <p:cNvPr id="3" name="Plassholder for lysbildenumm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C101E-AE9B-1D44-B9D4-D9BD38FEF8B5}" type="slidenum">
              <a:rPr lang="nb-NO" smtClean="0"/>
              <a:pPr/>
              <a:t>13</a:t>
            </a:fld>
            <a:endParaRPr lang="nb-NO"/>
          </a:p>
        </p:txBody>
      </p:sp>
    </p:spTree>
    <p:extLst>
      <p:ext uri="{BB962C8B-B14F-4D97-AF65-F5344CB8AC3E}">
        <p14:creationId xmlns:p14="http://schemas.microsoft.com/office/powerpoint/2010/main" val="318209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tel 1"/>
          <p:cNvSpPr>
            <a:spLocks noGrp="1"/>
          </p:cNvSpPr>
          <p:nvPr>
            <p:ph type="title"/>
          </p:nvPr>
        </p:nvSpPr>
        <p:spPr>
          <a:xfrm>
            <a:off x="2644140" y="466724"/>
            <a:ext cx="7406640" cy="1143000"/>
          </a:xfrm>
        </p:spPr>
        <p:txBody>
          <a:bodyPr/>
          <a:lstStyle/>
          <a:p>
            <a:endParaRPr lang="nb-NO" altLang="x-none" sz="2280" dirty="0">
              <a:ea typeface="MS PGothic" charset="-128"/>
            </a:endParaRPr>
          </a:p>
        </p:txBody>
      </p:sp>
      <p:pic>
        <p:nvPicPr>
          <p:cNvPr id="19458" name="Plassholder for innhold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042415" y="-743144"/>
            <a:ext cx="13439978" cy="7990897"/>
          </a:xfrm>
        </p:spPr>
      </p:pic>
    </p:spTree>
    <p:extLst>
      <p:ext uri="{BB962C8B-B14F-4D97-AF65-F5344CB8AC3E}">
        <p14:creationId xmlns:p14="http://schemas.microsoft.com/office/powerpoint/2010/main" val="29708009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 name="Plassholder for lysbildenumm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C101E-AE9B-1D44-B9D4-D9BD38FEF8B5}" type="slidenum">
              <a:rPr lang="nb-NO" smtClean="0"/>
              <a:pPr/>
              <a:t>15</a:t>
            </a:fld>
            <a:endParaRPr lang="nb-NO"/>
          </a:p>
        </p:txBody>
      </p:sp>
    </p:spTree>
    <p:extLst>
      <p:ext uri="{BB962C8B-B14F-4D97-AF65-F5344CB8AC3E}">
        <p14:creationId xmlns:p14="http://schemas.microsoft.com/office/powerpoint/2010/main" val="210275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Plassholder for lysbildenumm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06C101E-AE9B-1D44-B9D4-D9BD38FEF8B5}" type="slidenum">
              <a:rPr lang="nb-NO" smtClean="0"/>
              <a:pPr>
                <a:spcAft>
                  <a:spcPts val="600"/>
                </a:spcAft>
              </a:pPr>
              <a:t>16</a:t>
            </a:fld>
            <a:endParaRPr lang="en-US">
              <a:solidFill>
                <a:srgbClr val="FFFFFF"/>
              </a:solidFill>
            </a:endParaRPr>
          </a:p>
        </p:txBody>
      </p:sp>
    </p:spTree>
    <p:extLst>
      <p:ext uri="{BB962C8B-B14F-4D97-AF65-F5344CB8AC3E}">
        <p14:creationId xmlns:p14="http://schemas.microsoft.com/office/powerpoint/2010/main" val="27134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E86584-6F0E-4087-BE85-A9D791BCE6FC}"/>
              </a:ext>
            </a:extLst>
          </p:cNvPr>
          <p:cNvSpPr>
            <a:spLocks noGrp="1"/>
          </p:cNvSpPr>
          <p:nvPr>
            <p:ph type="title"/>
          </p:nvPr>
        </p:nvSpPr>
        <p:spPr>
          <a:xfrm>
            <a:off x="1981200" y="274638"/>
            <a:ext cx="8229600" cy="1143000"/>
          </a:xfrm>
        </p:spPr>
        <p:txBody>
          <a:bodyPr/>
          <a:lstStyle/>
          <a:p>
            <a:r>
              <a:rPr lang="en-US" dirty="0" err="1"/>
              <a:t>www.robustungdom.no</a:t>
            </a:r>
            <a:endParaRPr lang="en-US" dirty="0"/>
          </a:p>
        </p:txBody>
      </p:sp>
      <p:pic>
        <p:nvPicPr>
          <p:cNvPr id="4" name="Bilde 3" descr="Et bilde som inneholder skjermbilde&#10;&#10;Automatisk generert beskrivelse">
            <a:extLst>
              <a:ext uri="{FF2B5EF4-FFF2-40B4-BE49-F238E27FC236}">
                <a16:creationId xmlns:a16="http://schemas.microsoft.com/office/drawing/2014/main" id="{8E0BA653-C13B-1241-B248-2A559CAF78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903562" y="1490963"/>
            <a:ext cx="8229600" cy="4525963"/>
          </a:xfrm>
          <a:prstGeom prst="rect">
            <a:avLst/>
          </a:prstGeom>
          <a:noFill/>
        </p:spPr>
      </p:pic>
      <p:sp>
        <p:nvSpPr>
          <p:cNvPr id="3" name="TekstSylinder 2">
            <a:extLst>
              <a:ext uri="{FF2B5EF4-FFF2-40B4-BE49-F238E27FC236}">
                <a16:creationId xmlns:a16="http://schemas.microsoft.com/office/drawing/2014/main" id="{5A12F4B6-9E58-4B44-84D1-83CA34F32BC7}"/>
              </a:ext>
            </a:extLst>
          </p:cNvPr>
          <p:cNvSpPr txBox="1"/>
          <p:nvPr/>
        </p:nvSpPr>
        <p:spPr>
          <a:xfrm>
            <a:off x="4786294" y="6034178"/>
            <a:ext cx="2895344" cy="369332"/>
          </a:xfrm>
          <a:prstGeom prst="rect">
            <a:avLst/>
          </a:prstGeom>
          <a:noFill/>
        </p:spPr>
        <p:txBody>
          <a:bodyPr wrap="none" rtlCol="0">
            <a:spAutoFit/>
          </a:bodyPr>
          <a:lstStyle/>
          <a:p>
            <a:r>
              <a:rPr lang="nb-NO" dirty="0">
                <a:hlinkClick r:id="rId3"/>
              </a:rPr>
              <a:t>www.robustungdom.no</a:t>
            </a:r>
            <a:r>
              <a:rPr lang="nb-NO" dirty="0"/>
              <a:t> </a:t>
            </a:r>
          </a:p>
        </p:txBody>
      </p:sp>
    </p:spTree>
    <p:extLst>
      <p:ext uri="{BB962C8B-B14F-4D97-AF65-F5344CB8AC3E}">
        <p14:creationId xmlns:p14="http://schemas.microsoft.com/office/powerpoint/2010/main" val="354520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0D098F-067F-8845-B40C-60DF74ECC2D7}"/>
              </a:ext>
            </a:extLst>
          </p:cNvPr>
          <p:cNvSpPr>
            <a:spLocks noGrp="1"/>
          </p:cNvSpPr>
          <p:nvPr>
            <p:ph type="title"/>
          </p:nvPr>
        </p:nvSpPr>
        <p:spPr/>
        <p:txBody>
          <a:bodyPr/>
          <a:lstStyle/>
          <a:p>
            <a:r>
              <a:rPr lang="nb-NO" dirty="0">
                <a:solidFill>
                  <a:srgbClr val="7030A0"/>
                </a:solidFill>
              </a:rPr>
              <a:t>Følg oss på </a:t>
            </a:r>
            <a:r>
              <a:rPr lang="nb-NO" dirty="0" err="1">
                <a:solidFill>
                  <a:srgbClr val="7030A0"/>
                </a:solidFill>
              </a:rPr>
              <a:t>Facebook</a:t>
            </a:r>
            <a:r>
              <a:rPr lang="nb-NO" dirty="0">
                <a:solidFill>
                  <a:srgbClr val="7030A0"/>
                </a:solidFill>
              </a:rPr>
              <a:t> og </a:t>
            </a:r>
            <a:r>
              <a:rPr lang="nb-NO" dirty="0" err="1">
                <a:solidFill>
                  <a:srgbClr val="7030A0"/>
                </a:solidFill>
              </a:rPr>
              <a:t>Instagram</a:t>
            </a:r>
            <a:endParaRPr lang="nb-NO" dirty="0">
              <a:solidFill>
                <a:srgbClr val="7030A0"/>
              </a:solidFill>
            </a:endParaRPr>
          </a:p>
        </p:txBody>
      </p:sp>
      <p:pic>
        <p:nvPicPr>
          <p:cNvPr id="8" name="Plassholder for innhold 7" descr="Et bilde som inneholder person, skjermbilde, innendørs, mann&#10;&#10;Automatisk generert beskrivelse">
            <a:extLst>
              <a:ext uri="{FF2B5EF4-FFF2-40B4-BE49-F238E27FC236}">
                <a16:creationId xmlns:a16="http://schemas.microsoft.com/office/drawing/2014/main" id="{6A82770C-731A-C846-B2A9-14B7CE6C752F}"/>
              </a:ext>
            </a:extLst>
          </p:cNvPr>
          <p:cNvPicPr>
            <a:picLocks noGrp="1" noChangeAspect="1"/>
          </p:cNvPicPr>
          <p:nvPr>
            <p:ph idx="1"/>
          </p:nvPr>
        </p:nvPicPr>
        <p:blipFill>
          <a:blip r:embed="rId2"/>
          <a:stretch>
            <a:fillRect/>
          </a:stretch>
        </p:blipFill>
        <p:spPr>
          <a:xfrm>
            <a:off x="3279846" y="1367459"/>
            <a:ext cx="5632309" cy="4525963"/>
          </a:xfrm>
        </p:spPr>
      </p:pic>
      <p:sp>
        <p:nvSpPr>
          <p:cNvPr id="9" name="TekstSylinder 8">
            <a:extLst>
              <a:ext uri="{FF2B5EF4-FFF2-40B4-BE49-F238E27FC236}">
                <a16:creationId xmlns:a16="http://schemas.microsoft.com/office/drawing/2014/main" id="{6E44A668-1DDF-5A42-AB58-BB1F9F39B213}"/>
              </a:ext>
            </a:extLst>
          </p:cNvPr>
          <p:cNvSpPr txBox="1"/>
          <p:nvPr/>
        </p:nvSpPr>
        <p:spPr>
          <a:xfrm>
            <a:off x="4225937" y="5898998"/>
            <a:ext cx="4225837" cy="523220"/>
          </a:xfrm>
          <a:prstGeom prst="rect">
            <a:avLst/>
          </a:prstGeom>
          <a:noFill/>
        </p:spPr>
        <p:txBody>
          <a:bodyPr wrap="none" rtlCol="0">
            <a:spAutoFit/>
          </a:bodyPr>
          <a:lstStyle/>
          <a:p>
            <a:r>
              <a:rPr lang="nb-NO" sz="2800" b="1" dirty="0" err="1">
                <a:solidFill>
                  <a:srgbClr val="7030A0"/>
                </a:solidFill>
              </a:rPr>
              <a:t>www.robustungdom.no</a:t>
            </a:r>
            <a:endParaRPr lang="nb-NO" sz="2800" b="1" dirty="0">
              <a:solidFill>
                <a:srgbClr val="7030A0"/>
              </a:solidFill>
            </a:endParaRPr>
          </a:p>
        </p:txBody>
      </p:sp>
    </p:spTree>
    <p:extLst>
      <p:ext uri="{BB962C8B-B14F-4D97-AF65-F5344CB8AC3E}">
        <p14:creationId xmlns:p14="http://schemas.microsoft.com/office/powerpoint/2010/main" val="105153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4981"/>
            <a:ext cx="12192000" cy="7047962"/>
          </a:xfrm>
          <a:prstGeom prst="rect">
            <a:avLst/>
          </a:prstGeom>
        </p:spPr>
      </p:pic>
      <p:sp>
        <p:nvSpPr>
          <p:cNvPr id="5" name="TekstSylinder 4"/>
          <p:cNvSpPr txBox="1"/>
          <p:nvPr/>
        </p:nvSpPr>
        <p:spPr>
          <a:xfrm>
            <a:off x="0" y="6583649"/>
            <a:ext cx="1827958" cy="246221"/>
          </a:xfrm>
          <a:prstGeom prst="rect">
            <a:avLst/>
          </a:prstGeom>
          <a:noFill/>
        </p:spPr>
        <p:txBody>
          <a:bodyPr wrap="square" rtlCol="0">
            <a:spAutoFit/>
          </a:bodyPr>
          <a:lstStyle/>
          <a:p>
            <a:r>
              <a:rPr lang="nn-NO" sz="1000" dirty="0">
                <a:solidFill>
                  <a:schemeClr val="bg1">
                    <a:lumMod val="50000"/>
                  </a:schemeClr>
                </a:solidFill>
              </a:rPr>
              <a:t>Pixabay.com</a:t>
            </a:r>
          </a:p>
        </p:txBody>
      </p:sp>
    </p:spTree>
    <p:extLst>
      <p:ext uri="{BB962C8B-B14F-4D97-AF65-F5344CB8AC3E}">
        <p14:creationId xmlns:p14="http://schemas.microsoft.com/office/powerpoint/2010/main" val="308356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kstSylinder 7"/>
          <p:cNvSpPr txBox="1">
            <a:spLocks noChangeArrowheads="1"/>
          </p:cNvSpPr>
          <p:nvPr/>
        </p:nvSpPr>
        <p:spPr bwMode="auto">
          <a:xfrm>
            <a:off x="426720" y="868680"/>
            <a:ext cx="4023360" cy="247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30" tIns="35815" rIns="71630" bIns="35815">
            <a:spAutoFit/>
          </a:bodyPr>
          <a:lstStyle>
            <a:lvl1pPr>
              <a:defRPr sz="1400">
                <a:solidFill>
                  <a:schemeClr val="tx1"/>
                </a:solidFill>
                <a:latin typeface="Arial" charset="0"/>
                <a:ea typeface="ＭＳ Ｐゴシック" charset="-128"/>
              </a:defRPr>
            </a:lvl1pPr>
            <a:lvl2pPr marL="37931725" indent="-37474525">
              <a:defRPr sz="1400">
                <a:solidFill>
                  <a:schemeClr val="tx1"/>
                </a:solidFill>
                <a:latin typeface="Arial" charset="0"/>
                <a:ea typeface="ＭＳ Ｐゴシック" charset="-128"/>
              </a:defRPr>
            </a:lvl2pPr>
            <a:lvl3pPr>
              <a:defRPr sz="1400">
                <a:solidFill>
                  <a:schemeClr val="tx1"/>
                </a:solidFill>
                <a:latin typeface="Arial" charset="0"/>
                <a:ea typeface="ＭＳ Ｐゴシック" charset="-128"/>
              </a:defRPr>
            </a:lvl3pPr>
            <a:lvl4pPr>
              <a:defRPr sz="1400">
                <a:solidFill>
                  <a:schemeClr val="tx1"/>
                </a:solidFill>
                <a:latin typeface="Arial" charset="0"/>
                <a:ea typeface="ＭＳ Ｐゴシック" charset="-128"/>
              </a:defRPr>
            </a:lvl4pPr>
            <a:lvl5pPr>
              <a:defRPr sz="1400">
                <a:solidFill>
                  <a:schemeClr val="tx1"/>
                </a:solidFill>
                <a:latin typeface="Arial" charset="0"/>
                <a:ea typeface="ＭＳ Ｐゴシック" charset="-128"/>
              </a:defRPr>
            </a:lvl5pPr>
            <a:lvl6pPr marL="1651000" indent="635000" eaLnBrk="0" fontAlgn="base" hangingPunct="0">
              <a:spcBef>
                <a:spcPct val="0"/>
              </a:spcBef>
              <a:spcAft>
                <a:spcPct val="0"/>
              </a:spcAft>
              <a:defRPr sz="1400">
                <a:solidFill>
                  <a:schemeClr val="tx1"/>
                </a:solidFill>
                <a:latin typeface="Arial" charset="0"/>
                <a:ea typeface="ＭＳ Ｐゴシック" charset="-128"/>
              </a:defRPr>
            </a:lvl6pPr>
            <a:lvl7pPr marL="2108200" indent="635000" eaLnBrk="0" fontAlgn="base" hangingPunct="0">
              <a:spcBef>
                <a:spcPct val="0"/>
              </a:spcBef>
              <a:spcAft>
                <a:spcPct val="0"/>
              </a:spcAft>
              <a:defRPr sz="1400">
                <a:solidFill>
                  <a:schemeClr val="tx1"/>
                </a:solidFill>
                <a:latin typeface="Arial" charset="0"/>
                <a:ea typeface="ＭＳ Ｐゴシック" charset="-128"/>
              </a:defRPr>
            </a:lvl7pPr>
            <a:lvl8pPr marL="2565400" indent="635000" eaLnBrk="0" fontAlgn="base" hangingPunct="0">
              <a:spcBef>
                <a:spcPct val="0"/>
              </a:spcBef>
              <a:spcAft>
                <a:spcPct val="0"/>
              </a:spcAft>
              <a:defRPr sz="1400">
                <a:solidFill>
                  <a:schemeClr val="tx1"/>
                </a:solidFill>
                <a:latin typeface="Arial" charset="0"/>
                <a:ea typeface="ＭＳ Ｐゴシック" charset="-128"/>
              </a:defRPr>
            </a:lvl8pPr>
            <a:lvl9pPr marL="3022600" indent="635000" eaLnBrk="0" fontAlgn="base" hangingPunct="0">
              <a:spcBef>
                <a:spcPct val="0"/>
              </a:spcBef>
              <a:spcAft>
                <a:spcPct val="0"/>
              </a:spcAft>
              <a:defRPr sz="1400">
                <a:solidFill>
                  <a:schemeClr val="tx1"/>
                </a:solidFill>
                <a:latin typeface="Arial" charset="0"/>
                <a:ea typeface="ＭＳ Ｐゴシック" charset="-128"/>
              </a:defRPr>
            </a:lvl9pPr>
          </a:lstStyle>
          <a:p>
            <a:pPr algn="ctr" eaLnBrk="1" hangingPunct="1"/>
            <a:r>
              <a:rPr lang="nb-NO" altLang="x-none" sz="6720">
                <a:solidFill>
                  <a:schemeClr val="bg1"/>
                </a:solidFill>
                <a:latin typeface="Calibri" charset="0"/>
              </a:rPr>
              <a:t>TEMA:</a:t>
            </a:r>
          </a:p>
          <a:p>
            <a:pPr algn="ctr" eaLnBrk="1" hangingPunct="1"/>
            <a:r>
              <a:rPr lang="nb-NO" altLang="x-none" sz="6720">
                <a:solidFill>
                  <a:schemeClr val="bg1"/>
                </a:solidFill>
                <a:latin typeface="Calibri" charset="0"/>
              </a:rPr>
              <a:t>TANKER</a:t>
            </a:r>
          </a:p>
          <a:p>
            <a:pPr eaLnBrk="1" hangingPunct="1"/>
            <a:endParaRPr lang="nb-NO" altLang="x-none" sz="2160" b="1">
              <a:solidFill>
                <a:schemeClr val="bg1"/>
              </a:solidFill>
            </a:endParaRPr>
          </a:p>
        </p:txBody>
      </p:sp>
      <p:sp>
        <p:nvSpPr>
          <p:cNvPr id="18434" name="TekstSylinder 7"/>
          <p:cNvSpPr txBox="1">
            <a:spLocks noChangeArrowheads="1"/>
          </p:cNvSpPr>
          <p:nvPr/>
        </p:nvSpPr>
        <p:spPr bwMode="auto">
          <a:xfrm>
            <a:off x="7559040" y="1325881"/>
            <a:ext cx="4023360" cy="152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30" tIns="35815" rIns="71630" bIns="35815">
            <a:spAutoFit/>
          </a:bodyPr>
          <a:lstStyle>
            <a:lvl1pPr defTabSz="355600">
              <a:defRPr sz="1400">
                <a:solidFill>
                  <a:schemeClr val="tx1"/>
                </a:solidFill>
                <a:latin typeface="Arial" charset="0"/>
                <a:ea typeface="ＭＳ Ｐゴシック" charset="-128"/>
              </a:defRPr>
            </a:lvl1pPr>
            <a:lvl2pPr marL="37931725" indent="-37474525" defTabSz="355600">
              <a:defRPr sz="1400">
                <a:solidFill>
                  <a:schemeClr val="tx1"/>
                </a:solidFill>
                <a:latin typeface="Arial" charset="0"/>
                <a:ea typeface="ＭＳ Ｐゴシック" charset="-128"/>
              </a:defRPr>
            </a:lvl2pPr>
            <a:lvl3pPr defTabSz="355600">
              <a:defRPr sz="1400">
                <a:solidFill>
                  <a:schemeClr val="tx1"/>
                </a:solidFill>
                <a:latin typeface="Arial" charset="0"/>
                <a:ea typeface="ＭＳ Ｐゴシック" charset="-128"/>
              </a:defRPr>
            </a:lvl3pPr>
            <a:lvl4pPr defTabSz="355600">
              <a:defRPr sz="1400">
                <a:solidFill>
                  <a:schemeClr val="tx1"/>
                </a:solidFill>
                <a:latin typeface="Arial" charset="0"/>
                <a:ea typeface="ＭＳ Ｐゴシック" charset="-128"/>
              </a:defRPr>
            </a:lvl4pPr>
            <a:lvl5pPr defTabSz="355600">
              <a:defRPr sz="1400">
                <a:solidFill>
                  <a:schemeClr val="tx1"/>
                </a:solidFill>
                <a:latin typeface="Arial" charset="0"/>
                <a:ea typeface="ＭＳ Ｐゴシック" charset="-128"/>
              </a:defRPr>
            </a:lvl5pPr>
            <a:lvl6pPr marL="1651000" indent="635000" defTabSz="355600" eaLnBrk="0" fontAlgn="base" hangingPunct="0">
              <a:spcBef>
                <a:spcPct val="0"/>
              </a:spcBef>
              <a:spcAft>
                <a:spcPct val="0"/>
              </a:spcAft>
              <a:defRPr sz="1400">
                <a:solidFill>
                  <a:schemeClr val="tx1"/>
                </a:solidFill>
                <a:latin typeface="Arial" charset="0"/>
                <a:ea typeface="ＭＳ Ｐゴシック" charset="-128"/>
              </a:defRPr>
            </a:lvl6pPr>
            <a:lvl7pPr marL="2108200" indent="635000" defTabSz="355600" eaLnBrk="0" fontAlgn="base" hangingPunct="0">
              <a:spcBef>
                <a:spcPct val="0"/>
              </a:spcBef>
              <a:spcAft>
                <a:spcPct val="0"/>
              </a:spcAft>
              <a:defRPr sz="1400">
                <a:solidFill>
                  <a:schemeClr val="tx1"/>
                </a:solidFill>
                <a:latin typeface="Arial" charset="0"/>
                <a:ea typeface="ＭＳ Ｐゴシック" charset="-128"/>
              </a:defRPr>
            </a:lvl7pPr>
            <a:lvl8pPr marL="2565400" indent="635000" defTabSz="355600" eaLnBrk="0" fontAlgn="base" hangingPunct="0">
              <a:spcBef>
                <a:spcPct val="0"/>
              </a:spcBef>
              <a:spcAft>
                <a:spcPct val="0"/>
              </a:spcAft>
              <a:defRPr sz="1400">
                <a:solidFill>
                  <a:schemeClr val="tx1"/>
                </a:solidFill>
                <a:latin typeface="Arial" charset="0"/>
                <a:ea typeface="ＭＳ Ｐゴシック" charset="-128"/>
              </a:defRPr>
            </a:lvl8pPr>
            <a:lvl9pPr marL="3022600" indent="635000" defTabSz="355600" eaLnBrk="0" fontAlgn="base" hangingPunct="0">
              <a:spcBef>
                <a:spcPct val="0"/>
              </a:spcBef>
              <a:spcAft>
                <a:spcPct val="0"/>
              </a:spcAft>
              <a:defRPr sz="1400">
                <a:solidFill>
                  <a:schemeClr val="tx1"/>
                </a:solidFill>
                <a:latin typeface="Arial" charset="0"/>
                <a:ea typeface="ＭＳ Ｐゴシック" charset="-128"/>
              </a:defRPr>
            </a:lvl9pPr>
          </a:lstStyle>
          <a:p>
            <a:pPr algn="ctr" eaLnBrk="1" hangingPunct="1">
              <a:spcBef>
                <a:spcPct val="20000"/>
              </a:spcBef>
            </a:pPr>
            <a:r>
              <a:rPr lang="nb-NO" altLang="x-none" sz="3000">
                <a:solidFill>
                  <a:schemeClr val="bg1"/>
                </a:solidFill>
                <a:latin typeface="Calibri" charset="0"/>
              </a:rPr>
              <a:t>ROBUST UNGDOM I ASKIM</a:t>
            </a:r>
          </a:p>
          <a:p>
            <a:pPr algn="ctr" eaLnBrk="1" hangingPunct="1">
              <a:spcBef>
                <a:spcPct val="20000"/>
              </a:spcBef>
            </a:pPr>
            <a:r>
              <a:rPr lang="nb-NO" altLang="x-none" sz="1080">
                <a:solidFill>
                  <a:schemeClr val="bg1"/>
                </a:solidFill>
                <a:latin typeface="Calibri" charset="0"/>
              </a:rPr>
              <a:t>ANNE-KRISTIN IMENES, PROSJEKTLEDER</a:t>
            </a:r>
          </a:p>
          <a:p>
            <a:pPr eaLnBrk="1" hangingPunct="1"/>
            <a:endParaRPr lang="nb-NO" altLang="x-none" sz="2160" b="1">
              <a:solidFill>
                <a:schemeClr val="bg1"/>
              </a:solidFill>
            </a:endParaRPr>
          </a:p>
        </p:txBody>
      </p:sp>
      <p:pic>
        <p:nvPicPr>
          <p:cNvPr id="18435"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 y="0"/>
            <a:ext cx="149294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lysbildenummer 2"/>
          <p:cNvSpPr>
            <a:spLocks noGrp="1"/>
          </p:cNvSpPr>
          <p:nvPr>
            <p:ph type="sldNum" sz="quarter" idx="12"/>
          </p:nvPr>
        </p:nvSpPr>
        <p:spPr/>
        <p:txBody>
          <a:bodyPr/>
          <a:lstStyle/>
          <a:p>
            <a:fld id="{C06C101E-AE9B-1D44-B9D4-D9BD38FEF8B5}" type="slidenum">
              <a:rPr lang="nb-NO" smtClean="0"/>
              <a:t>2</a:t>
            </a:fld>
            <a:endParaRPr lang="nb-NO"/>
          </a:p>
        </p:txBody>
      </p:sp>
    </p:spTree>
    <p:extLst>
      <p:ext uri="{BB962C8B-B14F-4D97-AF65-F5344CB8AC3E}">
        <p14:creationId xmlns:p14="http://schemas.microsoft.com/office/powerpoint/2010/main" val="117242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75AF7F6-EE4D-1B4B-BB81-571BDB3F0655}"/>
              </a:ext>
            </a:extLst>
          </p:cNvPr>
          <p:cNvSpPr txBox="1"/>
          <p:nvPr/>
        </p:nvSpPr>
        <p:spPr>
          <a:xfrm>
            <a:off x="6847368" y="843677"/>
            <a:ext cx="4859079" cy="5109091"/>
          </a:xfrm>
          <a:prstGeom prst="rect">
            <a:avLst/>
          </a:prstGeom>
          <a:noFill/>
        </p:spPr>
        <p:txBody>
          <a:bodyPr wrap="square" rtlCol="0">
            <a:spAutoFit/>
          </a:bodyPr>
          <a:lstStyle/>
          <a:p>
            <a:r>
              <a:rPr lang="nb-NO" dirty="0"/>
              <a:t>BILDER</a:t>
            </a:r>
          </a:p>
          <a:p>
            <a:endParaRPr lang="nb-NO" dirty="0"/>
          </a:p>
          <a:p>
            <a:r>
              <a:rPr lang="nb-NO" dirty="0"/>
              <a:t>Bildene er fra </a:t>
            </a:r>
            <a:r>
              <a:rPr lang="nb-NO" dirty="0" err="1"/>
              <a:t>pixabay.com</a:t>
            </a:r>
            <a:r>
              <a:rPr lang="nb-NO" dirty="0"/>
              <a:t> og </a:t>
            </a:r>
            <a:r>
              <a:rPr lang="nb-NO" dirty="0" err="1"/>
              <a:t>unsplash.com</a:t>
            </a:r>
            <a:endParaRPr lang="nb-NO" dirty="0"/>
          </a:p>
          <a:p>
            <a:endParaRPr lang="nb-NO" dirty="0"/>
          </a:p>
          <a:p>
            <a:r>
              <a:rPr lang="nb-NO" dirty="0"/>
              <a:t>Tanker/hår:</a:t>
            </a:r>
          </a:p>
          <a:p>
            <a:r>
              <a:rPr lang="nb-NO" altLang="x-none" dirty="0">
                <a:solidFill>
                  <a:srgbClr val="0070C0"/>
                </a:solidFill>
              </a:rPr>
              <a:t>Bildet er tatt av </a:t>
            </a:r>
            <a:r>
              <a:rPr lang="nb-NO" altLang="x-none" u="sng" dirty="0">
                <a:solidFill>
                  <a:srgbClr val="0070C0"/>
                </a:solidFill>
                <a:hlinkClick r:id="rId2">
                  <a:extLst>
                    <a:ext uri="{A12FA001-AC4F-418D-AE19-62706E023703}">
                      <ahyp:hlinkClr xmlns:ahyp="http://schemas.microsoft.com/office/drawing/2018/hyperlinkcolor" val="tx"/>
                    </a:ext>
                  </a:extLst>
                </a:hlinkClick>
              </a:rPr>
              <a:t>Stefan Keller</a:t>
            </a:r>
            <a:r>
              <a:rPr lang="nb-NO" altLang="x-none" dirty="0">
                <a:solidFill>
                  <a:srgbClr val="0070C0"/>
                </a:solidFill>
              </a:rPr>
              <a:t> fra </a:t>
            </a:r>
            <a:r>
              <a:rPr lang="nb-NO" altLang="x-none" u="sng" dirty="0">
                <a:solidFill>
                  <a:srgbClr val="0070C0"/>
                </a:solidFill>
                <a:hlinkClick r:id="rId3">
                  <a:extLst>
                    <a:ext uri="{A12FA001-AC4F-418D-AE19-62706E023703}">
                      <ahyp:hlinkClr xmlns:ahyp="http://schemas.microsoft.com/office/drawing/2018/hyperlinkcolor" val="tx"/>
                    </a:ext>
                  </a:extLst>
                </a:hlinkClick>
              </a:rPr>
              <a:t>Pixabay</a:t>
            </a:r>
            <a:r>
              <a:rPr lang="nb-NO" altLang="x-none" dirty="0">
                <a:solidFill>
                  <a:srgbClr val="0070C0"/>
                </a:solidFill>
              </a:rPr>
              <a:t> </a:t>
            </a:r>
          </a:p>
          <a:p>
            <a:endParaRPr lang="nb-NO" dirty="0"/>
          </a:p>
          <a:p>
            <a:r>
              <a:rPr lang="nb-NO" dirty="0"/>
              <a:t>Fotballkamp:</a:t>
            </a:r>
          </a:p>
          <a:p>
            <a:r>
              <a:rPr lang="nb-NO" altLang="x-none" dirty="0">
                <a:hlinkClick r:id="rId4"/>
              </a:rPr>
              <a:t>https://kulturakademietbarcelona.wordpress.com/2013/03/05/fotballkamp-i-barcelona-fc-barcelona-mot-real-madrid/</a:t>
            </a:r>
            <a:endParaRPr lang="nb-NO" altLang="x-none" dirty="0"/>
          </a:p>
          <a:p>
            <a:endParaRPr lang="nb-NO" altLang="x-none" dirty="0"/>
          </a:p>
          <a:p>
            <a:r>
              <a:rPr lang="nb-NO" dirty="0"/>
              <a:t>Guide:</a:t>
            </a:r>
          </a:p>
          <a:p>
            <a:pPr>
              <a:spcBef>
                <a:spcPct val="0"/>
              </a:spcBef>
              <a:buFontTx/>
              <a:buNone/>
            </a:pPr>
            <a:r>
              <a:rPr lang="nb-NO" altLang="x-none" dirty="0">
                <a:hlinkClick r:id="rId5"/>
              </a:rPr>
              <a:t>https://www.audiolinks.com/tour-guide-system-rental/</a:t>
            </a:r>
            <a:endParaRPr lang="nb-NO" altLang="x-none" dirty="0"/>
          </a:p>
          <a:p>
            <a:pPr>
              <a:spcBef>
                <a:spcPct val="0"/>
              </a:spcBef>
              <a:buFontTx/>
              <a:buNone/>
            </a:pPr>
            <a:endParaRPr lang="nb-NO" altLang="x-none" dirty="0"/>
          </a:p>
          <a:p>
            <a:r>
              <a:rPr lang="nb-NO" dirty="0"/>
              <a:t>Framtid: Mathias </a:t>
            </a:r>
            <a:r>
              <a:rPr lang="nb-NO" dirty="0" err="1"/>
              <a:t>Hesthaven</a:t>
            </a:r>
            <a:endParaRPr lang="nb-NO" dirty="0"/>
          </a:p>
          <a:p>
            <a:endParaRPr lang="nb-NO" dirty="0"/>
          </a:p>
        </p:txBody>
      </p:sp>
    </p:spTree>
    <p:extLst>
      <p:ext uri="{BB962C8B-B14F-4D97-AF65-F5344CB8AC3E}">
        <p14:creationId xmlns:p14="http://schemas.microsoft.com/office/powerpoint/2010/main" val="96190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41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2805" y="396876"/>
            <a:ext cx="10058400" cy="1449387"/>
          </a:xfrm>
        </p:spPr>
        <p:txBody>
          <a:bodyPr/>
          <a:lstStyle/>
          <a:p>
            <a:pPr eaLnBrk="1" fontAlgn="auto" hangingPunct="1">
              <a:spcAft>
                <a:spcPts val="0"/>
              </a:spcAft>
              <a:defRPr/>
            </a:pPr>
            <a:r>
              <a:rPr lang="nb-NO" dirty="0">
                <a:solidFill>
                  <a:schemeClr val="tx1">
                    <a:lumMod val="75000"/>
                    <a:lumOff val="25000"/>
                  </a:schemeClr>
                </a:solidFill>
                <a:ea typeface="+mj-ea"/>
                <a:cs typeface="+mj-cs"/>
              </a:rPr>
              <a:t>Hva vet vi?</a:t>
            </a:r>
          </a:p>
        </p:txBody>
      </p:sp>
      <p:sp>
        <p:nvSpPr>
          <p:cNvPr id="21506" name="Plassholder for innhold 2"/>
          <p:cNvSpPr>
            <a:spLocks noGrp="1"/>
          </p:cNvSpPr>
          <p:nvPr>
            <p:ph sz="half" idx="1"/>
          </p:nvPr>
        </p:nvSpPr>
        <p:spPr>
          <a:xfrm>
            <a:off x="798936" y="2092326"/>
            <a:ext cx="2431428" cy="4022725"/>
          </a:xfrm>
        </p:spPr>
        <p:txBody>
          <a:bodyPr>
            <a:normAutofit/>
          </a:bodyPr>
          <a:lstStyle/>
          <a:p>
            <a:r>
              <a:rPr lang="nb-NO" altLang="x-none" dirty="0">
                <a:ea typeface="ＭＳ Ｐゴシック" charset="-128"/>
              </a:rPr>
              <a:t>Hjernen er ikke voksen før </a:t>
            </a:r>
            <a:r>
              <a:rPr lang="nb-NO" altLang="x-none" dirty="0" err="1">
                <a:ea typeface="ＭＳ Ｐゴシック" charset="-128"/>
              </a:rPr>
              <a:t>ca</a:t>
            </a:r>
            <a:r>
              <a:rPr lang="nb-NO" altLang="x-none" dirty="0">
                <a:ea typeface="ＭＳ Ｐゴシック" charset="-128"/>
              </a:rPr>
              <a:t> 25 år</a:t>
            </a:r>
          </a:p>
          <a:p>
            <a:r>
              <a:rPr lang="nb-NO" altLang="x-none" dirty="0">
                <a:ea typeface="ＭＳ Ｐゴシック" charset="-128"/>
              </a:rPr>
              <a:t>Utvikler seg bakfra og fremover</a:t>
            </a:r>
          </a:p>
          <a:p>
            <a:r>
              <a:rPr lang="nb-NO" altLang="x-none" dirty="0">
                <a:ea typeface="ＭＳ Ｐゴシック" charset="-128"/>
              </a:rPr>
              <a:t>Vurdering av risiko utvikles sist</a:t>
            </a:r>
          </a:p>
        </p:txBody>
      </p:sp>
      <p:sp>
        <p:nvSpPr>
          <p:cNvPr id="21507" name="Plassholder for innhold 4"/>
          <p:cNvSpPr>
            <a:spLocks noGrp="1"/>
          </p:cNvSpPr>
          <p:nvPr>
            <p:ph sz="half" idx="2"/>
          </p:nvPr>
        </p:nvSpPr>
        <p:spPr>
          <a:xfrm>
            <a:off x="6218238" y="1846263"/>
            <a:ext cx="4937125" cy="4022725"/>
          </a:xfrm>
        </p:spPr>
        <p:txBody>
          <a:bodyPr>
            <a:normAutofit/>
          </a:bodyPr>
          <a:lstStyle/>
          <a:p>
            <a:pPr eaLnBrk="1" hangingPunct="1"/>
            <a:endParaRPr lang="nb-NO" altLang="x-none">
              <a:ea typeface="ＭＳ Ｐゴシック" charset="-128"/>
            </a:endParaRPr>
          </a:p>
        </p:txBody>
      </p:sp>
      <p:pic>
        <p:nvPicPr>
          <p:cNvPr id="4" name="Bilde 3" descr="Skjermbilde 2015-10-14 kl. 19.52.4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26322" y="150813"/>
            <a:ext cx="7767474" cy="65706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kstSylinder 5"/>
          <p:cNvSpPr txBox="1">
            <a:spLocks noChangeArrowheads="1"/>
          </p:cNvSpPr>
          <p:nvPr/>
        </p:nvSpPr>
        <p:spPr bwMode="auto">
          <a:xfrm>
            <a:off x="798936" y="5714783"/>
            <a:ext cx="3137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nb-NO" altLang="x-none" sz="1200" dirty="0">
                <a:hlinkClick r:id="rId4"/>
              </a:rPr>
              <a:t>Bilde: http://www.nrk.no/viten/den-uferdige-ungdomshjernen-1.6304502</a:t>
            </a:r>
            <a:endParaRPr lang="nb-NO" altLang="x-none" sz="1200" dirty="0"/>
          </a:p>
          <a:p>
            <a:pPr eaLnBrk="1" hangingPunct="1"/>
            <a:endParaRPr lang="nb-NO" altLang="x-none" sz="1200" dirty="0"/>
          </a:p>
        </p:txBody>
      </p:sp>
      <p:sp>
        <p:nvSpPr>
          <p:cNvPr id="5" name="Plassholder for lysbildenummer 4"/>
          <p:cNvSpPr>
            <a:spLocks noGrp="1"/>
          </p:cNvSpPr>
          <p:nvPr>
            <p:ph type="sldNum" sz="quarter" idx="12"/>
          </p:nvPr>
        </p:nvSpPr>
        <p:spPr/>
        <p:txBody>
          <a:bodyPr/>
          <a:lstStyle/>
          <a:p>
            <a:fld id="{C06C101E-AE9B-1D44-B9D4-D9BD38FEF8B5}" type="slidenum">
              <a:rPr lang="nb-NO" smtClean="0"/>
              <a:t>3</a:t>
            </a:fld>
            <a:endParaRPr lang="nb-NO"/>
          </a:p>
        </p:txBody>
      </p:sp>
    </p:spTree>
    <p:extLst>
      <p:ext uri="{BB962C8B-B14F-4D97-AF65-F5344CB8AC3E}">
        <p14:creationId xmlns:p14="http://schemas.microsoft.com/office/powerpoint/2010/main" val="93671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156" y="419551"/>
            <a:ext cx="4439133" cy="1558925"/>
          </a:xfrm>
        </p:spPr>
        <p:txBody>
          <a:bodyPr wrap="square" numCol="1" anchorCtr="0" compatLnSpc="1">
            <a:prstTxWarp prst="textNoShape">
              <a:avLst/>
            </a:prstTxWarp>
            <a:normAutofit fontScale="90000"/>
          </a:bodyPr>
          <a:lstStyle/>
          <a:p>
            <a:pPr algn="ctr" eaLnBrk="1" hangingPunct="1"/>
            <a:r>
              <a:rPr lang="nb-NO" altLang="x-none" dirty="0">
                <a:solidFill>
                  <a:srgbClr val="FF0000"/>
                </a:solidFill>
                <a:ea typeface="ＭＳ Ｐゴシック" charset="-128"/>
              </a:rPr>
              <a:t>Som en Ferrari uten bremser</a:t>
            </a:r>
          </a:p>
        </p:txBody>
      </p:sp>
      <p:sp>
        <p:nvSpPr>
          <p:cNvPr id="3" name="Plassholder for innhold 2"/>
          <p:cNvSpPr>
            <a:spLocks noGrp="1"/>
          </p:cNvSpPr>
          <p:nvPr>
            <p:ph sz="half" idx="1"/>
          </p:nvPr>
        </p:nvSpPr>
        <p:spPr>
          <a:xfrm>
            <a:off x="937937" y="2412793"/>
            <a:ext cx="3186802" cy="3858798"/>
          </a:xfrm>
        </p:spPr>
        <p:txBody>
          <a:bodyPr>
            <a:normAutofit/>
          </a:bodyPr>
          <a:lstStyle/>
          <a:p>
            <a:pPr eaLnBrk="1" hangingPunct="1"/>
            <a:r>
              <a:rPr lang="nb-NO" altLang="x-none" dirty="0">
                <a:ea typeface="ＭＳ Ｐゴシック" charset="-128"/>
              </a:rPr>
              <a:t>Hjernen er 80 % utviklet i tenårene</a:t>
            </a:r>
          </a:p>
          <a:p>
            <a:pPr eaLnBrk="1" hangingPunct="1"/>
            <a:r>
              <a:rPr lang="nb-NO" altLang="x-none" dirty="0">
                <a:solidFill>
                  <a:srgbClr val="FF0000"/>
                </a:solidFill>
                <a:ea typeface="ＭＳ Ｐゴシック" charset="-128"/>
              </a:rPr>
              <a:t>Mye utforskertrang, ikke </a:t>
            </a:r>
            <a:r>
              <a:rPr lang="nb-NO" altLang="x-none">
                <a:solidFill>
                  <a:srgbClr val="FF0000"/>
                </a:solidFill>
                <a:ea typeface="ＭＳ Ｐゴシック" charset="-128"/>
              </a:rPr>
              <a:t>så velutviklet </a:t>
            </a:r>
            <a:r>
              <a:rPr lang="nb-NO" altLang="x-none" dirty="0">
                <a:solidFill>
                  <a:srgbClr val="FF0000"/>
                </a:solidFill>
                <a:ea typeface="ＭＳ Ｐゴシック" charset="-128"/>
              </a:rPr>
              <a:t>dømmekraft og impulskontroll</a:t>
            </a:r>
          </a:p>
          <a:p>
            <a:pPr eaLnBrk="1" hangingPunct="1">
              <a:buFont typeface="Calibri" charset="0"/>
              <a:buNone/>
            </a:pPr>
            <a:endParaRPr lang="nb-NO" altLang="x-none" dirty="0">
              <a:ea typeface="ＭＳ Ｐゴシック" charset="-128"/>
            </a:endParaRPr>
          </a:p>
        </p:txBody>
      </p:sp>
      <p:pic>
        <p:nvPicPr>
          <p:cNvPr id="5" name="Plassholder for innhold 4" descr="Skjermbilde 2016-03-09 kl. 07.40.18.png"/>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460322" y="0"/>
            <a:ext cx="8416883" cy="6858000"/>
          </a:xfrm>
          <a:effectLst>
            <a:outerShdw blurRad="292100" dist="139700" dir="2700000" algn="tl" rotWithShape="0">
              <a:srgbClr val="333333">
                <a:alpha val="64999"/>
              </a:srgbClr>
            </a:outerShdw>
          </a:effectLst>
        </p:spPr>
      </p:pic>
      <p:sp>
        <p:nvSpPr>
          <p:cNvPr id="6" name="Plassholder for lysbildenummer 5"/>
          <p:cNvSpPr>
            <a:spLocks noGrp="1"/>
          </p:cNvSpPr>
          <p:nvPr>
            <p:ph type="sldNum" sz="quarter" idx="12"/>
          </p:nvPr>
        </p:nvSpPr>
        <p:spPr/>
        <p:txBody>
          <a:bodyPr/>
          <a:lstStyle/>
          <a:p>
            <a:fld id="{C06C101E-AE9B-1D44-B9D4-D9BD38FEF8B5}" type="slidenum">
              <a:rPr lang="nb-NO" smtClean="0"/>
              <a:t>4</a:t>
            </a:fld>
            <a:endParaRPr lang="nb-NO"/>
          </a:p>
        </p:txBody>
      </p:sp>
    </p:spTree>
    <p:extLst>
      <p:ext uri="{BB962C8B-B14F-4D97-AF65-F5344CB8AC3E}">
        <p14:creationId xmlns:p14="http://schemas.microsoft.com/office/powerpoint/2010/main" val="382489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ekstSylinder 1"/>
          <p:cNvSpPr txBox="1"/>
          <p:nvPr/>
        </p:nvSpPr>
        <p:spPr>
          <a:xfrm>
            <a:off x="1955800" y="5283200"/>
            <a:ext cx="184731" cy="369332"/>
          </a:xfrm>
          <a:prstGeom prst="rect">
            <a:avLst/>
          </a:prstGeom>
          <a:noFill/>
        </p:spPr>
        <p:txBody>
          <a:bodyPr wrap="none" rtlCol="0">
            <a:spAutoFit/>
          </a:bodyPr>
          <a:lstStyle/>
          <a:p>
            <a:endParaRPr lang="nb-NO" dirty="0"/>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C101E-AE9B-1D44-B9D4-D9BD38FEF8B5}" type="slidenum">
              <a:rPr lang="nb-NO" smtClean="0"/>
              <a:pPr/>
              <a:t>5</a:t>
            </a:fld>
            <a:endParaRPr lang="nb-NO"/>
          </a:p>
        </p:txBody>
      </p:sp>
    </p:spTree>
    <p:extLst>
      <p:ext uri="{BB962C8B-B14F-4D97-AF65-F5344CB8AC3E}">
        <p14:creationId xmlns:p14="http://schemas.microsoft.com/office/powerpoint/2010/main" val="230747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4209" y="643466"/>
            <a:ext cx="7703581" cy="5571067"/>
          </a:xfrm>
          <a:prstGeom prst="rect">
            <a:avLst/>
          </a:prstGeom>
        </p:spPr>
      </p:pic>
      <p:sp>
        <p:nvSpPr>
          <p:cNvPr id="3" name="Plassholder for lysbildenumm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C101E-AE9B-1D44-B9D4-D9BD38FEF8B5}" type="slidenum">
              <a:rPr lang="nb-NO" smtClean="0"/>
              <a:pPr/>
              <a:t>6</a:t>
            </a:fld>
            <a:endParaRPr lang="nb-NO"/>
          </a:p>
        </p:txBody>
      </p:sp>
    </p:spTree>
    <p:extLst>
      <p:ext uri="{BB962C8B-B14F-4D97-AF65-F5344CB8AC3E}">
        <p14:creationId xmlns:p14="http://schemas.microsoft.com/office/powerpoint/2010/main" val="78879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Plassholder for bunntekst 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anne.kristin.imenes@gmail.com</a:t>
            </a:r>
          </a:p>
        </p:txBody>
      </p:sp>
      <p:sp>
        <p:nvSpPr>
          <p:cNvPr id="3" name="Plassholder for lysbildenumm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C101E-AE9B-1D44-B9D4-D9BD38FEF8B5}" type="slidenum">
              <a:rPr lang="nb-NO" smtClean="0"/>
              <a:pPr/>
              <a:t>7</a:t>
            </a:fld>
            <a:endParaRPr lang="nb-NO"/>
          </a:p>
        </p:txBody>
      </p:sp>
    </p:spTree>
    <p:extLst>
      <p:ext uri="{BB962C8B-B14F-4D97-AF65-F5344CB8AC3E}">
        <p14:creationId xmlns:p14="http://schemas.microsoft.com/office/powerpoint/2010/main" val="185350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tel 4"/>
          <p:cNvSpPr>
            <a:spLocks noGrp="1"/>
          </p:cNvSpPr>
          <p:nvPr>
            <p:ph type="title"/>
          </p:nvPr>
        </p:nvSpPr>
        <p:spPr>
          <a:xfrm>
            <a:off x="1158240" y="274320"/>
            <a:ext cx="3609976" cy="1160146"/>
          </a:xfrm>
        </p:spPr>
        <p:txBody>
          <a:bodyPr/>
          <a:lstStyle/>
          <a:p>
            <a:endParaRPr lang="nb-NO" altLang="x-none"/>
          </a:p>
        </p:txBody>
      </p:sp>
      <p:sp>
        <p:nvSpPr>
          <p:cNvPr id="33794" name="Plassholder for innhold 5"/>
          <p:cNvSpPr>
            <a:spLocks noGrp="1"/>
          </p:cNvSpPr>
          <p:nvPr>
            <p:ph idx="1"/>
          </p:nvPr>
        </p:nvSpPr>
        <p:spPr>
          <a:xfrm>
            <a:off x="6649278" y="1669774"/>
            <a:ext cx="6341165" cy="6480312"/>
          </a:xfrm>
        </p:spPr>
        <p:txBody>
          <a:bodyPr/>
          <a:lstStyle/>
          <a:p>
            <a:endParaRPr lang="nb-NO" altLang="x-none" dirty="0"/>
          </a:p>
        </p:txBody>
      </p:sp>
      <p:sp>
        <p:nvSpPr>
          <p:cNvPr id="33795" name="Plassholder for tekst 6"/>
          <p:cNvSpPr>
            <a:spLocks noGrp="1"/>
          </p:cNvSpPr>
          <p:nvPr>
            <p:ph type="body" sz="half" idx="2"/>
          </p:nvPr>
        </p:nvSpPr>
        <p:spPr>
          <a:xfrm>
            <a:off x="1158240" y="1434466"/>
            <a:ext cx="3609976" cy="4692014"/>
          </a:xfrm>
        </p:spPr>
        <p:txBody>
          <a:bodyPr/>
          <a:lstStyle/>
          <a:p>
            <a:endParaRPr lang="nb-NO" altLang="x-none" sz="3480" b="1" dirty="0"/>
          </a:p>
          <a:p>
            <a:r>
              <a:rPr lang="nb-NO" altLang="x-none" sz="3480" b="1" dirty="0"/>
              <a:t>Hjelpehånden </a:t>
            </a:r>
          </a:p>
          <a:p>
            <a:r>
              <a:rPr lang="nb-NO" altLang="x-none" sz="3480" b="1" dirty="0"/>
              <a:t>kan hjelpe deg å rydde</a:t>
            </a:r>
          </a:p>
        </p:txBody>
      </p:sp>
      <p:sp>
        <p:nvSpPr>
          <p:cNvPr id="33796" name="Plassholder for lysbildenumm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80">
                <a:solidFill>
                  <a:schemeClr val="tx1"/>
                </a:solidFill>
                <a:latin typeface="Arial" charset="0"/>
                <a:ea typeface="ＭＳ Ｐゴシック" charset="-128"/>
              </a:defRPr>
            </a:lvl1pPr>
            <a:lvl2pPr marL="45518070" indent="-44969430">
              <a:defRPr sz="1680">
                <a:solidFill>
                  <a:schemeClr val="tx1"/>
                </a:solidFill>
                <a:latin typeface="Arial" charset="0"/>
                <a:ea typeface="ＭＳ Ｐゴシック" charset="-128"/>
              </a:defRPr>
            </a:lvl2pPr>
            <a:lvl3pPr>
              <a:defRPr sz="1680">
                <a:solidFill>
                  <a:schemeClr val="tx1"/>
                </a:solidFill>
                <a:latin typeface="Arial" charset="0"/>
                <a:ea typeface="ＭＳ Ｐゴシック" charset="-128"/>
              </a:defRPr>
            </a:lvl3pPr>
            <a:lvl4pPr>
              <a:defRPr sz="1680">
                <a:solidFill>
                  <a:schemeClr val="tx1"/>
                </a:solidFill>
                <a:latin typeface="Arial" charset="0"/>
                <a:ea typeface="ＭＳ Ｐゴシック" charset="-128"/>
              </a:defRPr>
            </a:lvl4pPr>
            <a:lvl5pPr>
              <a:defRPr sz="1680">
                <a:solidFill>
                  <a:schemeClr val="tx1"/>
                </a:solidFill>
                <a:latin typeface="Arial" charset="0"/>
                <a:ea typeface="ＭＳ Ｐゴシック" charset="-128"/>
              </a:defRPr>
            </a:lvl5pPr>
            <a:lvl6pPr marL="1981200" indent="762000" eaLnBrk="0" fontAlgn="base" hangingPunct="0">
              <a:spcBef>
                <a:spcPct val="0"/>
              </a:spcBef>
              <a:spcAft>
                <a:spcPct val="0"/>
              </a:spcAft>
              <a:defRPr sz="1680">
                <a:solidFill>
                  <a:schemeClr val="tx1"/>
                </a:solidFill>
                <a:latin typeface="Arial" charset="0"/>
                <a:ea typeface="ＭＳ Ｐゴシック" charset="-128"/>
              </a:defRPr>
            </a:lvl6pPr>
            <a:lvl7pPr marL="2529840" indent="762000" eaLnBrk="0" fontAlgn="base" hangingPunct="0">
              <a:spcBef>
                <a:spcPct val="0"/>
              </a:spcBef>
              <a:spcAft>
                <a:spcPct val="0"/>
              </a:spcAft>
              <a:defRPr sz="1680">
                <a:solidFill>
                  <a:schemeClr val="tx1"/>
                </a:solidFill>
                <a:latin typeface="Arial" charset="0"/>
                <a:ea typeface="ＭＳ Ｐゴシック" charset="-128"/>
              </a:defRPr>
            </a:lvl7pPr>
            <a:lvl8pPr marL="3078480" indent="762000" eaLnBrk="0" fontAlgn="base" hangingPunct="0">
              <a:spcBef>
                <a:spcPct val="0"/>
              </a:spcBef>
              <a:spcAft>
                <a:spcPct val="0"/>
              </a:spcAft>
              <a:defRPr sz="1680">
                <a:solidFill>
                  <a:schemeClr val="tx1"/>
                </a:solidFill>
                <a:latin typeface="Arial" charset="0"/>
                <a:ea typeface="ＭＳ Ｐゴシック" charset="-128"/>
              </a:defRPr>
            </a:lvl8pPr>
            <a:lvl9pPr marL="3627120" indent="762000" eaLnBrk="0" fontAlgn="base" hangingPunct="0">
              <a:spcBef>
                <a:spcPct val="0"/>
              </a:spcBef>
              <a:spcAft>
                <a:spcPct val="0"/>
              </a:spcAft>
              <a:defRPr sz="1680">
                <a:solidFill>
                  <a:schemeClr val="tx1"/>
                </a:solidFill>
                <a:latin typeface="Arial" charset="0"/>
                <a:ea typeface="ＭＳ Ｐゴシック" charset="-128"/>
              </a:defRPr>
            </a:lvl9pPr>
          </a:lstStyle>
          <a:p>
            <a:fld id="{150C0C74-16A1-434D-939B-F2D80F541709}" type="slidenum">
              <a:rPr lang="nb-NO" altLang="x-none" sz="840">
                <a:solidFill>
                  <a:srgbClr val="17AAD7"/>
                </a:solidFill>
              </a:rPr>
              <a:pPr/>
              <a:t>8</a:t>
            </a:fld>
            <a:endParaRPr lang="nb-NO" altLang="x-none" sz="840">
              <a:solidFill>
                <a:srgbClr val="17AAD7"/>
              </a:solidFill>
            </a:endParaRPr>
          </a:p>
        </p:txBody>
      </p:sp>
      <p:pic>
        <p:nvPicPr>
          <p:cNvPr id="33797" name="Plassholder for innhold 5" descr="(HJELPEHAND).pdf"/>
          <p:cNvPicPr>
            <a:picLocks noChangeAspect="1"/>
          </p:cNvPicPr>
          <p:nvPr/>
        </p:nvPicPr>
        <p:blipFill>
          <a:blip r:embed="rId3">
            <a:extLst>
              <a:ext uri="{28A0092B-C50C-407E-A947-70E740481C1C}">
                <a14:useLocalDpi xmlns:a14="http://schemas.microsoft.com/office/drawing/2010/main" val="0"/>
              </a:ext>
            </a:extLst>
          </a:blip>
          <a:srcRect l="8748" r="8748"/>
          <a:stretch>
            <a:fillRect/>
          </a:stretch>
        </p:blipFill>
        <p:spPr bwMode="auto">
          <a:xfrm>
            <a:off x="5148471" y="0"/>
            <a:ext cx="6801512" cy="68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bunntekst 1"/>
          <p:cNvSpPr>
            <a:spLocks noGrp="1"/>
          </p:cNvSpPr>
          <p:nvPr>
            <p:ph type="ftr" sz="quarter" idx="11"/>
          </p:nvPr>
        </p:nvSpPr>
        <p:spPr>
          <a:xfrm>
            <a:off x="2534478" y="6218555"/>
            <a:ext cx="4114800" cy="365125"/>
          </a:xfrm>
        </p:spPr>
        <p:txBody>
          <a:bodyPr/>
          <a:lstStyle/>
          <a:p>
            <a:r>
              <a:rPr lang="nb-NO" dirty="0">
                <a:solidFill>
                  <a:schemeClr val="tx1"/>
                </a:solidFill>
              </a:rPr>
              <a:t>Kilde: </a:t>
            </a:r>
            <a:r>
              <a:rPr lang="nb-NO" dirty="0" err="1">
                <a:solidFill>
                  <a:schemeClr val="tx1"/>
                </a:solidFill>
              </a:rPr>
              <a:t>Solfridraknes.no</a:t>
            </a:r>
            <a:endParaRPr lang="nb-NO" dirty="0">
              <a:solidFill>
                <a:schemeClr val="tx1"/>
              </a:solidFill>
            </a:endParaRPr>
          </a:p>
        </p:txBody>
      </p:sp>
    </p:spTree>
    <p:extLst>
      <p:ext uri="{BB962C8B-B14F-4D97-AF65-F5344CB8AC3E}">
        <p14:creationId xmlns:p14="http://schemas.microsoft.com/office/powerpoint/2010/main" val="175276527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9" name="Plassholder for bilde 8" descr="TRØSTE BARN.jpg"/>
          <p:cNvPicPr>
            <a:picLocks noGrp="1" noChangeAspect="1"/>
          </p:cNvPicPr>
          <p:nvPr>
            <p:ph type="pic" idx="1"/>
          </p:nvPr>
        </p:nvPicPr>
        <p:blipFill>
          <a:blip r:embed="rId3" cstate="email">
            <a:extLst>
              <a:ext uri="{28A0092B-C50C-407E-A947-70E740481C1C}">
                <a14:useLocalDpi xmlns:a14="http://schemas.microsoft.com/office/drawing/2010/main"/>
              </a:ext>
            </a:extLst>
          </a:blip>
          <a:srcRect l="-12597" r="-12597"/>
          <a:stretch>
            <a:fillRect/>
          </a:stretch>
        </p:blipFill>
        <p:spPr>
          <a:prstGeom prst="rect">
            <a:avLst/>
          </a:prstGeom>
        </p:spPr>
      </p:pic>
    </p:spTree>
    <p:extLst>
      <p:ext uri="{BB962C8B-B14F-4D97-AF65-F5344CB8AC3E}">
        <p14:creationId xmlns:p14="http://schemas.microsoft.com/office/powerpoint/2010/main" val="1036354599"/>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2427</TotalTime>
  <Words>1800</Words>
  <Application>Microsoft Macintosh PowerPoint</Application>
  <PresentationFormat>Widescreen</PresentationFormat>
  <Paragraphs>127</Paragraphs>
  <Slides>21</Slides>
  <Notes>17</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21</vt:i4>
      </vt:variant>
    </vt:vector>
  </HeadingPairs>
  <TitlesOfParts>
    <vt:vector size="31" baseType="lpstr">
      <vt:lpstr>MS PGothic</vt:lpstr>
      <vt:lpstr>MS PGothic</vt:lpstr>
      <vt:lpstr>Arial</vt:lpstr>
      <vt:lpstr>Calibri</vt:lpstr>
      <vt:lpstr>Georgia</vt:lpstr>
      <vt:lpstr>Times</vt:lpstr>
      <vt:lpstr>4_Office-tema</vt:lpstr>
      <vt:lpstr>5_Office-tema</vt:lpstr>
      <vt:lpstr>3_Office-tema</vt:lpstr>
      <vt:lpstr>6_Office-tema</vt:lpstr>
      <vt:lpstr>Temakveld: Ungdomshjernen  Å skape god helse for seg selv og andre  ROBUST UNGDOM  </vt:lpstr>
      <vt:lpstr>PowerPoint-presentasjon</vt:lpstr>
      <vt:lpstr>Hva vet vi?</vt:lpstr>
      <vt:lpstr>Som en Ferrari uten bremser</vt:lpstr>
      <vt:lpstr>PowerPoint-presentasjon</vt:lpstr>
      <vt:lpstr>PowerPoint-presentasjon</vt:lpstr>
      <vt:lpstr>PowerPoint-presentasjon</vt:lpstr>
      <vt:lpstr>PowerPoint-presentasjon</vt:lpstr>
      <vt:lpstr>PowerPoint-presentasjon</vt:lpstr>
      <vt:lpstr>PowerPoint-presentasjon</vt:lpstr>
      <vt:lpstr>Foreldre påvirker mer enn mange tror</vt:lpstr>
      <vt:lpstr>Hva vet vi om forholdet til foreldre?</vt:lpstr>
      <vt:lpstr>Supporterrollen</vt:lpstr>
      <vt:lpstr>PowerPoint-presentasjon</vt:lpstr>
      <vt:lpstr>PowerPoint-presentasjon</vt:lpstr>
      <vt:lpstr>PowerPoint-presentasjon</vt:lpstr>
      <vt:lpstr>www.robustungdom.no</vt:lpstr>
      <vt:lpstr>Følg oss på Facebook og Instagram</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34</cp:revision>
  <dcterms:created xsi:type="dcterms:W3CDTF">2020-02-24T12:22:26Z</dcterms:created>
  <dcterms:modified xsi:type="dcterms:W3CDTF">2025-03-06T19:19:02Z</dcterms:modified>
</cp:coreProperties>
</file>