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sldIdLst>
    <p:sldId id="261" r:id="rId5"/>
    <p:sldId id="270" r:id="rId6"/>
    <p:sldId id="271" r:id="rId7"/>
    <p:sldId id="272" r:id="rId8"/>
    <p:sldId id="265" r:id="rId9"/>
    <p:sldId id="273" r:id="rId10"/>
    <p:sldId id="274" r:id="rId11"/>
    <p:sldId id="275" r:id="rId12"/>
    <p:sldId id="266" r:id="rId13"/>
    <p:sldId id="276" r:id="rId14"/>
    <p:sldId id="277" r:id="rId15"/>
    <p:sldId id="278" r:id="rId16"/>
    <p:sldId id="297" r:id="rId17"/>
    <p:sldId id="269"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707" autoAdjust="0"/>
    <p:restoredTop sz="92730"/>
  </p:normalViewPr>
  <p:slideViewPr>
    <p:cSldViewPr snapToGrid="0" snapToObjects="1">
      <p:cViewPr varScale="1">
        <p:scale>
          <a:sx n="97" d="100"/>
          <a:sy n="97" d="100"/>
        </p:scale>
        <p:origin x="240" y="6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0B2DD-1C9B-47D9-AC0A-CC738D45504D}" type="doc">
      <dgm:prSet loTypeId="urn:microsoft.com/office/officeart/2016/7/layout/RepeatingBendingProcessNew" loCatId="process" qsTypeId="urn:microsoft.com/office/officeart/2005/8/quickstyle/simple3" qsCatId="simple" csTypeId="urn:microsoft.com/office/officeart/2005/8/colors/accent5_2" csCatId="accent5" phldr="1"/>
      <dgm:spPr/>
      <dgm:t>
        <a:bodyPr/>
        <a:lstStyle/>
        <a:p>
          <a:endParaRPr lang="en-US"/>
        </a:p>
      </dgm:t>
    </dgm:pt>
    <dgm:pt modelId="{36FE66CB-27D2-47B3-8A8D-4F4DCE18F9FC}">
      <dgm:prSet/>
      <dgm:spPr>
        <a:solidFill>
          <a:schemeClr val="bg1">
            <a:lumMod val="95000"/>
          </a:schemeClr>
        </a:solidFill>
      </dgm:spPr>
      <dgm:t>
        <a:bodyPr/>
        <a:lstStyle/>
        <a:p>
          <a:r>
            <a:rPr lang="nb-NO" b="0" i="0" dirty="0">
              <a:solidFill>
                <a:schemeClr val="tx1">
                  <a:lumMod val="75000"/>
                </a:schemeClr>
              </a:solidFill>
            </a:rPr>
            <a:t>Alle stiller seg på en rekke etter: </a:t>
          </a:r>
          <a:r>
            <a:rPr lang="nb-NO" b="1" dirty="0">
              <a:solidFill>
                <a:schemeClr val="tx1">
                  <a:lumMod val="75000"/>
                </a:schemeClr>
              </a:solidFill>
            </a:rPr>
            <a:t>”Hvor mange timer du sov forrige natt”</a:t>
          </a:r>
          <a:endParaRPr lang="en-US" dirty="0">
            <a:solidFill>
              <a:schemeClr val="tx1">
                <a:lumMod val="75000"/>
              </a:schemeClr>
            </a:solidFill>
          </a:endParaRPr>
        </a:p>
      </dgm:t>
    </dgm:pt>
    <dgm:pt modelId="{5D0F8B43-D0DA-43B4-A8E4-A66762BDE58A}" type="parTrans" cxnId="{2CFA1A05-AC84-46F8-B278-E3A6091FE9A7}">
      <dgm:prSet/>
      <dgm:spPr/>
      <dgm:t>
        <a:bodyPr/>
        <a:lstStyle/>
        <a:p>
          <a:endParaRPr lang="en-US"/>
        </a:p>
      </dgm:t>
    </dgm:pt>
    <dgm:pt modelId="{8CC54F98-7BAE-4754-87A2-B1085656FF5C}" type="sibTrans" cxnId="{2CFA1A05-AC84-46F8-B278-E3A6091FE9A7}">
      <dgm:prSet/>
      <dgm:spPr/>
      <dgm:t>
        <a:bodyPr/>
        <a:lstStyle/>
        <a:p>
          <a:endParaRPr lang="en-US"/>
        </a:p>
      </dgm:t>
    </dgm:pt>
    <dgm:pt modelId="{6038A879-0BCA-4A18-BC14-6D1269E391AE}">
      <dgm:prSet/>
      <dgm:spPr>
        <a:solidFill>
          <a:schemeClr val="bg1">
            <a:lumMod val="95000"/>
          </a:schemeClr>
        </a:solidFill>
      </dgm:spPr>
      <dgm:t>
        <a:bodyPr/>
        <a:lstStyle/>
        <a:p>
          <a:r>
            <a:rPr lang="nb-NO" b="1" dirty="0">
              <a:solidFill>
                <a:schemeClr val="tx1">
                  <a:lumMod val="75000"/>
                </a:schemeClr>
              </a:solidFill>
            </a:rPr>
            <a:t>Gruppeinndeling:</a:t>
          </a:r>
          <a:r>
            <a:rPr lang="nb-NO" dirty="0">
              <a:solidFill>
                <a:schemeClr val="tx1">
                  <a:lumMod val="75000"/>
                </a:schemeClr>
              </a:solidFill>
            </a:rPr>
            <a:t> Lag grupper med 4 elever i hver</a:t>
          </a:r>
          <a:endParaRPr lang="en-US" dirty="0">
            <a:solidFill>
              <a:schemeClr val="tx1">
                <a:lumMod val="75000"/>
              </a:schemeClr>
            </a:solidFill>
          </a:endParaRPr>
        </a:p>
      </dgm:t>
    </dgm:pt>
    <dgm:pt modelId="{E7E20B78-ADF8-4A80-9FB0-E9B5AF301F13}" type="parTrans" cxnId="{9AE98AD5-C7A1-4E75-BDDB-29680FCBAD01}">
      <dgm:prSet/>
      <dgm:spPr/>
      <dgm:t>
        <a:bodyPr/>
        <a:lstStyle/>
        <a:p>
          <a:endParaRPr lang="en-US"/>
        </a:p>
      </dgm:t>
    </dgm:pt>
    <dgm:pt modelId="{4B6D6E06-2334-4E95-9FF4-4863D2B1644A}" type="sibTrans" cxnId="{9AE98AD5-C7A1-4E75-BDDB-29680FCBAD01}">
      <dgm:prSet/>
      <dgm:spPr/>
      <dgm:t>
        <a:bodyPr/>
        <a:lstStyle/>
        <a:p>
          <a:endParaRPr lang="en-US"/>
        </a:p>
      </dgm:t>
    </dgm:pt>
    <dgm:pt modelId="{A2257A8A-B7A4-FF4C-9CDD-F74AE5DD1C15}" type="pres">
      <dgm:prSet presAssocID="{6030B2DD-1C9B-47D9-AC0A-CC738D45504D}" presName="Name0" presStyleCnt="0">
        <dgm:presLayoutVars>
          <dgm:dir/>
          <dgm:resizeHandles val="exact"/>
        </dgm:presLayoutVars>
      </dgm:prSet>
      <dgm:spPr/>
    </dgm:pt>
    <dgm:pt modelId="{6F45F2D9-E0BD-EC4D-B162-3153603DB088}" type="pres">
      <dgm:prSet presAssocID="{36FE66CB-27D2-47B3-8A8D-4F4DCE18F9FC}" presName="node" presStyleLbl="node1" presStyleIdx="0" presStyleCnt="2">
        <dgm:presLayoutVars>
          <dgm:bulletEnabled val="1"/>
        </dgm:presLayoutVars>
      </dgm:prSet>
      <dgm:spPr/>
    </dgm:pt>
    <dgm:pt modelId="{65992195-1CB0-7047-92EB-D75694E007D5}" type="pres">
      <dgm:prSet presAssocID="{8CC54F98-7BAE-4754-87A2-B1085656FF5C}" presName="sibTrans" presStyleLbl="sibTrans1D1" presStyleIdx="0" presStyleCnt="1"/>
      <dgm:spPr/>
    </dgm:pt>
    <dgm:pt modelId="{AA5C4306-DFB2-A94E-AFF4-116C017EBDFC}" type="pres">
      <dgm:prSet presAssocID="{8CC54F98-7BAE-4754-87A2-B1085656FF5C}" presName="connectorText" presStyleLbl="sibTrans1D1" presStyleIdx="0" presStyleCnt="1"/>
      <dgm:spPr/>
    </dgm:pt>
    <dgm:pt modelId="{D46B6FC9-8D28-E048-B4DC-69A842DF7C03}" type="pres">
      <dgm:prSet presAssocID="{6038A879-0BCA-4A18-BC14-6D1269E391AE}" presName="node" presStyleLbl="node1" presStyleIdx="1" presStyleCnt="2">
        <dgm:presLayoutVars>
          <dgm:bulletEnabled val="1"/>
        </dgm:presLayoutVars>
      </dgm:prSet>
      <dgm:spPr/>
    </dgm:pt>
  </dgm:ptLst>
  <dgm:cxnLst>
    <dgm:cxn modelId="{2CFA1A05-AC84-46F8-B278-E3A6091FE9A7}" srcId="{6030B2DD-1C9B-47D9-AC0A-CC738D45504D}" destId="{36FE66CB-27D2-47B3-8A8D-4F4DCE18F9FC}" srcOrd="0" destOrd="0" parTransId="{5D0F8B43-D0DA-43B4-A8E4-A66762BDE58A}" sibTransId="{8CC54F98-7BAE-4754-87A2-B1085656FF5C}"/>
    <dgm:cxn modelId="{7E59FC0F-CD77-024E-BA41-DDBCB2C88555}" type="presOf" srcId="{8CC54F98-7BAE-4754-87A2-B1085656FF5C}" destId="{AA5C4306-DFB2-A94E-AFF4-116C017EBDFC}" srcOrd="1" destOrd="0" presId="urn:microsoft.com/office/officeart/2016/7/layout/RepeatingBendingProcessNew"/>
    <dgm:cxn modelId="{4D456759-4180-0C4D-B092-08AC1FA573DE}" type="presOf" srcId="{36FE66CB-27D2-47B3-8A8D-4F4DCE18F9FC}" destId="{6F45F2D9-E0BD-EC4D-B162-3153603DB088}" srcOrd="0" destOrd="0" presId="urn:microsoft.com/office/officeart/2016/7/layout/RepeatingBendingProcessNew"/>
    <dgm:cxn modelId="{ADB48AD3-9D37-7046-9831-3E1495C0F478}" type="presOf" srcId="{6030B2DD-1C9B-47D9-AC0A-CC738D45504D}" destId="{A2257A8A-B7A4-FF4C-9CDD-F74AE5DD1C15}" srcOrd="0" destOrd="0" presId="urn:microsoft.com/office/officeart/2016/7/layout/RepeatingBendingProcessNew"/>
    <dgm:cxn modelId="{9AE98AD5-C7A1-4E75-BDDB-29680FCBAD01}" srcId="{6030B2DD-1C9B-47D9-AC0A-CC738D45504D}" destId="{6038A879-0BCA-4A18-BC14-6D1269E391AE}" srcOrd="1" destOrd="0" parTransId="{E7E20B78-ADF8-4A80-9FB0-E9B5AF301F13}" sibTransId="{4B6D6E06-2334-4E95-9FF4-4863D2B1644A}"/>
    <dgm:cxn modelId="{49FF44E5-1816-4B4B-80E9-DD65D75D75DA}" type="presOf" srcId="{8CC54F98-7BAE-4754-87A2-B1085656FF5C}" destId="{65992195-1CB0-7047-92EB-D75694E007D5}" srcOrd="0" destOrd="0" presId="urn:microsoft.com/office/officeart/2016/7/layout/RepeatingBendingProcessNew"/>
    <dgm:cxn modelId="{4400F6EA-0CA8-2146-9053-FCDABEDF9424}" type="presOf" srcId="{6038A879-0BCA-4A18-BC14-6D1269E391AE}" destId="{D46B6FC9-8D28-E048-B4DC-69A842DF7C03}" srcOrd="0" destOrd="0" presId="urn:microsoft.com/office/officeart/2016/7/layout/RepeatingBendingProcessNew"/>
    <dgm:cxn modelId="{B27B86B5-F9B8-234E-9490-40173F11B953}" type="presParOf" srcId="{A2257A8A-B7A4-FF4C-9CDD-F74AE5DD1C15}" destId="{6F45F2D9-E0BD-EC4D-B162-3153603DB088}" srcOrd="0" destOrd="0" presId="urn:microsoft.com/office/officeart/2016/7/layout/RepeatingBendingProcessNew"/>
    <dgm:cxn modelId="{53A8B695-6495-0E44-964C-743B8074FD59}" type="presParOf" srcId="{A2257A8A-B7A4-FF4C-9CDD-F74AE5DD1C15}" destId="{65992195-1CB0-7047-92EB-D75694E007D5}" srcOrd="1" destOrd="0" presId="urn:microsoft.com/office/officeart/2016/7/layout/RepeatingBendingProcessNew"/>
    <dgm:cxn modelId="{834282FD-33C9-6A42-BFD9-C9EA25ADD95F}" type="presParOf" srcId="{65992195-1CB0-7047-92EB-D75694E007D5}" destId="{AA5C4306-DFB2-A94E-AFF4-116C017EBDFC}" srcOrd="0" destOrd="0" presId="urn:microsoft.com/office/officeart/2016/7/layout/RepeatingBendingProcessNew"/>
    <dgm:cxn modelId="{D6115DBB-3B7A-7A4E-A64D-1DEA3E99E953}" type="presParOf" srcId="{A2257A8A-B7A4-FF4C-9CDD-F74AE5DD1C15}" destId="{D46B6FC9-8D28-E048-B4DC-69A842DF7C03}" srcOrd="2" destOrd="0" presId="urn:microsoft.com/office/officeart/2016/7/layout/RepeatingBendingProcessNew"/>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92195-1CB0-7047-92EB-D75694E007D5}">
      <dsp:nvSpPr>
        <dsp:cNvPr id="0" name=""/>
        <dsp:cNvSpPr/>
      </dsp:nvSpPr>
      <dsp:spPr>
        <a:xfrm>
          <a:off x="3088799" y="2336491"/>
          <a:ext cx="91440" cy="864942"/>
        </a:xfrm>
        <a:custGeom>
          <a:avLst/>
          <a:gdLst/>
          <a:ahLst/>
          <a:cxnLst/>
          <a:rect l="0" t="0" r="0" b="0"/>
          <a:pathLst>
            <a:path>
              <a:moveTo>
                <a:pt x="45720" y="0"/>
              </a:moveTo>
              <a:lnTo>
                <a:pt x="45720" y="864942"/>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2130" y="2764485"/>
        <a:ext cx="44777" cy="8955"/>
      </dsp:txXfrm>
    </dsp:sp>
    <dsp:sp modelId="{6F45F2D9-E0BD-EC4D-B162-3153603DB088}">
      <dsp:nvSpPr>
        <dsp:cNvPr id="0" name=""/>
        <dsp:cNvSpPr/>
      </dsp:nvSpPr>
      <dsp:spPr>
        <a:xfrm>
          <a:off x="1187689" y="2095"/>
          <a:ext cx="3893660" cy="233619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511300">
            <a:lnSpc>
              <a:spcPct val="90000"/>
            </a:lnSpc>
            <a:spcBef>
              <a:spcPct val="0"/>
            </a:spcBef>
            <a:spcAft>
              <a:spcPct val="35000"/>
            </a:spcAft>
            <a:buNone/>
          </a:pPr>
          <a:r>
            <a:rPr lang="nb-NO" sz="3400" b="0" i="0" kern="1200" dirty="0">
              <a:solidFill>
                <a:schemeClr val="tx1">
                  <a:lumMod val="75000"/>
                </a:schemeClr>
              </a:solidFill>
            </a:rPr>
            <a:t>Alle stiller seg på en rekke etter: </a:t>
          </a:r>
          <a:r>
            <a:rPr lang="nb-NO" sz="3400" b="1" kern="1200" dirty="0">
              <a:solidFill>
                <a:schemeClr val="tx1">
                  <a:lumMod val="75000"/>
                </a:schemeClr>
              </a:solidFill>
            </a:rPr>
            <a:t>”Hvor mange timer du sov forrige natt”</a:t>
          </a:r>
          <a:endParaRPr lang="en-US" sz="3400" kern="1200" dirty="0">
            <a:solidFill>
              <a:schemeClr val="tx1">
                <a:lumMod val="75000"/>
              </a:schemeClr>
            </a:solidFill>
          </a:endParaRPr>
        </a:p>
      </dsp:txBody>
      <dsp:txXfrm>
        <a:off x="1187689" y="2095"/>
        <a:ext cx="3893660" cy="2336196"/>
      </dsp:txXfrm>
    </dsp:sp>
    <dsp:sp modelId="{D46B6FC9-8D28-E048-B4DC-69A842DF7C03}">
      <dsp:nvSpPr>
        <dsp:cNvPr id="0" name=""/>
        <dsp:cNvSpPr/>
      </dsp:nvSpPr>
      <dsp:spPr>
        <a:xfrm>
          <a:off x="1187689" y="3233834"/>
          <a:ext cx="3893660" cy="233619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511300">
            <a:lnSpc>
              <a:spcPct val="90000"/>
            </a:lnSpc>
            <a:spcBef>
              <a:spcPct val="0"/>
            </a:spcBef>
            <a:spcAft>
              <a:spcPct val="35000"/>
            </a:spcAft>
            <a:buNone/>
          </a:pPr>
          <a:r>
            <a:rPr lang="nb-NO" sz="3400" b="1" kern="1200" dirty="0">
              <a:solidFill>
                <a:schemeClr val="tx1">
                  <a:lumMod val="75000"/>
                </a:schemeClr>
              </a:solidFill>
            </a:rPr>
            <a:t>Gruppeinndeling:</a:t>
          </a:r>
          <a:r>
            <a:rPr lang="nb-NO" sz="3400" kern="1200" dirty="0">
              <a:solidFill>
                <a:schemeClr val="tx1">
                  <a:lumMod val="75000"/>
                </a:schemeClr>
              </a:solidFill>
            </a:rPr>
            <a:t> Lag grupper med 4 elever i hver</a:t>
          </a:r>
          <a:endParaRPr lang="en-US" sz="3400" kern="1200" dirty="0">
            <a:solidFill>
              <a:schemeClr val="tx1">
                <a:lumMod val="75000"/>
              </a:schemeClr>
            </a:solidFill>
          </a:endParaRPr>
        </a:p>
      </dsp:txBody>
      <dsp:txXfrm>
        <a:off x="1187689" y="3233834"/>
        <a:ext cx="3893660" cy="233619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4484CEFE-D93D-C846-BF6F-83D4E3CCC588}"/>
              </a:ext>
            </a:extLst>
          </p:cNvPr>
          <p:cNvPicPr>
            <a:picLocks noChangeAspect="1"/>
          </p:cNvPicPr>
          <p:nvPr userDrawn="1"/>
        </p:nvPicPr>
        <p:blipFill>
          <a:blip r:embed="rId2"/>
          <a:stretch>
            <a:fillRect/>
          </a:stretch>
        </p:blipFill>
        <p:spPr>
          <a:xfrm flipH="1">
            <a:off x="10536746" y="457199"/>
            <a:ext cx="1831100" cy="5181600"/>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a:srcRect l="29714"/>
          <a:stretch/>
        </p:blipFill>
        <p:spPr>
          <a:xfrm>
            <a:off x="0" y="543509"/>
            <a:ext cx="2440230" cy="5981483"/>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2"/>
            <a:ext cx="2743200" cy="365125"/>
          </a:xfrm>
          <a:prstGeom prst="rect">
            <a:avLst/>
          </a:prstGeom>
        </p:spPr>
        <p:txBody>
          <a:bodyPr lIns="117226" tIns="58613" rIns="117226" bIns="58613"/>
          <a:lstStyle/>
          <a:p>
            <a:fld id="{432A33D2-818E-BD45-B0B4-0A208BA6F448}" type="datetimeFigureOut">
              <a:rPr lang="nb-NO" smtClean="0"/>
              <a:pPr/>
              <a:t>06.03.2023</a:t>
            </a:fld>
            <a:endParaRPr lang="nb-NO"/>
          </a:p>
        </p:txBody>
      </p:sp>
      <p:sp>
        <p:nvSpPr>
          <p:cNvPr id="6" name="Plassholder for bunntekst 5"/>
          <p:cNvSpPr>
            <a:spLocks noGrp="1"/>
          </p:cNvSpPr>
          <p:nvPr>
            <p:ph type="ftr" sz="quarter" idx="11"/>
          </p:nvPr>
        </p:nvSpPr>
        <p:spPr>
          <a:xfrm>
            <a:off x="4038600" y="6356352"/>
            <a:ext cx="4114800" cy="365125"/>
          </a:xfrm>
          <a:prstGeom prst="rect">
            <a:avLst/>
          </a:prstGeom>
        </p:spPr>
        <p:txBody>
          <a:bodyPr lIns="117226" tIns="58613" rIns="117226" bIns="58613"/>
          <a:lstStyle/>
          <a:p>
            <a:endParaRPr lang="nb-NO"/>
          </a:p>
        </p:txBody>
      </p:sp>
      <p:sp>
        <p:nvSpPr>
          <p:cNvPr id="7" name="Plassholder for lysbildenummer 6"/>
          <p:cNvSpPr>
            <a:spLocks noGrp="1"/>
          </p:cNvSpPr>
          <p:nvPr>
            <p:ph type="sldNum" sz="quarter" idx="12"/>
          </p:nvPr>
        </p:nvSpPr>
        <p:spPr>
          <a:xfrm>
            <a:off x="8610600" y="6356352"/>
            <a:ext cx="2743200" cy="365125"/>
          </a:xfrm>
          <a:prstGeom prst="rect">
            <a:avLst/>
          </a:prstGeom>
        </p:spPr>
        <p:txBody>
          <a:bodyPr lIns="117226" tIns="58613" rIns="117226" bIns="58613"/>
          <a:lstStyle/>
          <a:p>
            <a:fld id="{DC995E5A-55C1-E24C-8317-F192C796E5AB}" type="slidenum">
              <a:rPr lang="nb-NO" smtClean="0"/>
              <a:pPr/>
              <a:t>‹#›</a:t>
            </a:fld>
            <a:endParaRPr lang="nb-NO"/>
          </a:p>
        </p:txBody>
      </p:sp>
    </p:spTree>
    <p:extLst>
      <p:ext uri="{BB962C8B-B14F-4D97-AF65-F5344CB8AC3E}">
        <p14:creationId xmlns:p14="http://schemas.microsoft.com/office/powerpoint/2010/main" val="99311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srcRect/>
          <a:stretch/>
        </p:blipFill>
        <p:spPr>
          <a:xfrm>
            <a:off x="6089613" y="-328014"/>
            <a:ext cx="2203486" cy="934321"/>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F280C95-EDD3-AC44-A390-E39288CC2A71}"/>
              </a:ext>
            </a:extLst>
          </p:cNvPr>
          <p:cNvPicPr>
            <a:picLocks noChangeAspect="1"/>
          </p:cNvPicPr>
          <p:nvPr userDrawn="1"/>
        </p:nvPicPr>
        <p:blipFill>
          <a:blip r:embed="rId2"/>
          <a:srcRect/>
          <a:stretch/>
        </p:blipFill>
        <p:spPr>
          <a:xfrm>
            <a:off x="8326580" y="3422693"/>
            <a:ext cx="4260916" cy="1806712"/>
          </a:xfrm>
          <a:prstGeom prst="rect">
            <a:avLst/>
          </a:prstGeom>
        </p:spPr>
      </p:pic>
      <p:pic>
        <p:nvPicPr>
          <p:cNvPr id="10" name="Bilde 9">
            <a:extLst>
              <a:ext uri="{FF2B5EF4-FFF2-40B4-BE49-F238E27FC236}">
                <a16:creationId xmlns:a16="http://schemas.microsoft.com/office/drawing/2014/main" id="{3D67082C-AE15-AE47-B28B-BFD75C293690}"/>
              </a:ext>
            </a:extLst>
          </p:cNvPr>
          <p:cNvPicPr>
            <a:picLocks noChangeAspect="1"/>
          </p:cNvPicPr>
          <p:nvPr userDrawn="1"/>
        </p:nvPicPr>
        <p:blipFill>
          <a:blip r:embed="rId3"/>
          <a:srcRect/>
          <a:stretch/>
        </p:blipFill>
        <p:spPr>
          <a:xfrm>
            <a:off x="4804549" y="1301203"/>
            <a:ext cx="2602780" cy="3021317"/>
          </a:xfrm>
          <a:prstGeom prst="rect">
            <a:avLst/>
          </a:prstGeom>
        </p:spPr>
      </p:pic>
      <p:pic>
        <p:nvPicPr>
          <p:cNvPr id="8" name="Bilde 7">
            <a:extLst>
              <a:ext uri="{FF2B5EF4-FFF2-40B4-BE49-F238E27FC236}">
                <a16:creationId xmlns:a16="http://schemas.microsoft.com/office/drawing/2014/main" id="{6FC5FD50-5997-A44F-B459-AC997A685274}"/>
              </a:ext>
            </a:extLst>
          </p:cNvPr>
          <p:cNvPicPr>
            <a:picLocks noChangeAspect="1"/>
          </p:cNvPicPr>
          <p:nvPr userDrawn="1"/>
        </p:nvPicPr>
        <p:blipFill>
          <a:blip r:embed="rId4"/>
          <a:stretch>
            <a:fillRect/>
          </a:stretch>
        </p:blipFill>
        <p:spPr>
          <a:xfrm>
            <a:off x="702407" y="668214"/>
            <a:ext cx="3292966" cy="618978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AF190DB9-3DA8-2C48-9575-54E897811B02}"/>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12" name="Bilde 11" descr="Et bilde som inneholder leke&#10;&#10;Automatisk generert beskrivelse">
            <a:extLst>
              <a:ext uri="{FF2B5EF4-FFF2-40B4-BE49-F238E27FC236}">
                <a16:creationId xmlns:a16="http://schemas.microsoft.com/office/drawing/2014/main" id="{A6757651-22FD-404B-A857-343EA2432E10}"/>
              </a:ext>
            </a:extLst>
          </p:cNvPr>
          <p:cNvPicPr>
            <a:picLocks noChangeAspect="1"/>
          </p:cNvPicPr>
          <p:nvPr userDrawn="1"/>
        </p:nvPicPr>
        <p:blipFill>
          <a:blip r:embed="rId3"/>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AF190DB9-3DA8-2C48-9575-54E897811B02}"/>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4" name="Bilde 3">
            <a:extLst>
              <a:ext uri="{FF2B5EF4-FFF2-40B4-BE49-F238E27FC236}">
                <a16:creationId xmlns:a16="http://schemas.microsoft.com/office/drawing/2014/main" id="{D41F83F8-31A0-884E-AA26-6F9520CFFF86}"/>
              </a:ext>
            </a:extLst>
          </p:cNvPr>
          <p:cNvPicPr>
            <a:picLocks noChangeAspect="1"/>
          </p:cNvPicPr>
          <p:nvPr userDrawn="1"/>
        </p:nvPicPr>
        <p:blipFill>
          <a:blip r:embed="rId3"/>
          <a:stretch>
            <a:fillRect/>
          </a:stretch>
        </p:blipFill>
        <p:spPr>
          <a:xfrm>
            <a:off x="1163389" y="589076"/>
            <a:ext cx="2119073" cy="6268923"/>
          </a:xfrm>
          <a:prstGeom prst="rect">
            <a:avLst/>
          </a:prstGeom>
        </p:spPr>
      </p:pic>
      <p:pic>
        <p:nvPicPr>
          <p:cNvPr id="5" name="Bilde 4">
            <a:extLst>
              <a:ext uri="{FF2B5EF4-FFF2-40B4-BE49-F238E27FC236}">
                <a16:creationId xmlns:a16="http://schemas.microsoft.com/office/drawing/2014/main" id="{023DBCDD-2F35-C34E-A3BD-EBA68BFB91C4}"/>
              </a:ext>
            </a:extLst>
          </p:cNvPr>
          <p:cNvPicPr>
            <a:picLocks noChangeAspect="1"/>
          </p:cNvPicPr>
          <p:nvPr userDrawn="1"/>
        </p:nvPicPr>
        <p:blipFill>
          <a:blip r:embed="rId4"/>
          <a:stretch>
            <a:fillRect/>
          </a:stretch>
        </p:blipFill>
        <p:spPr>
          <a:xfrm flipH="1">
            <a:off x="5164234" y="797168"/>
            <a:ext cx="3327402" cy="6060832"/>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8" name="Bilde 7" descr="Et bilde som inneholder leke&#10;&#10;Automatisk generert beskrivelse">
            <a:extLst>
              <a:ext uri="{FF2B5EF4-FFF2-40B4-BE49-F238E27FC236}">
                <a16:creationId xmlns:a16="http://schemas.microsoft.com/office/drawing/2014/main" id="{2482A4D4-A2F6-AE4B-8C17-BE2813B56E28}"/>
              </a:ext>
            </a:extLst>
          </p:cNvPr>
          <p:cNvPicPr>
            <a:picLocks noChangeAspect="1"/>
          </p:cNvPicPr>
          <p:nvPr userDrawn="1"/>
        </p:nvPicPr>
        <p:blipFill>
          <a:blip r:embed="rId3"/>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10" name="Bilde 9">
            <a:extLst>
              <a:ext uri="{FF2B5EF4-FFF2-40B4-BE49-F238E27FC236}">
                <a16:creationId xmlns:a16="http://schemas.microsoft.com/office/drawing/2014/main" id="{D5E3D581-0210-FF47-A867-14394D59A72B}"/>
              </a:ext>
            </a:extLst>
          </p:cNvPr>
          <p:cNvPicPr>
            <a:picLocks noChangeAspect="1"/>
          </p:cNvPicPr>
          <p:nvPr userDrawn="1"/>
        </p:nvPicPr>
        <p:blipFill>
          <a:blip r:embed="rId3"/>
          <a:stretch>
            <a:fillRect/>
          </a:stretch>
        </p:blipFill>
        <p:spPr>
          <a:xfrm>
            <a:off x="1538528" y="589076"/>
            <a:ext cx="2119073" cy="6268923"/>
          </a:xfrm>
          <a:prstGeom prst="rect">
            <a:avLst/>
          </a:prstGeom>
        </p:spPr>
      </p:pic>
    </p:spTree>
    <p:extLst>
      <p:ext uri="{BB962C8B-B14F-4D97-AF65-F5344CB8AC3E}">
        <p14:creationId xmlns:p14="http://schemas.microsoft.com/office/powerpoint/2010/main" val="63610858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4283CD0B-DEB7-304A-BCE2-E76073FC3EA6}"/>
              </a:ext>
            </a:extLst>
          </p:cNvPr>
          <p:cNvPicPr>
            <a:picLocks noChangeAspect="1"/>
          </p:cNvPicPr>
          <p:nvPr userDrawn="1"/>
        </p:nvPicPr>
        <p:blipFill>
          <a:blip r:embed="rId4"/>
          <a:srcRect/>
          <a:stretch/>
        </p:blipFill>
        <p:spPr>
          <a:xfrm>
            <a:off x="11277500" y="5880706"/>
            <a:ext cx="657815" cy="763594"/>
          </a:xfrm>
          <a:prstGeom prst="rect">
            <a:avLst/>
          </a:prstGeom>
        </p:spPr>
      </p:pic>
      <p:pic>
        <p:nvPicPr>
          <p:cNvPr id="12" name="Bilde 11">
            <a:extLst>
              <a:ext uri="{FF2B5EF4-FFF2-40B4-BE49-F238E27FC236}">
                <a16:creationId xmlns:a16="http://schemas.microsoft.com/office/drawing/2014/main" id="{03190670-AC69-EA42-B559-7C0C96D5E989}"/>
              </a:ext>
            </a:extLst>
          </p:cNvPr>
          <p:cNvPicPr>
            <a:picLocks noChangeAspect="1"/>
          </p:cNvPicPr>
          <p:nvPr userDrawn="1"/>
        </p:nvPicPr>
        <p:blipFill>
          <a:blip r:embed="rId5"/>
          <a:stretch>
            <a:fillRect/>
          </a:stretch>
        </p:blipFill>
        <p:spPr>
          <a:xfrm>
            <a:off x="351694" y="1440994"/>
            <a:ext cx="6095997" cy="5332506"/>
          </a:xfrm>
          <a:prstGeom prst="rect">
            <a:avLst/>
          </a:prstGeom>
        </p:spPr>
      </p:pic>
      <p:pic>
        <p:nvPicPr>
          <p:cNvPr id="14" name="Bilde 13" descr="Et bilde som inneholder skjorte&#10;&#10;Automatisk generert beskrivelse">
            <a:extLst>
              <a:ext uri="{FF2B5EF4-FFF2-40B4-BE49-F238E27FC236}">
                <a16:creationId xmlns:a16="http://schemas.microsoft.com/office/drawing/2014/main" id="{6F1B4479-31E9-6A42-A685-E2B56040207A}"/>
              </a:ext>
            </a:extLst>
          </p:cNvPr>
          <p:cNvPicPr>
            <a:picLocks noChangeAspect="1"/>
          </p:cNvPicPr>
          <p:nvPr userDrawn="1"/>
        </p:nvPicPr>
        <p:blipFill>
          <a:blip r:embed="rId6"/>
          <a:stretch>
            <a:fillRect/>
          </a:stretch>
        </p:blipFill>
        <p:spPr>
          <a:xfrm>
            <a:off x="4419600" y="433754"/>
            <a:ext cx="1778639" cy="6424247"/>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8" r:id="rId3"/>
    <p:sldLayoutId id="2147483686" r:id="rId4"/>
    <p:sldLayoutId id="214748368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6" name="Bilde 5">
            <a:extLst>
              <a:ext uri="{FF2B5EF4-FFF2-40B4-BE49-F238E27FC236}">
                <a16:creationId xmlns:a16="http://schemas.microsoft.com/office/drawing/2014/main" id="{8C7C5DC6-A5BE-7E4F-98D3-9A09E4A8090B}"/>
              </a:ext>
            </a:extLst>
          </p:cNvPr>
          <p:cNvPicPr>
            <a:picLocks noChangeAspect="1"/>
          </p:cNvPicPr>
          <p:nvPr userDrawn="1"/>
        </p:nvPicPr>
        <p:blipFill>
          <a:blip r:embed="rId8"/>
          <a:srcRect/>
          <a:stretch/>
        </p:blipFill>
        <p:spPr>
          <a:xfrm>
            <a:off x="11277500" y="5880706"/>
            <a:ext cx="657815" cy="76359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DF29554-A70E-354F-8E4C-3CDA6C4F061C}"/>
              </a:ext>
            </a:extLst>
          </p:cNvPr>
          <p:cNvPicPr>
            <a:picLocks noChangeAspect="1"/>
          </p:cNvPicPr>
          <p:nvPr userDrawn="1"/>
        </p:nvPicPr>
        <p:blipFill>
          <a:blip r:embed="rId8"/>
          <a:srcRect/>
          <a:stretch/>
        </p:blipFill>
        <p:spPr>
          <a:xfrm>
            <a:off x="11277500" y="5880706"/>
            <a:ext cx="657815" cy="76359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2OEL4P1Rz04" TargetMode="External"/><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5MuIMqhT8DM"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6877877" y="1570383"/>
            <a:ext cx="4859783" cy="1890367"/>
          </a:xfrm>
        </p:spPr>
        <p:txBody>
          <a:bodyPr/>
          <a:lstStyle/>
          <a:p>
            <a:r>
              <a:rPr lang="nb-NO"/>
              <a:t>I klassen</a:t>
            </a:r>
            <a:r>
              <a:rPr lang="nb-NO" dirty="0"/>
              <a:t>:</a:t>
            </a:r>
            <a:br>
              <a:rPr lang="nb-NO" dirty="0"/>
            </a:br>
            <a:r>
              <a:rPr lang="nb-NO" dirty="0"/>
              <a:t>Søvn</a:t>
            </a:r>
            <a:br>
              <a:rPr lang="nb-NO" dirty="0"/>
            </a:br>
            <a:endParaRPr lang="nb-NO" dirty="0"/>
          </a:p>
        </p:txBody>
      </p:sp>
      <p:sp>
        <p:nvSpPr>
          <p:cNvPr id="3" name="Undertittel 2"/>
          <p:cNvSpPr txBox="1">
            <a:spLocks/>
          </p:cNvSpPr>
          <p:nvPr/>
        </p:nvSpPr>
        <p:spPr>
          <a:xfrm>
            <a:off x="6877877" y="3079750"/>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 </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ECCDEB7A-0570-094C-84FE-E2AED98A7F0C}"/>
              </a:ext>
            </a:extLst>
          </p:cNvPr>
          <p:cNvSpPr>
            <a:spLocks noGrp="1"/>
          </p:cNvSpPr>
          <p:nvPr>
            <p:ph type="body" idx="10"/>
          </p:nvPr>
        </p:nvSpPr>
        <p:spPr/>
        <p:txBody>
          <a:bodyPr/>
          <a:lstStyle/>
          <a:p>
            <a:r>
              <a:rPr lang="nb-NO" dirty="0"/>
              <a:t>Sitt i grupper. </a:t>
            </a:r>
          </a:p>
          <a:p>
            <a:r>
              <a:rPr lang="nb-NO" dirty="0"/>
              <a:t>Pek ut hvem som skal starte. Den starter velger seg én person som alle vet hvem er. Hold valget ditt hemmelig.</a:t>
            </a:r>
          </a:p>
          <a:p>
            <a:r>
              <a:rPr lang="nb-NO" dirty="0"/>
              <a:t>De andre på gruppen skal prøve å gjette hvem du har valgt ved å stille ja/nei-spørsmål. De har 20 forsøk. </a:t>
            </a:r>
          </a:p>
          <a:p>
            <a:r>
              <a:rPr lang="nb-NO" dirty="0"/>
              <a:t>Den som klarer å gjette riktig får være den neste til å velge en ny kjent person.</a:t>
            </a:r>
          </a:p>
          <a:p>
            <a:endParaRPr lang="nb-NO" dirty="0"/>
          </a:p>
        </p:txBody>
      </p:sp>
      <p:sp>
        <p:nvSpPr>
          <p:cNvPr id="3" name="Tittel 2">
            <a:extLst>
              <a:ext uri="{FF2B5EF4-FFF2-40B4-BE49-F238E27FC236}">
                <a16:creationId xmlns:a16="http://schemas.microsoft.com/office/drawing/2014/main" id="{D34926DA-E87B-8645-AAD8-0C2DFE8E1DAE}"/>
              </a:ext>
            </a:extLst>
          </p:cNvPr>
          <p:cNvSpPr>
            <a:spLocks noGrp="1"/>
          </p:cNvSpPr>
          <p:nvPr>
            <p:ph type="title"/>
          </p:nvPr>
        </p:nvSpPr>
        <p:spPr/>
        <p:txBody>
          <a:bodyPr/>
          <a:lstStyle/>
          <a:p>
            <a:r>
              <a:rPr lang="nb-NO" dirty="0"/>
              <a:t>20 spørsmål</a:t>
            </a:r>
          </a:p>
        </p:txBody>
      </p:sp>
    </p:spTree>
    <p:extLst>
      <p:ext uri="{BB962C8B-B14F-4D97-AF65-F5344CB8AC3E}">
        <p14:creationId xmlns:p14="http://schemas.microsoft.com/office/powerpoint/2010/main" val="3660475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8B79E03-E4E5-BF4A-BA96-279C0E50C72F}"/>
              </a:ext>
            </a:extLst>
          </p:cNvPr>
          <p:cNvSpPr>
            <a:spLocks noGrp="1"/>
          </p:cNvSpPr>
          <p:nvPr>
            <p:ph type="body" idx="10"/>
          </p:nvPr>
        </p:nvSpPr>
        <p:spPr>
          <a:xfrm>
            <a:off x="3617842" y="2043829"/>
            <a:ext cx="7981121" cy="4419600"/>
          </a:xfrm>
        </p:spPr>
        <p:txBody>
          <a:bodyPr>
            <a:noAutofit/>
          </a:bodyPr>
          <a:lstStyle/>
          <a:p>
            <a:r>
              <a:rPr lang="nb-NO" sz="1700" dirty="0"/>
              <a:t>Alle har hver sin stol. Én står i midten og én stol står tom i sirkelen. Den som er i midten skal prøve å sette seg ned på en av stolene, og de som allerede sitter på en stol skal prøve å forhindre dette.</a:t>
            </a:r>
          </a:p>
          <a:p>
            <a:r>
              <a:rPr lang="nb-NO" sz="1700" dirty="0"/>
              <a:t>Den som har en ledig stol til høyre for seg slår hånden på stolen og sier ”Her sitter jeg”, før han/hun flytter seg til den ledige stolen. </a:t>
            </a:r>
          </a:p>
          <a:p>
            <a:r>
              <a:rPr lang="nb-NO" sz="1700" dirty="0"/>
              <a:t>Den som nå fikk en ledig stol på sin høyre side gjør det samme: sier ”Her sitter jeg” og flytter seg til den ledige stolen. </a:t>
            </a:r>
          </a:p>
          <a:p>
            <a:r>
              <a:rPr lang="nb-NO" sz="1700" dirty="0"/>
              <a:t>Tredjemann som nå fikk en ledig stol til høyre for seg skal nå slå hånden på den ledige stolen og si ”Her sitter *NAVN*”. Da må *NAVN* forlate sin plass for å sette seg der. </a:t>
            </a:r>
          </a:p>
          <a:p>
            <a:r>
              <a:rPr lang="nb-NO" sz="1700" dirty="0"/>
              <a:t>Idet en person har sagt ”Her sitter jeg” eller ”Her sitter *NAVN*”, er stolen opptatt og den i midten kan ikke sette seg der. Her gjelder det å være rask så den i midten ikke klarer å sette seg. Dersom man sier feil må man bytte med den i midten. </a:t>
            </a:r>
          </a:p>
          <a:p>
            <a:r>
              <a:rPr lang="nb-NO" sz="1700" dirty="0"/>
              <a:t>Dersom den i midten klarer å sette seg før navn eller ”Her sitter jeg” er sagt, må den som da sitter til venstre for den som var i midten, reise seg og stå i midten. </a:t>
            </a:r>
          </a:p>
          <a:p>
            <a:r>
              <a:rPr lang="nb-NO" sz="1700" dirty="0"/>
              <a:t> </a:t>
            </a:r>
          </a:p>
          <a:p>
            <a:endParaRPr lang="nb-NO" sz="1700" dirty="0"/>
          </a:p>
        </p:txBody>
      </p:sp>
      <p:sp>
        <p:nvSpPr>
          <p:cNvPr id="3" name="Tittel 2">
            <a:extLst>
              <a:ext uri="{FF2B5EF4-FFF2-40B4-BE49-F238E27FC236}">
                <a16:creationId xmlns:a16="http://schemas.microsoft.com/office/drawing/2014/main" id="{A4035E2F-F7E8-6143-B405-FF9F0D113413}"/>
              </a:ext>
            </a:extLst>
          </p:cNvPr>
          <p:cNvSpPr>
            <a:spLocks noGrp="1"/>
          </p:cNvSpPr>
          <p:nvPr>
            <p:ph type="title"/>
          </p:nvPr>
        </p:nvSpPr>
        <p:spPr/>
        <p:txBody>
          <a:bodyPr/>
          <a:lstStyle/>
          <a:p>
            <a:r>
              <a:rPr lang="nb-NO" dirty="0"/>
              <a:t>Her sitter jeg</a:t>
            </a:r>
          </a:p>
        </p:txBody>
      </p:sp>
    </p:spTree>
    <p:extLst>
      <p:ext uri="{BB962C8B-B14F-4D97-AF65-F5344CB8AC3E}">
        <p14:creationId xmlns:p14="http://schemas.microsoft.com/office/powerpoint/2010/main" val="1320140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68E2F6F4-8228-8B4B-A7AC-4413B3B3D8C4}"/>
              </a:ext>
            </a:extLst>
          </p:cNvPr>
          <p:cNvSpPr>
            <a:spLocks noGrp="1"/>
          </p:cNvSpPr>
          <p:nvPr>
            <p:ph type="body" idx="10"/>
          </p:nvPr>
        </p:nvSpPr>
        <p:spPr>
          <a:xfrm>
            <a:off x="3617843" y="2246243"/>
            <a:ext cx="7981121" cy="3902766"/>
          </a:xfrm>
        </p:spPr>
        <p:txBody>
          <a:bodyPr>
            <a:noAutofit/>
          </a:bodyPr>
          <a:lstStyle/>
          <a:p>
            <a:r>
              <a:rPr lang="nb-NO" sz="1800" dirty="0"/>
              <a:t>Alle sitter på stoler i en sirkel. Læreren/</a:t>
            </a:r>
            <a:r>
              <a:rPr lang="nb-NO" sz="1800" dirty="0" err="1"/>
              <a:t>lekeleder</a:t>
            </a:r>
            <a:r>
              <a:rPr lang="nb-NO" sz="1800" dirty="0"/>
              <a:t> står utenfor sirkelen og ramser opp ting som: Alle som har: ”...hvite sokker”, ”... hund”, ”... rødt hus”, ”... liker fisk”, ”... stod opp før halv åtte”, ”.... la seg før 23.00”, ”...  liker is”, ”... misliker lekser”, ”... er venstrehendte”, ”... er takknemlige”, ”... liker fotball”, ”... spiller dataspill”. </a:t>
            </a:r>
          </a:p>
          <a:p>
            <a:r>
              <a:rPr lang="nb-NO" sz="1800" dirty="0"/>
              <a:t>Hver gang noen kjenner seg igjen i utsagnet, skal den/disse hoppe ett hakk til høyre. </a:t>
            </a:r>
          </a:p>
          <a:p>
            <a:r>
              <a:rPr lang="nb-NO" sz="1800" dirty="0"/>
              <a:t>Dersom en annen sitter der, skal vedkommende sette seg på fanget til den som allerede sitter der. </a:t>
            </a:r>
          </a:p>
          <a:p>
            <a:r>
              <a:rPr lang="nb-NO" sz="1800" dirty="0"/>
              <a:t>Dersom denne personen også skal flytte seg på grunn av utsagnet, må han/hun flytte seg FØR personen setter seg på fanget hans/hennes. </a:t>
            </a:r>
          </a:p>
          <a:p>
            <a:r>
              <a:rPr lang="nb-NO" sz="1800" dirty="0"/>
              <a:t>Personer som har noen sittende på fanget får ikke flytte seg før den som sitter på fanget har flyttet seg. </a:t>
            </a:r>
          </a:p>
          <a:p>
            <a:r>
              <a:rPr lang="nb-NO" sz="1800" dirty="0"/>
              <a:t>Dersom begge kjenner seg igjen i et utsagn får kun den øverste flytte seg. Førstemann som kommer gjennom en hel runde har vunnet. </a:t>
            </a:r>
          </a:p>
          <a:p>
            <a:r>
              <a:rPr lang="nb-NO" sz="1800" b="1" dirty="0"/>
              <a:t> </a:t>
            </a:r>
            <a:endParaRPr lang="nb-NO" sz="1800" dirty="0"/>
          </a:p>
        </p:txBody>
      </p:sp>
      <p:sp>
        <p:nvSpPr>
          <p:cNvPr id="3" name="Tittel 2">
            <a:extLst>
              <a:ext uri="{FF2B5EF4-FFF2-40B4-BE49-F238E27FC236}">
                <a16:creationId xmlns:a16="http://schemas.microsoft.com/office/drawing/2014/main" id="{0D937F64-C4CB-D940-AE49-91198089782F}"/>
              </a:ext>
            </a:extLst>
          </p:cNvPr>
          <p:cNvSpPr>
            <a:spLocks noGrp="1"/>
          </p:cNvSpPr>
          <p:nvPr>
            <p:ph type="title"/>
          </p:nvPr>
        </p:nvSpPr>
        <p:spPr/>
        <p:txBody>
          <a:bodyPr/>
          <a:lstStyle/>
          <a:p>
            <a:r>
              <a:rPr lang="nb-NO" dirty="0"/>
              <a:t>Hopp et hakk til høyre</a:t>
            </a:r>
          </a:p>
        </p:txBody>
      </p:sp>
    </p:spTree>
    <p:extLst>
      <p:ext uri="{BB962C8B-B14F-4D97-AF65-F5344CB8AC3E}">
        <p14:creationId xmlns:p14="http://schemas.microsoft.com/office/powerpoint/2010/main" val="2135558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6CD2E6-AE00-85E0-039F-FA09B41103B0}"/>
              </a:ext>
            </a:extLst>
          </p:cNvPr>
          <p:cNvSpPr>
            <a:spLocks noGrp="1"/>
          </p:cNvSpPr>
          <p:nvPr>
            <p:ph type="title"/>
          </p:nvPr>
        </p:nvSpPr>
        <p:spPr>
          <a:xfrm>
            <a:off x="838200" y="3905833"/>
            <a:ext cx="4215063" cy="2398713"/>
          </a:xfrm>
        </p:spPr>
        <p:txBody>
          <a:bodyPr>
            <a:normAutofit/>
          </a:bodyPr>
          <a:lstStyle/>
          <a:p>
            <a:r>
              <a:rPr lang="nb-NO" dirty="0"/>
              <a:t>Søvnlogg (5min)</a:t>
            </a:r>
          </a:p>
        </p:txBody>
      </p:sp>
      <p:pic>
        <p:nvPicPr>
          <p:cNvPr id="5" name="Bilde 4">
            <a:extLst>
              <a:ext uri="{FF2B5EF4-FFF2-40B4-BE49-F238E27FC236}">
                <a16:creationId xmlns:a16="http://schemas.microsoft.com/office/drawing/2014/main" id="{4F6A0ECE-5DCD-59BF-10DE-0225FA5C88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5739" y="553454"/>
            <a:ext cx="7901690" cy="2469279"/>
          </a:xfrm>
          <a:prstGeom prst="rect">
            <a:avLst/>
          </a:prstGeom>
        </p:spPr>
      </p:pic>
      <p:sp>
        <p:nvSpPr>
          <p:cNvPr id="3" name="Plassholder for innhold 2">
            <a:extLst>
              <a:ext uri="{FF2B5EF4-FFF2-40B4-BE49-F238E27FC236}">
                <a16:creationId xmlns:a16="http://schemas.microsoft.com/office/drawing/2014/main" id="{854C68E7-E2F1-8036-723D-8B6624AFAB81}"/>
              </a:ext>
            </a:extLst>
          </p:cNvPr>
          <p:cNvSpPr>
            <a:spLocks noGrp="1"/>
          </p:cNvSpPr>
          <p:nvPr>
            <p:ph idx="1"/>
          </p:nvPr>
        </p:nvSpPr>
        <p:spPr>
          <a:xfrm>
            <a:off x="5630779" y="3884452"/>
            <a:ext cx="5723021" cy="2398713"/>
          </a:xfrm>
        </p:spPr>
        <p:txBody>
          <a:bodyPr anchor="ctr">
            <a:normAutofit/>
          </a:bodyPr>
          <a:lstStyle/>
          <a:p>
            <a:r>
              <a:rPr lang="nb-NO" sz="2000" dirty="0"/>
              <a:t>Se på skjemaet «søvnlogg». Fest det på pulten din.</a:t>
            </a:r>
          </a:p>
          <a:p>
            <a:r>
              <a:rPr lang="nb-NO" sz="2000" dirty="0"/>
              <a:t>Bruk noen minutter på å skrive ned svaret på disse syv spørsmålene hver første time i en uke.</a:t>
            </a:r>
          </a:p>
          <a:p>
            <a:r>
              <a:rPr lang="nb-NO" sz="2000" dirty="0"/>
              <a:t>Prøv å finne ut hvor mange timer søvn du trenger.</a:t>
            </a:r>
          </a:p>
          <a:p>
            <a:r>
              <a:rPr lang="nb-NO" sz="2000" dirty="0"/>
              <a:t>Ved slutten av uken snakker dere om resultatene i klassen.</a:t>
            </a:r>
          </a:p>
          <a:p>
            <a:endParaRPr lang="nb-NO" sz="2000" dirty="0"/>
          </a:p>
        </p:txBody>
      </p:sp>
    </p:spTree>
    <p:extLst>
      <p:ext uri="{BB962C8B-B14F-4D97-AF65-F5344CB8AC3E}">
        <p14:creationId xmlns:p14="http://schemas.microsoft.com/office/powerpoint/2010/main" val="1205471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325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659" tIns="52330" rIns="104659" bIns="52330"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1"/>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943282" y="712268"/>
            <a:ext cx="3370999" cy="5502264"/>
          </a:xfrm>
        </p:spPr>
        <p:txBody>
          <a:bodyPr>
            <a:normAutofit/>
          </a:bodyPr>
          <a:lstStyle/>
          <a:p>
            <a:r>
              <a:rPr lang="nb-NO" dirty="0">
                <a:solidFill>
                  <a:srgbClr val="FFFFFF"/>
                </a:solidFill>
              </a:rPr>
              <a:t>LINE-UP</a:t>
            </a:r>
            <a:br>
              <a:rPr lang="nb-NO" dirty="0">
                <a:solidFill>
                  <a:srgbClr val="FFFFFF"/>
                </a:solidFill>
              </a:rPr>
            </a:br>
            <a:r>
              <a:rPr lang="nb-NO" dirty="0">
                <a:solidFill>
                  <a:srgbClr val="FFFFFF"/>
                </a:solidFill>
              </a:rPr>
              <a:t>(5 min)</a:t>
            </a:r>
          </a:p>
        </p:txBody>
      </p:sp>
      <p:graphicFrame>
        <p:nvGraphicFramePr>
          <p:cNvPr id="5" name="Plassholder for innhold 2"/>
          <p:cNvGraphicFramePr>
            <a:graphicFrameLocks noGrp="1"/>
          </p:cNvGraphicFramePr>
          <p:nvPr>
            <p:ph idx="1"/>
            <p:extLst>
              <p:ext uri="{D42A27DB-BD31-4B8C-83A1-F6EECF244321}">
                <p14:modId xmlns:p14="http://schemas.microsoft.com/office/powerpoint/2010/main" val="331131833"/>
              </p:ext>
            </p:extLst>
          </p:nvPr>
        </p:nvGraphicFramePr>
        <p:xfrm>
          <a:off x="5280027" y="642941"/>
          <a:ext cx="6269039" cy="5572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370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800" dirty="0"/>
              <a:t>Hva ønsker jeg for neste natt? (5 min)</a:t>
            </a:r>
            <a:endParaRPr lang="nn-NO" sz="3800" dirty="0"/>
          </a:p>
        </p:txBody>
      </p:sp>
      <p:sp>
        <p:nvSpPr>
          <p:cNvPr id="3" name="Plassholder for innhold 2"/>
          <p:cNvSpPr>
            <a:spLocks noGrp="1"/>
          </p:cNvSpPr>
          <p:nvPr>
            <p:ph idx="1"/>
          </p:nvPr>
        </p:nvSpPr>
        <p:spPr>
          <a:xfrm>
            <a:off x="838201" y="1965508"/>
            <a:ext cx="5260739" cy="4351338"/>
          </a:xfrm>
        </p:spPr>
        <p:txBody>
          <a:bodyPr/>
          <a:lstStyle/>
          <a:p>
            <a:pPr marL="457200" indent="-457200">
              <a:buFont typeface="Arial"/>
              <a:buChar char="•"/>
            </a:pPr>
            <a:r>
              <a:rPr lang="nb-NO" sz="2300" dirty="0">
                <a:solidFill>
                  <a:schemeClr val="tx1">
                    <a:lumMod val="75000"/>
                  </a:schemeClr>
                </a:solidFill>
              </a:rPr>
              <a:t>Skriv ned noen tanker om hva du ønsker å få ut av sovetiden om natten. For eksempel drømme, hvile, få igjen krefter, ta igjen søvn, roe ned og så videre</a:t>
            </a:r>
          </a:p>
          <a:p>
            <a:pPr marL="457200" indent="-457200">
              <a:buFont typeface="Arial"/>
              <a:buChar char="•"/>
            </a:pPr>
            <a:r>
              <a:rPr lang="nb-NO" sz="2300" dirty="0">
                <a:solidFill>
                  <a:schemeClr val="tx1">
                    <a:lumMod val="75000"/>
                  </a:schemeClr>
                </a:solidFill>
              </a:rPr>
              <a:t>Sett deg et mål for når du skal være i seng</a:t>
            </a:r>
          </a:p>
          <a:p>
            <a:pPr marL="457200" indent="-457200">
              <a:buFont typeface="Arial"/>
              <a:buChar char="•"/>
            </a:pPr>
            <a:r>
              <a:rPr lang="nb-NO" sz="2300" dirty="0">
                <a:solidFill>
                  <a:schemeClr val="tx1">
                    <a:lumMod val="75000"/>
                  </a:schemeClr>
                </a:solidFill>
              </a:rPr>
              <a:t>Hva vil du gjøre for å bli trøtt?</a:t>
            </a:r>
          </a:p>
          <a:p>
            <a:pPr marL="514350" indent="-514350">
              <a:buFont typeface="Arial"/>
              <a:buChar char="•"/>
            </a:pPr>
            <a:endParaRPr lang="nn-NO" dirty="0">
              <a:solidFill>
                <a:schemeClr val="tx1">
                  <a:lumMod val="75000"/>
                </a:schemeClr>
              </a:solidFill>
            </a:endParaRPr>
          </a:p>
        </p:txBody>
      </p:sp>
      <p:pic>
        <p:nvPicPr>
          <p:cNvPr id="4" name="Bilde 3"/>
          <p:cNvPicPr>
            <a:picLocks noChangeAspect="1"/>
          </p:cNvPicPr>
          <p:nvPr/>
        </p:nvPicPr>
        <p:blipFill>
          <a:blip r:embed="rId2"/>
          <a:stretch>
            <a:fillRect/>
          </a:stretch>
        </p:blipFill>
        <p:spPr>
          <a:xfrm>
            <a:off x="7493483" y="2109837"/>
            <a:ext cx="3322795" cy="3185164"/>
          </a:xfrm>
          <a:prstGeom prst="rect">
            <a:avLst/>
          </a:prstGeom>
        </p:spPr>
      </p:pic>
      <p:sp>
        <p:nvSpPr>
          <p:cNvPr id="5" name="TekstSylinder 4"/>
          <p:cNvSpPr txBox="1"/>
          <p:nvPr/>
        </p:nvSpPr>
        <p:spPr>
          <a:xfrm rot="16200000">
            <a:off x="8402774" y="4456523"/>
            <a:ext cx="1404697" cy="272259"/>
          </a:xfrm>
          <a:prstGeom prst="rect">
            <a:avLst/>
          </a:prstGeom>
          <a:noFill/>
        </p:spPr>
        <p:txBody>
          <a:bodyPr wrap="square" lIns="117226" tIns="58613" rIns="117226" bIns="58613" rtlCol="0">
            <a:spAutoFit/>
          </a:bodyPr>
          <a:lstStyle/>
          <a:p>
            <a:r>
              <a:rPr lang="nn-NO" sz="1000" dirty="0">
                <a:solidFill>
                  <a:schemeClr val="bg1">
                    <a:lumMod val="75000"/>
                  </a:schemeClr>
                </a:solidFill>
                <a:latin typeface="Century Gothic"/>
              </a:rPr>
              <a:t>Pixabay.com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a:blip r:embed="rId2"/>
          <a:stretch>
            <a:fillRect/>
          </a:stretch>
        </p:blipFill>
        <p:spPr>
          <a:xfrm>
            <a:off x="0" y="-234362"/>
            <a:ext cx="12192000" cy="7130162"/>
          </a:xfrm>
          <a:prstGeom prst="rect">
            <a:avLst/>
          </a:prstGeom>
        </p:spPr>
      </p:pic>
      <p:sp>
        <p:nvSpPr>
          <p:cNvPr id="37"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998175"/>
            <a:ext cx="6017172" cy="5859826"/>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36" tIns="45719" rIns="91436" bIns="45719" rtlCol="0" anchor="t">
            <a:normAutofit/>
          </a:bodyPr>
          <a:lstStyle/>
          <a:p>
            <a:pPr algn="ctr">
              <a:spcAft>
                <a:spcPts val="1000"/>
              </a:spcAft>
              <a:buClr>
                <a:schemeClr val="tx1"/>
              </a:buClr>
              <a:buSzPct val="100000"/>
            </a:pPr>
            <a:endParaRPr lang="en-US" sz="1500" cap="all" dirty="0"/>
          </a:p>
        </p:txBody>
      </p:sp>
      <p:sp>
        <p:nvSpPr>
          <p:cNvPr id="4" name="Tittel 3"/>
          <p:cNvSpPr>
            <a:spLocks noGrp="1"/>
          </p:cNvSpPr>
          <p:nvPr>
            <p:ph type="title"/>
          </p:nvPr>
        </p:nvSpPr>
        <p:spPr>
          <a:xfrm>
            <a:off x="476405" y="2157640"/>
            <a:ext cx="5132148" cy="413867"/>
          </a:xfrm>
        </p:spPr>
        <p:txBody>
          <a:bodyPr vert="horz" lIns="91436" tIns="45719" rIns="91436" bIns="45719" rtlCol="0" anchor="ctr">
            <a:normAutofit fontScale="90000"/>
          </a:bodyPr>
          <a:lstStyle/>
          <a:p>
            <a:r>
              <a:rPr lang="en-US" sz="3100" dirty="0"/>
              <a:t> </a:t>
            </a:r>
            <a:r>
              <a:rPr lang="en-US" sz="3100" dirty="0" err="1"/>
              <a:t>Nærværstrening</a:t>
            </a:r>
            <a:r>
              <a:rPr lang="en-US" sz="3100" dirty="0"/>
              <a:t> </a:t>
            </a:r>
            <a:br>
              <a:rPr lang="en-US" sz="3100" dirty="0"/>
            </a:br>
            <a:endParaRPr lang="en-US" sz="3100" dirty="0"/>
          </a:p>
        </p:txBody>
      </p:sp>
      <p:sp>
        <p:nvSpPr>
          <p:cNvPr id="5" name="Plassholder for innhold 4"/>
          <p:cNvSpPr>
            <a:spLocks noGrp="1"/>
          </p:cNvSpPr>
          <p:nvPr>
            <p:ph sz="half" idx="1"/>
          </p:nvPr>
        </p:nvSpPr>
        <p:spPr>
          <a:xfrm>
            <a:off x="709448" y="2938915"/>
            <a:ext cx="4899105" cy="3684626"/>
          </a:xfrm>
        </p:spPr>
        <p:txBody>
          <a:bodyPr vert="horz" lIns="91436" tIns="45719" rIns="91436" bIns="45719" rtlCol="0" anchor="ctr">
            <a:noAutofit/>
          </a:bodyPr>
          <a:lstStyle/>
          <a:p>
            <a:pPr>
              <a:spcBef>
                <a:spcPts val="600"/>
              </a:spcBef>
            </a:pPr>
            <a:r>
              <a:rPr lang="nb-NO" sz="2100" dirty="0">
                <a:solidFill>
                  <a:schemeClr val="tx1">
                    <a:lumMod val="75000"/>
                  </a:schemeClr>
                </a:solidFill>
              </a:rPr>
              <a:t>Lyset dempes</a:t>
            </a:r>
          </a:p>
          <a:p>
            <a:pPr lvl="0">
              <a:spcBef>
                <a:spcPts val="600"/>
              </a:spcBef>
            </a:pPr>
            <a:r>
              <a:rPr lang="nb-NO" sz="2100" dirty="0">
                <a:solidFill>
                  <a:schemeClr val="tx1">
                    <a:lumMod val="75000"/>
                  </a:schemeClr>
                </a:solidFill>
              </a:rPr>
              <a:t>Hvor mange minutter ønsker du å slappe av? Vis 1-5 fingre. Lærer tar en beslutning ut i fra klassens respons</a:t>
            </a:r>
          </a:p>
          <a:p>
            <a:pPr lvl="0">
              <a:spcBef>
                <a:spcPts val="600"/>
              </a:spcBef>
            </a:pPr>
            <a:r>
              <a:rPr lang="nb-NO" sz="2100" dirty="0">
                <a:solidFill>
                  <a:schemeClr val="tx1">
                    <a:lumMod val="75000"/>
                  </a:schemeClr>
                </a:solidFill>
              </a:rPr>
              <a:t>Finn en behagelig stilling. Plant bena i gulvet. Lukk gjerne øynene</a:t>
            </a:r>
          </a:p>
          <a:p>
            <a:pPr lvl="0">
              <a:spcBef>
                <a:spcPts val="600"/>
              </a:spcBef>
            </a:pPr>
            <a:r>
              <a:rPr lang="nb-NO" sz="2100" dirty="0">
                <a:solidFill>
                  <a:schemeClr val="tx1">
                    <a:lumMod val="75000"/>
                  </a:schemeClr>
                </a:solidFill>
              </a:rPr>
              <a:t>Øv på å puste ut langsomt. Jo lengre du klarer å puste ut, jo roligere blir pusten. Det virker beroligende på kroppen</a:t>
            </a:r>
          </a:p>
          <a:p>
            <a:pPr lvl="0">
              <a:spcBef>
                <a:spcPts val="600"/>
              </a:spcBef>
            </a:pPr>
            <a:r>
              <a:rPr lang="en-US" sz="2100" dirty="0">
                <a:solidFill>
                  <a:schemeClr val="tx1">
                    <a:lumMod val="75000"/>
                  </a:schemeClr>
                </a:solidFill>
              </a:rPr>
              <a:t>Spill </a:t>
            </a:r>
            <a:r>
              <a:rPr lang="en-US" sz="2100" dirty="0" err="1">
                <a:solidFill>
                  <a:schemeClr val="tx1">
                    <a:lumMod val="75000"/>
                  </a:schemeClr>
                </a:solidFill>
              </a:rPr>
              <a:t>svak</a:t>
            </a:r>
            <a:r>
              <a:rPr lang="en-US" sz="2100" dirty="0">
                <a:solidFill>
                  <a:schemeClr val="tx1">
                    <a:lumMod val="75000"/>
                  </a:schemeClr>
                </a:solidFill>
              </a:rPr>
              <a:t> </a:t>
            </a:r>
            <a:r>
              <a:rPr lang="en-US" sz="2100" dirty="0" err="1">
                <a:solidFill>
                  <a:schemeClr val="tx1">
                    <a:lumMod val="75000"/>
                  </a:schemeClr>
                </a:solidFill>
              </a:rPr>
              <a:t>musikk</a:t>
            </a:r>
            <a:r>
              <a:rPr lang="en-US" sz="2100" dirty="0">
                <a:solidFill>
                  <a:schemeClr val="tx1">
                    <a:lumMod val="75000"/>
                  </a:schemeClr>
                </a:solidFill>
              </a:rPr>
              <a:t> </a:t>
            </a:r>
            <a:r>
              <a:rPr lang="en-US" sz="2100" dirty="0" err="1">
                <a:solidFill>
                  <a:schemeClr val="tx1">
                    <a:lumMod val="75000"/>
                  </a:schemeClr>
                </a:solidFill>
              </a:rPr>
              <a:t>fra</a:t>
            </a:r>
            <a:r>
              <a:rPr lang="en-US" sz="2100" dirty="0">
                <a:solidFill>
                  <a:schemeClr val="tx1">
                    <a:lumMod val="75000"/>
                  </a:schemeClr>
                </a:solidFill>
              </a:rPr>
              <a:t> </a:t>
            </a:r>
            <a:r>
              <a:rPr lang="en-US" sz="2100" dirty="0" err="1">
                <a:solidFill>
                  <a:schemeClr val="tx1">
                    <a:lumMod val="75000"/>
                  </a:schemeClr>
                </a:solidFill>
              </a:rPr>
              <a:t>Youtube</a:t>
            </a:r>
            <a:r>
              <a:rPr lang="en-US" sz="2100" dirty="0">
                <a:solidFill>
                  <a:schemeClr val="tx1">
                    <a:lumMod val="75000"/>
                  </a:schemeClr>
                </a:solidFill>
              </a:rPr>
              <a:t>, for </a:t>
            </a:r>
            <a:r>
              <a:rPr lang="en-US" sz="2100" dirty="0" err="1">
                <a:solidFill>
                  <a:schemeClr val="tx1">
                    <a:lumMod val="75000"/>
                  </a:schemeClr>
                </a:solidFill>
              </a:rPr>
              <a:t>eksempel</a:t>
            </a:r>
            <a:r>
              <a:rPr lang="en-US" sz="2100" dirty="0">
                <a:solidFill>
                  <a:schemeClr val="tx1">
                    <a:lumMod val="75000"/>
                  </a:schemeClr>
                </a:solidFill>
              </a:rPr>
              <a:t>: </a:t>
            </a:r>
            <a:r>
              <a:rPr lang="nb-NO" sz="2100" u="sng" dirty="0">
                <a:solidFill>
                  <a:schemeClr val="tx1">
                    <a:lumMod val="75000"/>
                  </a:schemeClr>
                </a:solidFill>
                <a:hlinkClick r:id="rId3"/>
              </a:rPr>
              <a:t>https://www.youtube.com/watch?v=2OEL4P1Rz04</a:t>
            </a:r>
            <a:r>
              <a:rPr lang="nb-NO" sz="2100" u="sng" dirty="0">
                <a:solidFill>
                  <a:schemeClr val="tx1">
                    <a:lumMod val="75000"/>
                  </a:schemeClr>
                </a:solidFill>
              </a:rPr>
              <a:t> </a:t>
            </a:r>
            <a:endParaRPr lang="nb-NO" sz="2100" dirty="0">
              <a:solidFill>
                <a:schemeClr val="tx1">
                  <a:lumMod val="75000"/>
                </a:schemeClr>
              </a:solidFill>
            </a:endParaRPr>
          </a:p>
          <a:p>
            <a:pPr>
              <a:buNone/>
            </a:pPr>
            <a:endParaRPr lang="nb-NO" sz="2100" dirty="0">
              <a:solidFill>
                <a:schemeClr val="tx1">
                  <a:lumMod val="75000"/>
                </a:schemeClr>
              </a:solidFill>
            </a:endParaRPr>
          </a:p>
        </p:txBody>
      </p:sp>
      <p:sp>
        <p:nvSpPr>
          <p:cNvPr id="9" name="TekstSylinder 8"/>
          <p:cNvSpPr txBox="1"/>
          <p:nvPr/>
        </p:nvSpPr>
        <p:spPr>
          <a:xfrm>
            <a:off x="11064240" y="6623541"/>
            <a:ext cx="1127760" cy="272259"/>
          </a:xfrm>
          <a:prstGeom prst="rect">
            <a:avLst/>
          </a:prstGeom>
          <a:noFill/>
        </p:spPr>
        <p:txBody>
          <a:bodyPr wrap="square" lIns="117226" tIns="58613" rIns="117226" bIns="58613" rtlCol="0">
            <a:spAutoFit/>
          </a:bodyPr>
          <a:lstStyle/>
          <a:p>
            <a:pPr algn="r"/>
            <a:r>
              <a:rPr lang="nn-NO" sz="1000" dirty="0">
                <a:solidFill>
                  <a:schemeClr val="bg1">
                    <a:lumMod val="50000"/>
                  </a:schemeClr>
                </a:solidFill>
                <a:latin typeface="Century Gothic"/>
              </a:rPr>
              <a:t>Pixabay.com</a:t>
            </a:r>
          </a:p>
        </p:txBody>
      </p:sp>
    </p:spTree>
    <p:extLst>
      <p:ext uri="{BB962C8B-B14F-4D97-AF65-F5344CB8AC3E}">
        <p14:creationId xmlns:p14="http://schemas.microsoft.com/office/powerpoint/2010/main" val="213862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6767532" y="2806704"/>
            <a:ext cx="4756171" cy="4518364"/>
          </a:xfrm>
        </p:spPr>
        <p:txBody>
          <a:bodyPr/>
          <a:lstStyle/>
          <a:p>
            <a:pPr marL="457200" lvl="0" indent="-457200" defTabSz="713232">
              <a:spcBef>
                <a:spcPts val="780"/>
              </a:spcBef>
              <a:buFont typeface="Arial"/>
              <a:buChar char="•"/>
            </a:pPr>
            <a:r>
              <a:rPr lang="nb-NO" sz="2100" dirty="0">
                <a:solidFill>
                  <a:schemeClr val="tx1">
                    <a:lumMod val="75000"/>
                  </a:schemeClr>
                </a:solidFill>
                <a:latin typeface="Calibri"/>
                <a:ea typeface="+mn-ea"/>
                <a:cs typeface="+mn-cs"/>
              </a:rPr>
              <a:t>Se de 4 første minuttene av TED talk med Matt Walker, ”</a:t>
            </a:r>
            <a:r>
              <a:rPr lang="nb-NO" sz="2100" dirty="0" err="1">
                <a:solidFill>
                  <a:schemeClr val="tx1">
                    <a:lumMod val="75000"/>
                  </a:schemeClr>
                </a:solidFill>
                <a:latin typeface="Calibri"/>
                <a:ea typeface="+mn-ea"/>
                <a:cs typeface="+mn-cs"/>
              </a:rPr>
              <a:t>Sleep</a:t>
            </a:r>
            <a:r>
              <a:rPr lang="nb-NO" sz="2100" dirty="0">
                <a:solidFill>
                  <a:schemeClr val="tx1">
                    <a:lumMod val="75000"/>
                  </a:schemeClr>
                </a:solidFill>
                <a:latin typeface="Calibri"/>
                <a:ea typeface="+mn-ea"/>
                <a:cs typeface="+mn-cs"/>
              </a:rPr>
              <a:t> is </a:t>
            </a:r>
            <a:r>
              <a:rPr lang="nb-NO" sz="2100" dirty="0" err="1">
                <a:solidFill>
                  <a:schemeClr val="tx1">
                    <a:lumMod val="75000"/>
                  </a:schemeClr>
                </a:solidFill>
                <a:latin typeface="Calibri"/>
                <a:ea typeface="+mn-ea"/>
                <a:cs typeface="+mn-cs"/>
              </a:rPr>
              <a:t>your</a:t>
            </a:r>
            <a:r>
              <a:rPr lang="nb-NO" sz="2100" dirty="0">
                <a:solidFill>
                  <a:schemeClr val="tx1">
                    <a:lumMod val="75000"/>
                  </a:schemeClr>
                </a:solidFill>
                <a:latin typeface="Calibri"/>
                <a:ea typeface="+mn-ea"/>
                <a:cs typeface="+mn-cs"/>
              </a:rPr>
              <a:t> </a:t>
            </a:r>
            <a:r>
              <a:rPr lang="nb-NO" sz="2100" dirty="0" err="1">
                <a:solidFill>
                  <a:schemeClr val="tx1">
                    <a:lumMod val="75000"/>
                  </a:schemeClr>
                </a:solidFill>
                <a:latin typeface="Calibri"/>
                <a:ea typeface="+mn-ea"/>
                <a:cs typeface="+mn-cs"/>
              </a:rPr>
              <a:t>superpower</a:t>
            </a:r>
            <a:r>
              <a:rPr lang="nb-NO" sz="2100" dirty="0">
                <a:solidFill>
                  <a:schemeClr val="tx1">
                    <a:lumMod val="75000"/>
                  </a:schemeClr>
                </a:solidFill>
                <a:latin typeface="Calibri"/>
                <a:ea typeface="+mn-ea"/>
                <a:cs typeface="+mn-cs"/>
              </a:rPr>
              <a:t>” </a:t>
            </a:r>
            <a:r>
              <a:rPr lang="nb-NO" sz="2100" u="sng" dirty="0">
                <a:solidFill>
                  <a:schemeClr val="tx1">
                    <a:lumMod val="75000"/>
                  </a:schemeClr>
                </a:solidFill>
                <a:latin typeface="Calibri"/>
                <a:ea typeface="+mn-ea"/>
                <a:cs typeface="+mn-cs"/>
                <a:hlinkClick r:id="rId2"/>
              </a:rPr>
              <a:t>https://www.youtube.com/watch?v=5MuIMqhT8DM</a:t>
            </a:r>
            <a:r>
              <a:rPr lang="nb-NO" sz="2100" u="sng" dirty="0">
                <a:solidFill>
                  <a:schemeClr val="tx1">
                    <a:lumMod val="75000"/>
                  </a:schemeClr>
                </a:solidFill>
                <a:latin typeface="Calibri"/>
                <a:ea typeface="+mn-ea"/>
                <a:cs typeface="+mn-cs"/>
              </a:rPr>
              <a:t> </a:t>
            </a:r>
            <a:endParaRPr lang="nb-NO" sz="2100" dirty="0">
              <a:solidFill>
                <a:schemeClr val="tx1">
                  <a:lumMod val="75000"/>
                </a:schemeClr>
              </a:solidFill>
              <a:latin typeface="Calibri"/>
              <a:ea typeface="+mn-ea"/>
              <a:cs typeface="+mn-cs"/>
            </a:endParaRPr>
          </a:p>
          <a:p>
            <a:pPr marL="457200" lvl="0" indent="-457200" defTabSz="713232">
              <a:spcBef>
                <a:spcPts val="780"/>
              </a:spcBef>
              <a:buFont typeface="Arial"/>
              <a:buChar char="•"/>
            </a:pPr>
            <a:r>
              <a:rPr lang="nb-NO" sz="2100" dirty="0">
                <a:solidFill>
                  <a:schemeClr val="tx1">
                    <a:lumMod val="75000"/>
                  </a:schemeClr>
                </a:solidFill>
                <a:latin typeface="Calibri"/>
                <a:ea typeface="+mn-ea"/>
                <a:cs typeface="+mn-cs"/>
              </a:rPr>
              <a:t>Se resten av filmen i en engelsktime</a:t>
            </a:r>
          </a:p>
          <a:p>
            <a:pPr marL="457200" lvl="0" indent="-457200" defTabSz="713232">
              <a:spcBef>
                <a:spcPts val="780"/>
              </a:spcBef>
              <a:buFont typeface="Arial"/>
              <a:buChar char="•"/>
            </a:pPr>
            <a:r>
              <a:rPr lang="nb-NO" sz="2100" b="1" dirty="0">
                <a:solidFill>
                  <a:schemeClr val="tx1">
                    <a:lumMod val="75000"/>
                  </a:schemeClr>
                </a:solidFill>
                <a:latin typeface="Calibri"/>
                <a:ea typeface="+mn-ea"/>
                <a:cs typeface="+mn-cs"/>
              </a:rPr>
              <a:t>Summing med skulderpartner i 2 minutter: </a:t>
            </a:r>
            <a:endParaRPr lang="nb-NO" sz="2100" dirty="0">
              <a:solidFill>
                <a:schemeClr val="tx1">
                  <a:lumMod val="75000"/>
                </a:schemeClr>
              </a:solidFill>
              <a:latin typeface="Calibri"/>
              <a:ea typeface="+mn-ea"/>
              <a:cs typeface="+mn-cs"/>
            </a:endParaRPr>
          </a:p>
          <a:p>
            <a:pPr marL="992124" lvl="2" indent="-178308" defTabSz="713232">
              <a:spcBef>
                <a:spcPts val="390"/>
              </a:spcBef>
              <a:buFont typeface="Lucida Grande"/>
              <a:buChar char="-"/>
            </a:pPr>
            <a:r>
              <a:rPr lang="nb-NO" dirty="0">
                <a:solidFill>
                  <a:schemeClr val="tx1">
                    <a:lumMod val="75000"/>
                  </a:schemeClr>
                </a:solidFill>
                <a:latin typeface="Calibri"/>
                <a:ea typeface="+mn-ea"/>
                <a:cs typeface="+mn-cs"/>
              </a:rPr>
              <a:t>Hvilke positive effekter av søvn merker du best?</a:t>
            </a:r>
          </a:p>
          <a:p>
            <a:pPr marL="992124" lvl="2" indent="-178308" defTabSz="713232">
              <a:spcBef>
                <a:spcPts val="390"/>
              </a:spcBef>
              <a:buFont typeface="Lucida Grande"/>
              <a:buChar char="-"/>
            </a:pPr>
            <a:r>
              <a:rPr lang="nb-NO" dirty="0">
                <a:solidFill>
                  <a:schemeClr val="tx1">
                    <a:lumMod val="75000"/>
                  </a:schemeClr>
                </a:solidFill>
                <a:latin typeface="Calibri"/>
                <a:ea typeface="+mn-ea"/>
                <a:cs typeface="+mn-cs"/>
              </a:rPr>
              <a:t>Hva tror du er den optimale søvnlengden for deg?</a:t>
            </a:r>
          </a:p>
          <a:p>
            <a:pPr marL="178308" lvl="0" indent="-178308" defTabSz="713232">
              <a:spcBef>
                <a:spcPts val="780"/>
              </a:spcBef>
              <a:buFont typeface="Arial"/>
              <a:buChar char="•"/>
            </a:pPr>
            <a:endParaRPr lang="nb-NO" sz="2200" dirty="0">
              <a:solidFill>
                <a:prstClr val="black"/>
              </a:solidFill>
              <a:latin typeface="Calibri"/>
              <a:ea typeface="+mn-ea"/>
              <a:cs typeface="+mn-cs"/>
            </a:endParaRPr>
          </a:p>
          <a:p>
            <a:endParaRPr lang="nb-NO" dirty="0"/>
          </a:p>
        </p:txBody>
      </p:sp>
      <p:sp>
        <p:nvSpPr>
          <p:cNvPr id="4" name="Tittel 6"/>
          <p:cNvSpPr txBox="1">
            <a:spLocks/>
          </p:cNvSpPr>
          <p:nvPr/>
        </p:nvSpPr>
        <p:spPr>
          <a:xfrm>
            <a:off x="6767533" y="1097594"/>
            <a:ext cx="5943639" cy="1104636"/>
          </a:xfrm>
          <a:prstGeom prst="rect">
            <a:avLst/>
          </a:prstGeom>
        </p:spPr>
        <p:txBody>
          <a:bodyPr vert="horz" lIns="71323" tIns="35662" rIns="71323" bIns="35662" rtlCol="0" anchor="ctr">
            <a:noAutofit/>
          </a:bodyPr>
          <a:lstStyle/>
          <a:p>
            <a:pPr marL="0" marR="0" lvl="0" indent="0" algn="l" defTabSz="713232" rtl="0" eaLnBrk="1" fontAlgn="auto" latinLnBrk="0" hangingPunct="1">
              <a:lnSpc>
                <a:spcPct val="90000"/>
              </a:lnSpc>
              <a:spcBef>
                <a:spcPct val="0"/>
              </a:spcBef>
              <a:spcAft>
                <a:spcPts val="0"/>
              </a:spcAft>
              <a:buClrTx/>
              <a:buSzTx/>
              <a:buFontTx/>
              <a:buNone/>
              <a:tabLst/>
              <a:defRPr/>
            </a:pPr>
            <a:r>
              <a:rPr kumimoji="0" lang="nb-NO" sz="3500" b="1" u="none" strike="noStrike" kern="1200" cap="none" spc="0" normalizeH="0" baseline="0" noProof="0" dirty="0">
                <a:ln>
                  <a:noFill/>
                </a:ln>
                <a:solidFill>
                  <a:schemeClr val="tx1"/>
                </a:solidFill>
                <a:effectLst/>
                <a:uLnTx/>
                <a:uFillTx/>
                <a:latin typeface="+mj-lt"/>
                <a:ea typeface="+mj-ea"/>
                <a:cs typeface="+mj-cs"/>
              </a:rPr>
              <a:t>Se filmklipp: ”</a:t>
            </a:r>
            <a:r>
              <a:rPr kumimoji="0" lang="nb-NO" sz="3500" b="1" u="none" strike="noStrike" kern="1200" cap="none" spc="0" normalizeH="0" baseline="0" noProof="0" dirty="0" err="1">
                <a:ln>
                  <a:noFill/>
                </a:ln>
                <a:solidFill>
                  <a:schemeClr val="tx1"/>
                </a:solidFill>
                <a:effectLst/>
                <a:uLnTx/>
                <a:uFillTx/>
                <a:latin typeface="+mj-lt"/>
                <a:ea typeface="+mj-ea"/>
                <a:cs typeface="+mj-cs"/>
              </a:rPr>
              <a:t>Sleep</a:t>
            </a:r>
            <a:r>
              <a:rPr kumimoji="0" lang="nb-NO" sz="3500" b="1" u="none" strike="noStrike" kern="1200" cap="none" spc="0" normalizeH="0" baseline="0" noProof="0" dirty="0">
                <a:ln>
                  <a:noFill/>
                </a:ln>
                <a:solidFill>
                  <a:schemeClr val="tx1"/>
                </a:solidFill>
                <a:effectLst/>
                <a:uLnTx/>
                <a:uFillTx/>
                <a:latin typeface="+mj-lt"/>
                <a:ea typeface="+mj-ea"/>
                <a:cs typeface="+mj-cs"/>
              </a:rPr>
              <a:t> is    </a:t>
            </a:r>
            <a:r>
              <a:rPr kumimoji="0" lang="nb-NO" sz="3500" b="1" u="none" strike="noStrike" kern="1200" cap="none" spc="0" normalizeH="0" baseline="0" noProof="0" dirty="0" err="1">
                <a:ln>
                  <a:noFill/>
                </a:ln>
                <a:solidFill>
                  <a:schemeClr val="tx1"/>
                </a:solidFill>
                <a:effectLst/>
                <a:uLnTx/>
                <a:uFillTx/>
                <a:latin typeface="+mj-lt"/>
                <a:ea typeface="+mj-ea"/>
                <a:cs typeface="+mj-cs"/>
              </a:rPr>
              <a:t>your</a:t>
            </a:r>
            <a:r>
              <a:rPr kumimoji="0" lang="nb-NO" sz="3500" b="1" u="none" strike="noStrike" kern="1200" cap="none" spc="0" normalizeH="0" baseline="0" noProof="0" dirty="0">
                <a:ln>
                  <a:noFill/>
                </a:ln>
                <a:solidFill>
                  <a:schemeClr val="tx1"/>
                </a:solidFill>
                <a:effectLst/>
                <a:uLnTx/>
                <a:uFillTx/>
                <a:latin typeface="+mj-lt"/>
                <a:ea typeface="+mj-ea"/>
                <a:cs typeface="+mj-cs"/>
              </a:rPr>
              <a:t> </a:t>
            </a:r>
            <a:r>
              <a:rPr kumimoji="0" lang="nb-NO" sz="3500" b="1" u="none" strike="noStrike" kern="1200" cap="none" spc="0" normalizeH="0" baseline="0" noProof="0" dirty="0" err="1">
                <a:ln>
                  <a:noFill/>
                </a:ln>
                <a:solidFill>
                  <a:schemeClr val="tx1"/>
                </a:solidFill>
                <a:effectLst/>
                <a:uLnTx/>
                <a:uFillTx/>
                <a:latin typeface="+mj-lt"/>
                <a:ea typeface="+mj-ea"/>
                <a:cs typeface="+mj-cs"/>
              </a:rPr>
              <a:t>superpower</a:t>
            </a:r>
            <a:r>
              <a:rPr kumimoji="0" lang="nb-NO" sz="3500" b="1" u="none" strike="noStrike" kern="1200" cap="none" spc="0" normalizeH="0" baseline="0" noProof="0" dirty="0">
                <a:ln>
                  <a:noFill/>
                </a:ln>
                <a:solidFill>
                  <a:schemeClr val="tx1"/>
                </a:solidFill>
                <a:effectLst/>
                <a:uLnTx/>
                <a:uFillTx/>
                <a:latin typeface="+mj-lt"/>
                <a:ea typeface="+mj-ea"/>
                <a:cs typeface="+mj-cs"/>
              </a:rPr>
              <a:t>” </a:t>
            </a:r>
          </a:p>
          <a:p>
            <a:pPr marL="0" marR="0" lvl="0" indent="0" algn="l" defTabSz="713232" rtl="0" eaLnBrk="1" fontAlgn="auto" latinLnBrk="0" hangingPunct="1">
              <a:lnSpc>
                <a:spcPct val="90000"/>
              </a:lnSpc>
              <a:spcBef>
                <a:spcPct val="0"/>
              </a:spcBef>
              <a:spcAft>
                <a:spcPts val="0"/>
              </a:spcAft>
              <a:buClrTx/>
              <a:buSzTx/>
              <a:buFontTx/>
              <a:buNone/>
              <a:tabLst/>
              <a:defRPr/>
            </a:pPr>
            <a:r>
              <a:rPr kumimoji="0" lang="nb-NO" sz="3500" b="1" u="none" strike="noStrike" kern="1200" cap="none" spc="0" normalizeH="0" baseline="0" noProof="0" dirty="0">
                <a:ln>
                  <a:noFill/>
                </a:ln>
                <a:solidFill>
                  <a:schemeClr val="tx1"/>
                </a:solidFill>
                <a:effectLst/>
                <a:uLnTx/>
                <a:uFillTx/>
                <a:latin typeface="+mj-lt"/>
                <a:ea typeface="+mj-ea"/>
                <a:cs typeface="+mj-cs"/>
              </a:rPr>
              <a:t>(10min)</a:t>
            </a:r>
          </a:p>
        </p:txBody>
      </p:sp>
      <p:pic>
        <p:nvPicPr>
          <p:cNvPr id="5" name="Plassholder for bilde 4"/>
          <p:cNvPicPr>
            <a:picLocks noGrp="1" noChangeAspect="1"/>
          </p:cNvPicPr>
          <p:nvPr>
            <p:ph type="pic" idx="1"/>
          </p:nvPr>
        </p:nvPicPr>
        <p:blipFill>
          <a:blip r:embed="rId3"/>
          <a:srcRect l="-7363" r="-7363"/>
          <a:stretch>
            <a:fillRect/>
          </a:stretch>
        </p:blipFill>
        <p:spPr>
          <a:xfrm>
            <a:off x="0" y="279739"/>
            <a:ext cx="6483538" cy="6318250"/>
          </a:xfrm>
          <a:prstGeom prst="rect">
            <a:avLst/>
          </a:prstGeom>
        </p:spPr>
      </p:pic>
      <p:sp>
        <p:nvSpPr>
          <p:cNvPr id="6" name="TekstSylinder 5"/>
          <p:cNvSpPr txBox="1"/>
          <p:nvPr/>
        </p:nvSpPr>
        <p:spPr>
          <a:xfrm>
            <a:off x="3365546" y="1097594"/>
            <a:ext cx="1127760" cy="272259"/>
          </a:xfrm>
          <a:prstGeom prst="rect">
            <a:avLst/>
          </a:prstGeom>
          <a:noFill/>
        </p:spPr>
        <p:txBody>
          <a:bodyPr wrap="square" lIns="117226" tIns="58613" rIns="117226" bIns="58613" rtlCol="0">
            <a:spAutoFit/>
          </a:bodyPr>
          <a:lstStyle/>
          <a:p>
            <a:pPr algn="r"/>
            <a:r>
              <a:rPr lang="nn-NO" sz="1000" dirty="0">
                <a:solidFill>
                  <a:schemeClr val="bg1">
                    <a:lumMod val="50000"/>
                  </a:schemeClr>
                </a:solidFill>
                <a:latin typeface="Century Gothic"/>
              </a:rPr>
              <a:t>Pixabay.com</a:t>
            </a:r>
          </a:p>
        </p:txBody>
      </p:sp>
    </p:spTree>
    <p:extLst>
      <p:ext uri="{BB962C8B-B14F-4D97-AF65-F5344CB8AC3E}">
        <p14:creationId xmlns:p14="http://schemas.microsoft.com/office/powerpoint/2010/main" val="2243753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lIns="91436" tIns="45719" rIns="91436" bIns="45719" rtlCol="0" anchor="ctr"/>
          <a:lstStyle/>
          <a:p>
            <a:pPr algn="ctr"/>
            <a:endParaRPr lang="en-US" dirty="0"/>
          </a:p>
        </p:txBody>
      </p:sp>
      <p:sp>
        <p:nvSpPr>
          <p:cNvPr id="4" name="Tittel 3"/>
          <p:cNvSpPr>
            <a:spLocks noGrp="1"/>
          </p:cNvSpPr>
          <p:nvPr>
            <p:ph type="title"/>
          </p:nvPr>
        </p:nvSpPr>
        <p:spPr>
          <a:xfrm>
            <a:off x="643469" y="264763"/>
            <a:ext cx="3363975" cy="1607060"/>
          </a:xfrm>
          <a:noFill/>
          <a:ln w="19050">
            <a:solidFill>
              <a:schemeClr val="bg1"/>
            </a:solidFill>
          </a:ln>
        </p:spPr>
        <p:txBody>
          <a:bodyPr vert="horz" wrap="square" lIns="91436" tIns="45719" rIns="91436" bIns="45719" rtlCol="0" anchor="ctr">
            <a:normAutofit/>
          </a:bodyPr>
          <a:lstStyle/>
          <a:p>
            <a:pPr algn="ctr"/>
            <a:r>
              <a:rPr lang="en-US" sz="2800" dirty="0">
                <a:solidFill>
                  <a:schemeClr val="bg1"/>
                </a:solidFill>
              </a:rPr>
              <a:t>Søvnhygiene</a:t>
            </a:r>
            <a:br>
              <a:rPr lang="en-US" sz="2800" dirty="0">
                <a:solidFill>
                  <a:schemeClr val="bg1"/>
                </a:solidFill>
              </a:rPr>
            </a:br>
            <a:r>
              <a:rPr lang="en-US" sz="2800" dirty="0">
                <a:solidFill>
                  <a:schemeClr val="bg1"/>
                </a:solidFill>
              </a:rPr>
              <a:t>(15 min)</a:t>
            </a:r>
          </a:p>
        </p:txBody>
      </p:sp>
      <p:sp>
        <p:nvSpPr>
          <p:cNvPr id="5" name="Plassholder for innhold 4"/>
          <p:cNvSpPr>
            <a:spLocks noGrp="1"/>
          </p:cNvSpPr>
          <p:nvPr>
            <p:ph sz="half" idx="2"/>
          </p:nvPr>
        </p:nvSpPr>
        <p:spPr>
          <a:xfrm>
            <a:off x="643469" y="2190750"/>
            <a:ext cx="3363975" cy="4302125"/>
          </a:xfrm>
        </p:spPr>
        <p:txBody>
          <a:bodyPr vert="horz" lIns="91436" tIns="45719" rIns="91436" bIns="45719" rtlCol="0">
            <a:normAutofit fontScale="92500"/>
          </a:bodyPr>
          <a:lstStyle/>
          <a:p>
            <a:pPr lvl="0"/>
            <a:r>
              <a:rPr lang="nb-NO" sz="2100" dirty="0">
                <a:solidFill>
                  <a:schemeClr val="bg1"/>
                </a:solidFill>
              </a:rPr>
              <a:t>Del ut arket ”Søvnhygiene” (hentet fra Helsedirektoratets søvnkurs)</a:t>
            </a:r>
          </a:p>
          <a:p>
            <a:pPr lvl="0"/>
            <a:r>
              <a:rPr lang="nb-NO" sz="2100" dirty="0">
                <a:solidFill>
                  <a:schemeClr val="bg1"/>
                </a:solidFill>
              </a:rPr>
              <a:t>Elevene fyller ut skjemaet </a:t>
            </a:r>
          </a:p>
          <a:p>
            <a:pPr lvl="0"/>
            <a:r>
              <a:rPr lang="nb-NO" sz="2100" dirty="0">
                <a:solidFill>
                  <a:schemeClr val="bg1"/>
                </a:solidFill>
              </a:rPr>
              <a:t>Snakk deretter med skulderpartner i 1 minutt om: hvilke av disse tingene har du lyst til å gjøre noe med?</a:t>
            </a:r>
          </a:p>
          <a:p>
            <a:pPr lvl="0"/>
            <a:r>
              <a:rPr lang="nb-NO" sz="2100" dirty="0">
                <a:solidFill>
                  <a:schemeClr val="bg1"/>
                </a:solidFill>
              </a:rPr>
              <a:t>Del så med gruppen. Ordstyrer leder runden</a:t>
            </a:r>
          </a:p>
          <a:p>
            <a:pPr lvl="0"/>
            <a:r>
              <a:rPr lang="nb-NO" sz="2100" dirty="0" err="1">
                <a:solidFill>
                  <a:schemeClr val="bg1"/>
                </a:solidFill>
              </a:rPr>
              <a:t>Talspersonen</a:t>
            </a:r>
            <a:r>
              <a:rPr lang="nb-NO" sz="2100" dirty="0">
                <a:solidFill>
                  <a:schemeClr val="bg1"/>
                </a:solidFill>
              </a:rPr>
              <a:t> deler noen av gruppens tanker med klassen</a:t>
            </a:r>
          </a:p>
          <a:p>
            <a:pPr lvl="0">
              <a:buFont typeface="Arial" panose="020B0604020202020204" pitchFamily="34" charset="0"/>
              <a:buChar char="•"/>
            </a:pPr>
            <a:endParaRPr lang="en-US" sz="2100" dirty="0">
              <a:solidFill>
                <a:schemeClr val="bg1"/>
              </a:solidFill>
            </a:endParaRPr>
          </a:p>
        </p:txBody>
      </p:sp>
      <p:pic>
        <p:nvPicPr>
          <p:cNvPr id="7" name="Plassholder for innhold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297765" y="1871822"/>
            <a:ext cx="6250769" cy="2953488"/>
          </a:xfrm>
          <a:prstGeom prst="rect">
            <a:avLst/>
          </a:prstGeom>
        </p:spPr>
      </p:pic>
    </p:spTree>
    <p:extLst>
      <p:ext uri="{BB962C8B-B14F-4D97-AF65-F5344CB8AC3E}">
        <p14:creationId xmlns:p14="http://schemas.microsoft.com/office/powerpoint/2010/main" val="2731388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lIns="117226" tIns="58613" rIns="117226" bIns="58613">
            <a:normAutofit/>
          </a:bodyPr>
          <a:lstStyle/>
          <a:p>
            <a:r>
              <a:rPr lang="nb-NO" sz="3800" dirty="0"/>
              <a:t>Adjektivhistorie om søvnrådene som virker (15 min)</a:t>
            </a:r>
            <a:endParaRPr lang="nn-NO" sz="3800" dirty="0"/>
          </a:p>
        </p:txBody>
      </p:sp>
      <p:sp>
        <p:nvSpPr>
          <p:cNvPr id="3" name="Plassholder for innhold 2"/>
          <p:cNvSpPr>
            <a:spLocks noGrp="1"/>
          </p:cNvSpPr>
          <p:nvPr>
            <p:ph sz="half" idx="1"/>
          </p:nvPr>
        </p:nvSpPr>
        <p:spPr/>
        <p:txBody>
          <a:bodyPr lIns="117226" tIns="58613" rIns="117226" bIns="58613">
            <a:noAutofit/>
          </a:bodyPr>
          <a:lstStyle/>
          <a:p>
            <a:pPr marL="457200" lvl="0" indent="-457200">
              <a:buFont typeface="Arial"/>
              <a:buChar char="•"/>
            </a:pPr>
            <a:r>
              <a:rPr lang="nb-NO" sz="2100" dirty="0">
                <a:solidFill>
                  <a:schemeClr val="tx1">
                    <a:lumMod val="75000"/>
                  </a:schemeClr>
                </a:solidFill>
              </a:rPr>
              <a:t>Del ut arkene som skal brukes</a:t>
            </a:r>
          </a:p>
          <a:p>
            <a:pPr marL="457200" lvl="0" indent="-457200">
              <a:buFont typeface="Arial"/>
              <a:buChar char="•"/>
            </a:pPr>
            <a:r>
              <a:rPr lang="nb-NO" sz="2100" dirty="0">
                <a:solidFill>
                  <a:schemeClr val="tx1">
                    <a:lumMod val="75000"/>
                  </a:schemeClr>
                </a:solidFill>
              </a:rPr>
              <a:t>Elevene fyller ut arket sammen i gruppa, alle bidrar med så mange rare og morsomme adjektiver som mulig</a:t>
            </a:r>
          </a:p>
          <a:p>
            <a:pPr marL="457200" lvl="0" indent="-457200">
              <a:buFont typeface="Arial"/>
              <a:buChar char="•"/>
            </a:pPr>
            <a:r>
              <a:rPr lang="nb-NO" sz="2100" dirty="0">
                <a:solidFill>
                  <a:schemeClr val="tx1">
                    <a:lumMod val="75000"/>
                  </a:schemeClr>
                </a:solidFill>
              </a:rPr>
              <a:t>Sekretæren på gruppen skriver adjektivene inn i historien</a:t>
            </a:r>
          </a:p>
          <a:p>
            <a:pPr marL="457200" lvl="0" indent="-457200">
              <a:buFont typeface="Arial"/>
              <a:buChar char="•"/>
            </a:pPr>
            <a:r>
              <a:rPr lang="nb-NO" sz="2100" dirty="0" err="1">
                <a:solidFill>
                  <a:schemeClr val="tx1">
                    <a:lumMod val="75000"/>
                  </a:schemeClr>
                </a:solidFill>
              </a:rPr>
              <a:t>Talspersonen</a:t>
            </a:r>
            <a:r>
              <a:rPr lang="nb-NO" sz="2100" dirty="0">
                <a:solidFill>
                  <a:schemeClr val="tx1">
                    <a:lumMod val="75000"/>
                  </a:schemeClr>
                </a:solidFill>
              </a:rPr>
              <a:t> leser opp historien for resten av gruppen</a:t>
            </a:r>
          </a:p>
          <a:p>
            <a:pPr marL="457200" lvl="0" indent="-457200">
              <a:buFont typeface="Arial"/>
              <a:buChar char="•"/>
            </a:pPr>
            <a:r>
              <a:rPr lang="nb-NO" sz="2100" dirty="0">
                <a:solidFill>
                  <a:schemeClr val="tx1">
                    <a:lumMod val="75000"/>
                  </a:schemeClr>
                </a:solidFill>
              </a:rPr>
              <a:t>Heng gjerne opp i klasserommet</a:t>
            </a:r>
          </a:p>
          <a:p>
            <a:pPr marL="457200" lvl="0" indent="-457200">
              <a:buFont typeface="Arial"/>
              <a:buChar char="•"/>
            </a:pPr>
            <a:r>
              <a:rPr lang="nb-NO" sz="2100" dirty="0">
                <a:solidFill>
                  <a:schemeClr val="tx1">
                    <a:lumMod val="75000"/>
                  </a:schemeClr>
                </a:solidFill>
              </a:rPr>
              <a:t>For de som ønsker/trenger, les denne artikkelen: ”Søvnrådene som virker” </a:t>
            </a:r>
            <a:r>
              <a:rPr lang="nb-NO" sz="2100" u="sng" dirty="0">
                <a:solidFill>
                  <a:schemeClr val="tx1">
                    <a:lumMod val="75000"/>
                  </a:schemeClr>
                </a:solidFill>
              </a:rPr>
              <a:t>https://www.youtube.com/watch?v=icZbJ9hkdoI</a:t>
            </a:r>
            <a:r>
              <a:rPr lang="nb-NO" sz="2100" dirty="0">
                <a:solidFill>
                  <a:schemeClr val="tx1">
                    <a:lumMod val="75000"/>
                  </a:schemeClr>
                </a:solidFill>
              </a:rPr>
              <a:t> </a:t>
            </a:r>
          </a:p>
          <a:p>
            <a:pPr marL="457200" indent="-457200">
              <a:buFont typeface="Arial"/>
              <a:buChar char="•"/>
            </a:pPr>
            <a:endParaRPr lang="nn-NO" sz="2100" dirty="0">
              <a:solidFill>
                <a:schemeClr val="tx1">
                  <a:lumMod val="75000"/>
                </a:schemeClr>
              </a:solidFill>
            </a:endParaRPr>
          </a:p>
        </p:txBody>
      </p:sp>
      <p:pic>
        <p:nvPicPr>
          <p:cNvPr id="5" name="Bilde 4"/>
          <p:cNvPicPr>
            <a:picLocks noChangeAspect="1"/>
          </p:cNvPicPr>
          <p:nvPr/>
        </p:nvPicPr>
        <p:blipFill>
          <a:blip r:embed="rId2"/>
          <a:srcRect l="9843" r="6890"/>
          <a:stretch>
            <a:fillRect/>
          </a:stretch>
        </p:blipFill>
        <p:spPr>
          <a:xfrm>
            <a:off x="6935827" y="1825626"/>
            <a:ext cx="3992093" cy="4314784"/>
          </a:xfrm>
          <a:prstGeom prst="rect">
            <a:avLst/>
          </a:prstGeom>
        </p:spPr>
      </p:pic>
      <p:sp>
        <p:nvSpPr>
          <p:cNvPr id="6" name="TekstSylinder 5"/>
          <p:cNvSpPr txBox="1"/>
          <p:nvPr/>
        </p:nvSpPr>
        <p:spPr>
          <a:xfrm>
            <a:off x="6935827" y="1825626"/>
            <a:ext cx="1404697" cy="272259"/>
          </a:xfrm>
          <a:prstGeom prst="rect">
            <a:avLst/>
          </a:prstGeom>
          <a:noFill/>
        </p:spPr>
        <p:txBody>
          <a:bodyPr wrap="square" lIns="117226" tIns="58613" rIns="117226" bIns="58613" rtlCol="0">
            <a:spAutoFit/>
          </a:bodyPr>
          <a:lstStyle/>
          <a:p>
            <a:r>
              <a:rPr lang="nn-NO" sz="1000" dirty="0">
                <a:solidFill>
                  <a:schemeClr val="bg1">
                    <a:lumMod val="65000"/>
                  </a:schemeClr>
                </a:solidFill>
              </a:rPr>
              <a:t>Pixabay.com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p:cNvPicPr>
            <a:picLocks noChangeAspect="1"/>
          </p:cNvPicPr>
          <p:nvPr/>
        </p:nvPicPr>
        <p:blipFill>
          <a:blip r:embed="rId2"/>
          <a:srcRect l="10335" r="9596"/>
          <a:stretch>
            <a:fillRect/>
          </a:stretch>
        </p:blipFill>
        <p:spPr>
          <a:xfrm>
            <a:off x="-182805" y="1"/>
            <a:ext cx="12515407" cy="685800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998175"/>
            <a:ext cx="6017172" cy="5859826"/>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36" tIns="45719" rIns="91436" bIns="45719" rtlCol="0" anchor="t">
            <a:normAutofit/>
          </a:bodyPr>
          <a:lstStyle/>
          <a:p>
            <a:pPr algn="ctr">
              <a:spcAft>
                <a:spcPts val="1000"/>
              </a:spcAft>
              <a:buClr>
                <a:schemeClr val="tx1"/>
              </a:buClr>
              <a:buSzPct val="100000"/>
            </a:pPr>
            <a:endParaRPr lang="en-US" sz="1500" cap="all" dirty="0"/>
          </a:p>
        </p:txBody>
      </p:sp>
      <p:sp>
        <p:nvSpPr>
          <p:cNvPr id="2" name="Tittel 1"/>
          <p:cNvSpPr>
            <a:spLocks noGrp="1"/>
          </p:cNvSpPr>
          <p:nvPr>
            <p:ph type="title"/>
          </p:nvPr>
        </p:nvSpPr>
        <p:spPr>
          <a:xfrm>
            <a:off x="709449" y="1920875"/>
            <a:ext cx="4204137" cy="1342754"/>
          </a:xfrm>
        </p:spPr>
        <p:txBody>
          <a:bodyPr vert="horz" lIns="91436" tIns="45719" rIns="91436" bIns="45719" rtlCol="0" anchor="ctr">
            <a:noAutofit/>
          </a:bodyPr>
          <a:lstStyle/>
          <a:p>
            <a:pPr algn="ctr"/>
            <a:r>
              <a:rPr lang="nb-NO" sz="3800" dirty="0"/>
              <a:t>Tegneoppgave: Dette kan vi om søvn (15 min)</a:t>
            </a:r>
            <a:endParaRPr lang="en-US" sz="3800" dirty="0"/>
          </a:p>
        </p:txBody>
      </p:sp>
      <p:sp>
        <p:nvSpPr>
          <p:cNvPr id="3" name="Plassholder for innhold 2"/>
          <p:cNvSpPr>
            <a:spLocks noGrp="1"/>
          </p:cNvSpPr>
          <p:nvPr>
            <p:ph sz="half" idx="1"/>
          </p:nvPr>
        </p:nvSpPr>
        <p:spPr>
          <a:xfrm>
            <a:off x="525516" y="3698874"/>
            <a:ext cx="4959781" cy="3159125"/>
          </a:xfrm>
        </p:spPr>
        <p:txBody>
          <a:bodyPr vert="horz" lIns="91436" tIns="45719" rIns="91436" bIns="45719" rtlCol="0" anchor="ctr">
            <a:normAutofit lnSpcReduction="10000"/>
          </a:bodyPr>
          <a:lstStyle/>
          <a:p>
            <a:pPr marL="457200" indent="-457200">
              <a:buFont typeface="Arial"/>
              <a:buChar char="•"/>
            </a:pPr>
            <a:r>
              <a:rPr lang="en-US" sz="2100" dirty="0">
                <a:solidFill>
                  <a:schemeClr val="tx1">
                    <a:lumMod val="75000"/>
                  </a:schemeClr>
                </a:solidFill>
              </a:rPr>
              <a:t>Hver </a:t>
            </a:r>
            <a:r>
              <a:rPr lang="en-US" sz="2100" dirty="0" err="1">
                <a:solidFill>
                  <a:schemeClr val="tx1">
                    <a:lumMod val="75000"/>
                  </a:schemeClr>
                </a:solidFill>
              </a:rPr>
              <a:t>gruppe</a:t>
            </a:r>
            <a:r>
              <a:rPr lang="en-US" sz="2100" dirty="0">
                <a:solidFill>
                  <a:schemeClr val="tx1">
                    <a:lumMod val="75000"/>
                  </a:schemeClr>
                </a:solidFill>
              </a:rPr>
              <a:t> </a:t>
            </a:r>
            <a:r>
              <a:rPr lang="en-US" sz="2100" dirty="0" err="1">
                <a:solidFill>
                  <a:schemeClr val="tx1">
                    <a:lumMod val="75000"/>
                  </a:schemeClr>
                </a:solidFill>
              </a:rPr>
              <a:t>får</a:t>
            </a:r>
            <a:r>
              <a:rPr lang="en-US" sz="2100" dirty="0">
                <a:solidFill>
                  <a:schemeClr val="tx1">
                    <a:lumMod val="75000"/>
                  </a:schemeClr>
                </a:solidFill>
              </a:rPr>
              <a:t> </a:t>
            </a:r>
            <a:r>
              <a:rPr lang="en-US" sz="2100" dirty="0" err="1">
                <a:solidFill>
                  <a:schemeClr val="tx1">
                    <a:lumMod val="75000"/>
                  </a:schemeClr>
                </a:solidFill>
              </a:rPr>
              <a:t>utdelt</a:t>
            </a:r>
            <a:r>
              <a:rPr lang="en-US" sz="2100" dirty="0">
                <a:solidFill>
                  <a:schemeClr val="tx1">
                    <a:lumMod val="75000"/>
                  </a:schemeClr>
                </a:solidFill>
              </a:rPr>
              <a:t> et </a:t>
            </a:r>
            <a:r>
              <a:rPr lang="en-US" sz="2100" dirty="0" err="1">
                <a:solidFill>
                  <a:schemeClr val="tx1">
                    <a:lumMod val="75000"/>
                  </a:schemeClr>
                </a:solidFill>
              </a:rPr>
              <a:t>stort</a:t>
            </a:r>
            <a:r>
              <a:rPr lang="en-US" sz="2100" dirty="0">
                <a:solidFill>
                  <a:schemeClr val="tx1">
                    <a:lumMod val="75000"/>
                  </a:schemeClr>
                </a:solidFill>
              </a:rPr>
              <a:t> flip-over ark </a:t>
            </a:r>
            <a:r>
              <a:rPr lang="en-US" sz="2100" dirty="0" err="1">
                <a:solidFill>
                  <a:schemeClr val="tx1">
                    <a:lumMod val="75000"/>
                  </a:schemeClr>
                </a:solidFill>
              </a:rPr>
              <a:t>og</a:t>
            </a:r>
            <a:r>
              <a:rPr lang="en-US" sz="2100" dirty="0">
                <a:solidFill>
                  <a:schemeClr val="tx1">
                    <a:lumMod val="75000"/>
                  </a:schemeClr>
                </a:solidFill>
              </a:rPr>
              <a:t> </a:t>
            </a:r>
            <a:r>
              <a:rPr lang="en-US" sz="2100" dirty="0" err="1">
                <a:solidFill>
                  <a:schemeClr val="tx1">
                    <a:lumMod val="75000"/>
                  </a:schemeClr>
                </a:solidFill>
              </a:rPr>
              <a:t>fargetusjer</a:t>
            </a:r>
            <a:r>
              <a:rPr lang="en-US" sz="2100" dirty="0">
                <a:solidFill>
                  <a:schemeClr val="tx1">
                    <a:lumMod val="75000"/>
                  </a:schemeClr>
                </a:solidFill>
              </a:rPr>
              <a:t> </a:t>
            </a:r>
          </a:p>
          <a:p>
            <a:pPr marL="457200" indent="-457200">
              <a:buFont typeface="Arial"/>
              <a:buChar char="•"/>
            </a:pPr>
            <a:r>
              <a:rPr lang="en-US" sz="2100" dirty="0" err="1">
                <a:solidFill>
                  <a:schemeClr val="tx1">
                    <a:lumMod val="75000"/>
                  </a:schemeClr>
                </a:solidFill>
              </a:rPr>
              <a:t>Gruppen</a:t>
            </a:r>
            <a:r>
              <a:rPr lang="en-US" sz="2100" dirty="0">
                <a:solidFill>
                  <a:schemeClr val="tx1">
                    <a:lumMod val="75000"/>
                  </a:schemeClr>
                </a:solidFill>
              </a:rPr>
              <a:t> </a:t>
            </a:r>
            <a:r>
              <a:rPr lang="en-US" sz="2100" dirty="0" err="1">
                <a:solidFill>
                  <a:schemeClr val="tx1">
                    <a:lumMod val="75000"/>
                  </a:schemeClr>
                </a:solidFill>
              </a:rPr>
              <a:t>skal</a:t>
            </a:r>
            <a:r>
              <a:rPr lang="en-US" sz="2100" dirty="0">
                <a:solidFill>
                  <a:schemeClr val="tx1">
                    <a:lumMod val="75000"/>
                  </a:schemeClr>
                </a:solidFill>
              </a:rPr>
              <a:t> </a:t>
            </a:r>
            <a:r>
              <a:rPr lang="en-US" sz="2100" dirty="0" err="1">
                <a:solidFill>
                  <a:schemeClr val="tx1">
                    <a:lumMod val="75000"/>
                  </a:schemeClr>
                </a:solidFill>
              </a:rPr>
              <a:t>tegne</a:t>
            </a:r>
            <a:r>
              <a:rPr lang="en-US" sz="2100" dirty="0">
                <a:solidFill>
                  <a:schemeClr val="tx1">
                    <a:lumMod val="75000"/>
                  </a:schemeClr>
                </a:solidFill>
              </a:rPr>
              <a:t>: ”</a:t>
            </a:r>
            <a:r>
              <a:rPr lang="en-US" sz="2100" dirty="0" err="1">
                <a:solidFill>
                  <a:schemeClr val="tx1">
                    <a:lumMod val="75000"/>
                  </a:schemeClr>
                </a:solidFill>
              </a:rPr>
              <a:t>Dette</a:t>
            </a:r>
            <a:r>
              <a:rPr lang="en-US" sz="2100" dirty="0">
                <a:solidFill>
                  <a:schemeClr val="tx1">
                    <a:lumMod val="75000"/>
                  </a:schemeClr>
                </a:solidFill>
              </a:rPr>
              <a:t> </a:t>
            </a:r>
            <a:r>
              <a:rPr lang="en-US" sz="2100" dirty="0" err="1">
                <a:solidFill>
                  <a:schemeClr val="tx1">
                    <a:lumMod val="75000"/>
                  </a:schemeClr>
                </a:solidFill>
              </a:rPr>
              <a:t>kan</a:t>
            </a:r>
            <a:r>
              <a:rPr lang="en-US" sz="2100" dirty="0">
                <a:solidFill>
                  <a:schemeClr val="tx1">
                    <a:lumMod val="75000"/>
                  </a:schemeClr>
                </a:solidFill>
              </a:rPr>
              <a:t> vi </a:t>
            </a:r>
            <a:r>
              <a:rPr lang="en-US" sz="2100" dirty="0" err="1">
                <a:solidFill>
                  <a:schemeClr val="tx1">
                    <a:lumMod val="75000"/>
                  </a:schemeClr>
                </a:solidFill>
              </a:rPr>
              <a:t>om</a:t>
            </a:r>
            <a:r>
              <a:rPr lang="en-US" sz="2100" dirty="0">
                <a:solidFill>
                  <a:schemeClr val="tx1">
                    <a:lumMod val="75000"/>
                  </a:schemeClr>
                </a:solidFill>
              </a:rPr>
              <a:t> SØVN”</a:t>
            </a:r>
          </a:p>
          <a:p>
            <a:pPr marL="457200" indent="-457200">
              <a:buFont typeface="Arial"/>
              <a:buChar char="•"/>
            </a:pPr>
            <a:r>
              <a:rPr lang="nb-NO" sz="2100" dirty="0">
                <a:solidFill>
                  <a:schemeClr val="tx1">
                    <a:lumMod val="75000"/>
                  </a:schemeClr>
                </a:solidFill>
              </a:rPr>
              <a:t>Tegn noe du kan om søvn. Her er noen forslag: </a:t>
            </a:r>
          </a:p>
          <a:p>
            <a:pPr lvl="1">
              <a:buFont typeface="Lucida Grande"/>
              <a:buChar char="-"/>
            </a:pPr>
            <a:r>
              <a:rPr lang="nb-NO" sz="1800" dirty="0">
                <a:solidFill>
                  <a:schemeClr val="tx1">
                    <a:lumMod val="75000"/>
                  </a:schemeClr>
                </a:solidFill>
              </a:rPr>
              <a:t>Hvorfor vi trenger å sove?</a:t>
            </a:r>
          </a:p>
          <a:p>
            <a:pPr lvl="1">
              <a:buFont typeface="Lucida Grande"/>
              <a:buChar char="-"/>
            </a:pPr>
            <a:r>
              <a:rPr lang="nb-NO" sz="1800" dirty="0">
                <a:solidFill>
                  <a:schemeClr val="tx1">
                    <a:lumMod val="75000"/>
                  </a:schemeClr>
                </a:solidFill>
              </a:rPr>
              <a:t>Hva skjer når vi sover?</a:t>
            </a:r>
          </a:p>
          <a:p>
            <a:pPr lvl="1">
              <a:buFont typeface="Lucida Grande"/>
              <a:buChar char="-"/>
            </a:pPr>
            <a:r>
              <a:rPr lang="nb-NO" sz="1800" dirty="0">
                <a:solidFill>
                  <a:schemeClr val="tx1">
                    <a:lumMod val="75000"/>
                  </a:schemeClr>
                </a:solidFill>
              </a:rPr>
              <a:t>De viktigste søvnrådene</a:t>
            </a:r>
          </a:p>
          <a:p>
            <a:pPr lvl="1">
              <a:buFont typeface="Lucida Grande"/>
              <a:buChar char="-"/>
            </a:pPr>
            <a:r>
              <a:rPr lang="nb-NO" sz="1800" dirty="0" err="1">
                <a:solidFill>
                  <a:schemeClr val="tx1">
                    <a:lumMod val="75000"/>
                  </a:schemeClr>
                </a:solidFill>
              </a:rPr>
              <a:t>Søvntyver</a:t>
            </a:r>
            <a:endParaRPr lang="nb-NO" sz="1800" dirty="0">
              <a:solidFill>
                <a:schemeClr val="tx1">
                  <a:lumMod val="75000"/>
                </a:schemeClr>
              </a:solidFill>
            </a:endParaRPr>
          </a:p>
          <a:p>
            <a:pPr>
              <a:buFont typeface="Arial" panose="020B0604020202020204" pitchFamily="34" charset="0"/>
              <a:buChar char="•"/>
            </a:pPr>
            <a:endParaRPr lang="en-US" sz="1800" dirty="0"/>
          </a:p>
        </p:txBody>
      </p:sp>
      <p:sp>
        <p:nvSpPr>
          <p:cNvPr id="13" name="TekstSylinder 12"/>
          <p:cNvSpPr txBox="1"/>
          <p:nvPr/>
        </p:nvSpPr>
        <p:spPr>
          <a:xfrm>
            <a:off x="10927905" y="1"/>
            <a:ext cx="1404697" cy="272259"/>
          </a:xfrm>
          <a:prstGeom prst="rect">
            <a:avLst/>
          </a:prstGeom>
          <a:noFill/>
        </p:spPr>
        <p:txBody>
          <a:bodyPr wrap="square" lIns="117226" tIns="58613" rIns="117226" bIns="58613" rtlCol="0">
            <a:spAutoFit/>
          </a:bodyPr>
          <a:lstStyle/>
          <a:p>
            <a:pPr algn="r"/>
            <a:r>
              <a:rPr lang="nn-NO" sz="1000" dirty="0">
                <a:solidFill>
                  <a:schemeClr val="bg1">
                    <a:lumMod val="65000"/>
                  </a:schemeClr>
                </a:solidFill>
              </a:rPr>
              <a:t>Pixabay.com</a:t>
            </a:r>
          </a:p>
        </p:txBody>
      </p:sp>
    </p:spTree>
    <p:extLst>
      <p:ext uri="{BB962C8B-B14F-4D97-AF65-F5344CB8AC3E}">
        <p14:creationId xmlns:p14="http://schemas.microsoft.com/office/powerpoint/2010/main" val="404097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p:txBody>
          <a:bodyPr/>
          <a:lstStyle/>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Utpek noen elever til lekeledere. La elevene velge hvilke leker fra lekeheftet de vil leke. Her er tre forslag:</a:t>
            </a:r>
          </a:p>
          <a:p>
            <a:pPr marL="813816" lvl="1" indent="-457200" defTabSz="713232">
              <a:spcBef>
                <a:spcPts val="390"/>
              </a:spcBef>
              <a:buFont typeface="Lucida Grande"/>
              <a:buChar char="-"/>
            </a:pPr>
            <a:r>
              <a:rPr lang="nb-NO" sz="2300" b="1" dirty="0">
                <a:solidFill>
                  <a:schemeClr val="tx1">
                    <a:lumMod val="75000"/>
                  </a:schemeClr>
                </a:solidFill>
                <a:latin typeface="Calibri"/>
                <a:ea typeface="+mn-ea"/>
                <a:cs typeface="+mn-cs"/>
              </a:rPr>
              <a:t>20 spørsmål</a:t>
            </a:r>
          </a:p>
          <a:p>
            <a:pPr marL="813816" lvl="1" indent="-457200" defTabSz="713232">
              <a:spcBef>
                <a:spcPts val="390"/>
              </a:spcBef>
              <a:buFont typeface="Lucida Grande"/>
              <a:buChar char="-"/>
            </a:pPr>
            <a:r>
              <a:rPr lang="nb-NO" sz="2300" b="1" dirty="0">
                <a:solidFill>
                  <a:schemeClr val="tx1">
                    <a:lumMod val="75000"/>
                  </a:schemeClr>
                </a:solidFill>
                <a:latin typeface="Calibri"/>
                <a:ea typeface="+mn-ea"/>
                <a:cs typeface="+mn-cs"/>
              </a:rPr>
              <a:t>Her sitter jeg</a:t>
            </a:r>
          </a:p>
          <a:p>
            <a:pPr marL="813816" lvl="1" indent="-457200" defTabSz="713232">
              <a:spcBef>
                <a:spcPts val="390"/>
              </a:spcBef>
              <a:buFont typeface="Lucida Grande"/>
              <a:buChar char="-"/>
            </a:pPr>
            <a:r>
              <a:rPr lang="nb-NO" sz="2300" b="1" dirty="0">
                <a:solidFill>
                  <a:schemeClr val="tx1">
                    <a:lumMod val="75000"/>
                  </a:schemeClr>
                </a:solidFill>
                <a:latin typeface="Calibri"/>
                <a:ea typeface="+mn-ea"/>
                <a:cs typeface="+mn-cs"/>
              </a:rPr>
              <a:t>Hopp et hakk til høyre </a:t>
            </a:r>
          </a:p>
          <a:p>
            <a:pPr marL="457200" lvl="0" indent="-457200" defTabSz="713232">
              <a:spcBef>
                <a:spcPts val="780"/>
              </a:spcBef>
              <a:buFont typeface="Arial"/>
              <a:buChar char="•"/>
            </a:pPr>
            <a:endParaRPr lang="nn-NO" sz="2300" dirty="0">
              <a:solidFill>
                <a:schemeClr val="tx1">
                  <a:lumMod val="75000"/>
                </a:schemeClr>
              </a:solidFill>
              <a:latin typeface="Calibri"/>
              <a:ea typeface="+mn-ea"/>
              <a:cs typeface="+mn-cs"/>
            </a:endParaRPr>
          </a:p>
          <a:p>
            <a:endParaRPr lang="nb-NO" dirty="0"/>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p:txBody>
          <a:bodyPr/>
          <a:lstStyle/>
          <a:p>
            <a:r>
              <a:rPr lang="nb-NO" dirty="0"/>
              <a:t>Leker (20 min)</a:t>
            </a:r>
          </a:p>
        </p:txBody>
      </p:sp>
    </p:spTree>
    <p:extLst>
      <p:ext uri="{BB962C8B-B14F-4D97-AF65-F5344CB8AC3E}">
        <p14:creationId xmlns:p14="http://schemas.microsoft.com/office/powerpoint/2010/main" val="486478165"/>
      </p:ext>
    </p:extLst>
  </p:cSld>
  <p:clrMapOvr>
    <a:masterClrMapping/>
  </p:clrMapOvr>
</p:sld>
</file>

<file path=ppt/theme/theme1.xml><?xml version="1.0" encoding="utf-8"?>
<a:theme xmlns:a="http://schemas.openxmlformats.org/drawingml/2006/main" name="4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2216</TotalTime>
  <Words>1109</Words>
  <Application>Microsoft Macintosh PowerPoint</Application>
  <PresentationFormat>Widescreen</PresentationFormat>
  <Paragraphs>81</Paragraphs>
  <Slides>14</Slides>
  <Notes>0</Notes>
  <HiddenSlides>0</HiddenSlides>
  <MMClips>0</MMClips>
  <ScaleCrop>false</ScaleCrop>
  <HeadingPairs>
    <vt:vector size="6" baseType="variant">
      <vt:variant>
        <vt:lpstr>Brukte skrifter</vt:lpstr>
      </vt:variant>
      <vt:variant>
        <vt:i4>6</vt:i4>
      </vt:variant>
      <vt:variant>
        <vt:lpstr>Tema</vt:lpstr>
      </vt:variant>
      <vt:variant>
        <vt:i4>4</vt:i4>
      </vt:variant>
      <vt:variant>
        <vt:lpstr>Lysbildetitler</vt:lpstr>
      </vt:variant>
      <vt:variant>
        <vt:i4>14</vt:i4>
      </vt:variant>
    </vt:vector>
  </HeadingPairs>
  <TitlesOfParts>
    <vt:vector size="24" baseType="lpstr">
      <vt:lpstr>Arial</vt:lpstr>
      <vt:lpstr>Calibri</vt:lpstr>
      <vt:lpstr>Calibri Light</vt:lpstr>
      <vt:lpstr>Century Gothic</vt:lpstr>
      <vt:lpstr>Georgia</vt:lpstr>
      <vt:lpstr>Lucida Grande</vt:lpstr>
      <vt:lpstr>4_Office-tema</vt:lpstr>
      <vt:lpstr>5_Office-tema</vt:lpstr>
      <vt:lpstr>3_Office-tema</vt:lpstr>
      <vt:lpstr>6_Office-tema</vt:lpstr>
      <vt:lpstr>I klassen: Søvn </vt:lpstr>
      <vt:lpstr>LINE-UP (5 min)</vt:lpstr>
      <vt:lpstr>Hva ønsker jeg for neste natt? (5 min)</vt:lpstr>
      <vt:lpstr> Nærværstrening  </vt:lpstr>
      <vt:lpstr>PowerPoint-presentasjon</vt:lpstr>
      <vt:lpstr>Søvnhygiene (15 min)</vt:lpstr>
      <vt:lpstr>Adjektivhistorie om søvnrådene som virker (15 min)</vt:lpstr>
      <vt:lpstr>Tegneoppgave: Dette kan vi om søvn (15 min)</vt:lpstr>
      <vt:lpstr>Leker (20 min)</vt:lpstr>
      <vt:lpstr>20 spørsmål</vt:lpstr>
      <vt:lpstr>Her sitter jeg</vt:lpstr>
      <vt:lpstr>Hopp et hakk til høyre</vt:lpstr>
      <vt:lpstr>Søvnlogg (5min)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Anne-Kristin Imenes</cp:lastModifiedBy>
  <cp:revision>34</cp:revision>
  <dcterms:created xsi:type="dcterms:W3CDTF">2020-06-13T16:36:12Z</dcterms:created>
  <dcterms:modified xsi:type="dcterms:W3CDTF">2023-03-06T11:36:46Z</dcterms:modified>
</cp:coreProperties>
</file>