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7"/>
  </p:notesMasterIdLst>
  <p:sldIdLst>
    <p:sldId id="261" r:id="rId9"/>
    <p:sldId id="262" r:id="rId10"/>
    <p:sldId id="271" r:id="rId11"/>
    <p:sldId id="269" r:id="rId12"/>
    <p:sldId id="278" r:id="rId13"/>
    <p:sldId id="279" r:id="rId14"/>
    <p:sldId id="280" r:id="rId15"/>
    <p:sldId id="281" r:id="rId16"/>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A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EEA90-1D70-4F73-AB4F-649F1FAB485D}" v="2" dt="2026-02-04T13:23:37.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AD18D0CB-5EBB-4FE2-9456-A51AD340C137}"/>
    <pc:docChg chg="modSld">
      <pc:chgData name="Renate Dybdal Hansen" userId="8f533bdc-1f06-46c5-8376-6b62126245f7" providerId="ADAL" clId="{AD18D0CB-5EBB-4FE2-9456-A51AD340C137}" dt="2026-02-04T13:23:26.263" v="6" actId="20577"/>
      <pc:docMkLst>
        <pc:docMk/>
      </pc:docMkLst>
      <pc:sldChg chg="modNotesTx">
        <pc:chgData name="Renate Dybdal Hansen" userId="8f533bdc-1f06-46c5-8376-6b62126245f7" providerId="ADAL" clId="{AD18D0CB-5EBB-4FE2-9456-A51AD340C137}" dt="2026-02-04T13:23:26.263" v="6" actId="20577"/>
        <pc:sldMkLst>
          <pc:docMk/>
          <pc:sldMk cId="0"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0A8C3-61A9-EA4C-8A82-391BEF0C1ADF}" type="datetimeFigureOut">
              <a:rPr lang="nb-NO" smtClean="0"/>
              <a:t>04.02.2026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8E79F-90CA-B34A-AE17-3B2FCC706159}" type="slidenum">
              <a:rPr lang="nb-NO" smtClean="0"/>
              <a:t>‹#›</a:t>
            </a:fld>
            <a:endParaRPr lang="nb-NO"/>
          </a:p>
        </p:txBody>
      </p:sp>
    </p:spTree>
    <p:extLst>
      <p:ext uri="{BB962C8B-B14F-4D97-AF65-F5344CB8AC3E}">
        <p14:creationId xmlns:p14="http://schemas.microsoft.com/office/powerpoint/2010/main" val="3021062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2OEL4P1Rz0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lay.mediaflow.com/ovp/11/18GBHFF1N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1</a:t>
            </a:fld>
            <a:endParaRPr lang="nb-NO"/>
          </a:p>
        </p:txBody>
      </p:sp>
    </p:spTree>
    <p:extLst>
      <p:ext uri="{BB962C8B-B14F-4D97-AF65-F5344CB8AC3E}">
        <p14:creationId xmlns:p14="http://schemas.microsoft.com/office/powerpoint/2010/main" val="287423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buFont typeface="Symbol" pitchFamily="2" charset="2"/>
              <a:buChar char=""/>
            </a:pPr>
            <a:r>
              <a:rPr lang="nb-NO" sz="1200">
                <a:solidFill>
                  <a:srgbClr val="191A35"/>
                </a:solidFill>
                <a:effectLst/>
                <a:ea typeface="Times New Roman" panose="02020603050405020304" pitchFamily="18" charset="0"/>
              </a:rPr>
              <a:t>Atmosfæren må være rolig. Skru av lysene </a:t>
            </a:r>
          </a:p>
          <a:p>
            <a:pPr marL="342900" indent="-342900">
              <a:buFont typeface="Symbol" pitchFamily="2" charset="2"/>
              <a:buChar char=""/>
            </a:pPr>
            <a:r>
              <a:rPr lang="nb-NO" sz="1200">
                <a:solidFill>
                  <a:srgbClr val="191A35"/>
                </a:solidFill>
                <a:effectLst/>
                <a:ea typeface="Times New Roman" panose="02020603050405020304" pitchFamily="18" charset="0"/>
              </a:rPr>
              <a:t>Spill svak «ambient </a:t>
            </a:r>
            <a:r>
              <a:rPr lang="nb-NO" sz="1200" err="1">
                <a:solidFill>
                  <a:srgbClr val="191A35"/>
                </a:solidFill>
                <a:effectLst/>
                <a:ea typeface="Times New Roman" panose="02020603050405020304" pitchFamily="18" charset="0"/>
              </a:rPr>
              <a:t>music</a:t>
            </a:r>
            <a:r>
              <a:rPr lang="nb-NO" sz="1200">
                <a:solidFill>
                  <a:srgbClr val="191A35"/>
                </a:solidFill>
                <a:ea typeface="Times New Roman" panose="02020603050405020304" pitchFamily="18" charset="0"/>
              </a:rPr>
              <a:t>»</a:t>
            </a:r>
            <a:r>
              <a:rPr lang="nb-NO" sz="1200">
                <a:solidFill>
                  <a:srgbClr val="191A35"/>
                </a:solidFill>
                <a:effectLst/>
                <a:ea typeface="Times New Roman" panose="02020603050405020304" pitchFamily="18" charset="0"/>
              </a:rPr>
              <a:t> fra </a:t>
            </a:r>
            <a:r>
              <a:rPr lang="nb-NO" sz="1200" err="1">
                <a:solidFill>
                  <a:srgbClr val="191A35"/>
                </a:solidFill>
                <a:effectLst/>
                <a:ea typeface="Times New Roman" panose="02020603050405020304" pitchFamily="18" charset="0"/>
              </a:rPr>
              <a:t>Youtube</a:t>
            </a:r>
            <a:r>
              <a:rPr lang="nb-NO" sz="1200">
                <a:solidFill>
                  <a:srgbClr val="191A35"/>
                </a:solidFill>
                <a:effectLst/>
                <a:ea typeface="Times New Roman" panose="02020603050405020304" pitchFamily="18" charset="0"/>
              </a:rPr>
              <a:t>, for eksempel: </a:t>
            </a:r>
            <a:r>
              <a:rPr lang="nb-NO" sz="1200" u="sng">
                <a:solidFill>
                  <a:srgbClr val="0000FF"/>
                </a:solidFill>
                <a:effectLst/>
                <a:ea typeface="Times New Roman" panose="02020603050405020304" pitchFamily="18" charset="0"/>
                <a:hlinkClick r:id="rId3"/>
              </a:rPr>
              <a:t>https://www.youtube.com/watch?v=2OEL4P1Rz04</a:t>
            </a:r>
            <a:endParaRPr lang="nb-NO" sz="1200">
              <a:effectLst/>
              <a:ea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3</a:t>
            </a:fld>
            <a:endParaRPr lang="nb-NO"/>
          </a:p>
        </p:txBody>
      </p:sp>
    </p:spTree>
    <p:extLst>
      <p:ext uri="{BB962C8B-B14F-4D97-AF65-F5344CB8AC3E}">
        <p14:creationId xmlns:p14="http://schemas.microsoft.com/office/powerpoint/2010/main" val="506164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Søvn: </a:t>
            </a:r>
            <a:r>
              <a:rPr lang="nb-NO" sz="1200" b="0" i="0" kern="1200" dirty="0">
                <a:solidFill>
                  <a:schemeClr val="tx1"/>
                </a:solidFill>
                <a:effectLst/>
                <a:latin typeface="+mn-lt"/>
                <a:ea typeface="+mn-ea"/>
                <a:cs typeface="+mn-cs"/>
                <a:hlinkClick r:id="rId3" tooltip="https://play.mediaflow.com/ovp/11/18GBHFF1NR"/>
              </a:rPr>
              <a:t>https://play.mediaflow.com/ovp/11/18GBHFF1NR</a:t>
            </a:r>
            <a:endParaRPr lang="nb-NO" dirty="0"/>
          </a:p>
        </p:txBody>
      </p:sp>
      <p:sp>
        <p:nvSpPr>
          <p:cNvPr id="4" name="Plassholder for lysbildenummer 3"/>
          <p:cNvSpPr>
            <a:spLocks noGrp="1"/>
          </p:cNvSpPr>
          <p:nvPr>
            <p:ph type="sldNum" sz="quarter" idx="5"/>
          </p:nvPr>
        </p:nvSpPr>
        <p:spPr/>
        <p:txBody>
          <a:bodyPr/>
          <a:lstStyle/>
          <a:p>
            <a:fld id="{4EE8E79F-90CA-B34A-AE17-3B2FCC706159}" type="slidenum">
              <a:rPr lang="nb-NO" smtClean="0"/>
              <a:t>4</a:t>
            </a:fld>
            <a:endParaRPr lang="nb-NO"/>
          </a:p>
        </p:txBody>
      </p:sp>
    </p:spTree>
    <p:extLst>
      <p:ext uri="{BB962C8B-B14F-4D97-AF65-F5344CB8AC3E}">
        <p14:creationId xmlns:p14="http://schemas.microsoft.com/office/powerpoint/2010/main" val="72123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a:latin typeface="Calibri"/>
                <a:ea typeface="Calibri"/>
                <a:cs typeface="Calibri"/>
              </a:rPr>
              <a:t>Metode: "</a:t>
            </a:r>
            <a:r>
              <a:rPr lang="en-US" b="1" err="1">
                <a:latin typeface="Calibri"/>
                <a:ea typeface="Calibri"/>
                <a:cs typeface="Calibri"/>
              </a:rPr>
              <a:t>snakkelapper</a:t>
            </a:r>
            <a:r>
              <a:rPr lang="en-US" b="1">
                <a:latin typeface="Calibri"/>
                <a:ea typeface="Calibri"/>
                <a:cs typeface="Calibri"/>
              </a:rPr>
              <a:t>" </a:t>
            </a:r>
          </a:p>
          <a:p>
            <a:pPr algn="just">
              <a:lnSpc>
                <a:spcPct val="114999"/>
              </a:lnSpc>
              <a:spcBef>
                <a:spcPts val="1000"/>
              </a:spcBef>
              <a:spcAft>
                <a:spcPts val="1000"/>
              </a:spcAft>
            </a:pPr>
            <a:r>
              <a:rPr lang="nb-NO" b="1"/>
              <a:t>Del i grupper på fire. Snakk sammen på gruppen. </a:t>
            </a:r>
            <a:r>
              <a:rPr lang="nb-NO"/>
              <a:t>Fordel roller: Den yngste i gruppen leser oppgavene høyt. Den eldste i gruppen er ordstyrer og passer på at alle får ordet etter tur.</a:t>
            </a:r>
            <a:endParaRPr lang="en-US"/>
          </a:p>
          <a:p>
            <a:pPr marL="171450" indent="-171450" algn="just">
              <a:lnSpc>
                <a:spcPct val="114999"/>
              </a:lnSpc>
              <a:spcBef>
                <a:spcPts val="1000"/>
              </a:spcBef>
              <a:spcAft>
                <a:spcPts val="1000"/>
              </a:spcAft>
              <a:buFont typeface="Arial"/>
              <a:buChar char="•"/>
            </a:pPr>
            <a:r>
              <a:rPr lang="nb-NO"/>
              <a:t>Bruk metoden «Snakke-lapper», slik at alle rekker å få ordet og svare på alle spørsmålene.</a:t>
            </a:r>
          </a:p>
          <a:p>
            <a:pPr marL="171450" indent="-171450">
              <a:lnSpc>
                <a:spcPct val="114999"/>
              </a:lnSpc>
              <a:spcBef>
                <a:spcPts val="1000"/>
              </a:spcBef>
              <a:spcAft>
                <a:spcPts val="1000"/>
              </a:spcAft>
              <a:buFont typeface="Arial"/>
              <a:buChar char="•"/>
            </a:pPr>
            <a:r>
              <a:rPr lang="nb-NO" i="1"/>
              <a:t>«Snakke-lapper»: Dere får utdelt tre gule lapper hver. Legg frem </a:t>
            </a:r>
            <a:r>
              <a:rPr lang="nb-NO" i="1" err="1"/>
              <a:t>èn</a:t>
            </a:r>
            <a:r>
              <a:rPr lang="nb-NO" i="1"/>
              <a:t> lapp hver gang du sier noe. På den måten øver vi på å lytte til det andre sier og vente til det blir vår tur til å bruke «snakke-lappen». Lappene samles midt på bordet. Når lappene er oppbrukt kan dere fordele lappene på nytt og ta en ny runde hvis dere har tid til det.</a:t>
            </a:r>
            <a:endParaRPr lang="en-US"/>
          </a:p>
        </p:txBody>
      </p:sp>
      <p:sp>
        <p:nvSpPr>
          <p:cNvPr id="4" name="Plassholder for lysbildenummer 3"/>
          <p:cNvSpPr>
            <a:spLocks noGrp="1"/>
          </p:cNvSpPr>
          <p:nvPr>
            <p:ph type="sldNum" sz="quarter" idx="5"/>
          </p:nvPr>
        </p:nvSpPr>
        <p:spPr/>
        <p:txBody>
          <a:bodyPr/>
          <a:lstStyle/>
          <a:p>
            <a:fld id="{4EE8E79F-90CA-B34A-AE17-3B2FCC706159}" type="slidenum">
              <a:rPr lang="nb-NO" smtClean="0"/>
              <a:t>5</a:t>
            </a:fld>
            <a:endParaRPr lang="nb-NO"/>
          </a:p>
        </p:txBody>
      </p:sp>
    </p:spTree>
    <p:extLst>
      <p:ext uri="{BB962C8B-B14F-4D97-AF65-F5344CB8AC3E}">
        <p14:creationId xmlns:p14="http://schemas.microsoft.com/office/powerpoint/2010/main" val="253204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5000"/>
              </a:lnSpc>
              <a:spcAft>
                <a:spcPts val="1000"/>
              </a:spcAft>
            </a:pPr>
            <a:r>
              <a:rPr lang="nb-NO" sz="1200">
                <a:solidFill>
                  <a:srgbClr val="191A35"/>
                </a:solidFill>
                <a:effectLst/>
                <a:latin typeface="Helvetica Neue" panose="02000503000000020004" pitchFamily="2" charset="0"/>
                <a:ea typeface="Times New Roman" panose="02020603050405020304" pitchFamily="18" charset="0"/>
                <a:cs typeface="Calibri" panose="020F0502020204030204" pitchFamily="34" charset="0"/>
              </a:rPr>
              <a:t>Alle sitter i ring på hver sin stol. Det skal være en stol mindre enn antall personer. Personen uten stol - lærer, står i midten og starter med å lede leken. Lærer sier for eksempel «Jeg vil være venn med alle som liker å sove». Alle som liker å sove reiser seg og finner en ny stol. </a:t>
            </a:r>
            <a:endParaRPr lang="nb-NO" sz="1200">
              <a:latin typeface="Arial" panose="020B0604020202020204" pitchFamily="34" charset="0"/>
              <a:ea typeface="Times New Roman" panose="02020603050405020304" pitchFamily="18" charset="0"/>
            </a:endParaRPr>
          </a:p>
          <a:p>
            <a:pPr algn="just">
              <a:lnSpc>
                <a:spcPct val="115000"/>
              </a:lnSpc>
              <a:spcAft>
                <a:spcPts val="1000"/>
              </a:spcAft>
            </a:pPr>
            <a:r>
              <a:rPr lang="nb-NO" sz="1200">
                <a:solidFill>
                  <a:srgbClr val="191A35"/>
                </a:solidFill>
                <a:effectLst/>
                <a:latin typeface="Helvetica Neue" panose="02000503000000020004" pitchFamily="2" charset="0"/>
                <a:ea typeface="Times New Roman" panose="02020603050405020304" pitchFamily="18" charset="0"/>
                <a:cs typeface="Calibri" panose="020F0502020204030204" pitchFamily="34" charset="0"/>
              </a:rPr>
              <a:t>Læreren finner også en stol. Den personen som nå er uten stol blir stående i midten og fortsetter leken med «jeg vil være venn med alle som…». Det er ikke lov å sette seg på de to nærmeste plassene. Alle må flytte seg tvers over ringen, da blir leken morsomt. Leken blir også morsomst når vi sier ting som nesten alle liker, så mange må bytte plass samtidig.</a:t>
            </a:r>
            <a:endParaRPr lang="nb-NO" sz="1200">
              <a:solidFill>
                <a:srgbClr val="191A35"/>
              </a:solidFill>
              <a:latin typeface="Helvetica Neue" panose="02000503000000020004" pitchFamily="2" charset="0"/>
              <a:ea typeface="Times New Roman" panose="02020603050405020304" pitchFamily="18" charset="0"/>
            </a:endParaRPr>
          </a:p>
          <a:p>
            <a:endParaRPr lang="nb-NO"/>
          </a:p>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6</a:t>
            </a:fld>
            <a:endParaRPr lang="nb-NO"/>
          </a:p>
        </p:txBody>
      </p:sp>
    </p:spTree>
    <p:extLst>
      <p:ext uri="{BB962C8B-B14F-4D97-AF65-F5344CB8AC3E}">
        <p14:creationId xmlns:p14="http://schemas.microsoft.com/office/powerpoint/2010/main" val="2296947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play.mediaflow.com/ovp/11/18GBHFF1NR"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7A59AB40-9233-48D9-E2BB-5D6917CE7B60}"/>
              </a:ext>
            </a:extLst>
          </p:cNvPr>
          <p:cNvSpPr txBox="1">
            <a:spLocks/>
          </p:cNvSpPr>
          <p:nvPr/>
        </p:nvSpPr>
        <p:spPr>
          <a:xfrm>
            <a:off x="599208" y="4699278"/>
            <a:ext cx="10993584" cy="1325563"/>
          </a:xfrm>
          <a:prstGeom prst="rect">
            <a:avLst/>
          </a:prstGeom>
        </p:spPr>
        <p:txBody>
          <a:bodyPr lIns="91440" tIns="45720" rIns="91440" bIns="45720" anchor="b"/>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nb-NO" b="1">
                <a:solidFill>
                  <a:srgbClr val="13A89E"/>
                </a:solidFill>
                <a:latin typeface="Georgia"/>
              </a:rPr>
              <a:t>Fagøkt: Søvn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p:txBody>
          <a:bodyPr/>
          <a:lstStyle/>
          <a:p>
            <a:pPr eaLnBrk="1" hangingPunct="1"/>
            <a:r>
              <a:rPr lang="nb-NO" altLang="nb-NO">
                <a:solidFill>
                  <a:schemeClr val="accent1"/>
                </a:solidFill>
              </a:rPr>
              <a:t>Innledning:</a:t>
            </a:r>
          </a:p>
        </p:txBody>
      </p:sp>
      <p:pic>
        <p:nvPicPr>
          <p:cNvPr id="4" name="Bilde 3">
            <a:extLst>
              <a:ext uri="{FF2B5EF4-FFF2-40B4-BE49-F238E27FC236}">
                <a16:creationId xmlns:a16="http://schemas.microsoft.com/office/drawing/2014/main" id="{A3D56ABC-040D-2ACD-D4AF-D05C7F04FB8F}"/>
              </a:ext>
            </a:extLst>
          </p:cNvPr>
          <p:cNvPicPr>
            <a:picLocks noChangeAspect="1"/>
          </p:cNvPicPr>
          <p:nvPr/>
        </p:nvPicPr>
        <p:blipFill>
          <a:blip r:embed="rId2"/>
          <a:stretch>
            <a:fillRect/>
          </a:stretch>
        </p:blipFill>
        <p:spPr>
          <a:xfrm>
            <a:off x="924066" y="1807028"/>
            <a:ext cx="10343868" cy="37011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904DAC-4846-0067-62D2-77F04D33B2AD}"/>
              </a:ext>
            </a:extLst>
          </p:cNvPr>
          <p:cNvSpPr>
            <a:spLocks noGrp="1"/>
          </p:cNvSpPr>
          <p:nvPr>
            <p:ph type="title"/>
          </p:nvPr>
        </p:nvSpPr>
        <p:spPr>
          <a:xfrm>
            <a:off x="599208" y="639450"/>
            <a:ext cx="10993584" cy="934286"/>
          </a:xfrm>
        </p:spPr>
        <p:txBody>
          <a:bodyPr/>
          <a:lstStyle/>
          <a:p>
            <a:r>
              <a:rPr lang="nb-NO" sz="4800">
                <a:solidFill>
                  <a:schemeClr val="accent1"/>
                </a:solidFill>
              </a:rPr>
              <a:t>Pusteøvelse</a:t>
            </a:r>
          </a:p>
        </p:txBody>
      </p:sp>
      <p:sp>
        <p:nvSpPr>
          <p:cNvPr id="4" name="Plassholder for innhold 3">
            <a:extLst>
              <a:ext uri="{FF2B5EF4-FFF2-40B4-BE49-F238E27FC236}">
                <a16:creationId xmlns:a16="http://schemas.microsoft.com/office/drawing/2014/main" id="{ED580670-1FC0-0C93-6159-2796E1D9BDFF}"/>
              </a:ext>
            </a:extLst>
          </p:cNvPr>
          <p:cNvSpPr>
            <a:spLocks noGrp="1"/>
          </p:cNvSpPr>
          <p:nvPr>
            <p:ph idx="1"/>
          </p:nvPr>
        </p:nvSpPr>
        <p:spPr>
          <a:xfrm>
            <a:off x="599208" y="2090184"/>
            <a:ext cx="5496792" cy="3899766"/>
          </a:xfrm>
        </p:spPr>
        <p:txBody>
          <a:bodyPr/>
          <a:lstStyle/>
          <a:p>
            <a:pPr marL="0" indent="0">
              <a:lnSpc>
                <a:spcPct val="115000"/>
              </a:lnSpc>
              <a:spcAft>
                <a:spcPts val="1000"/>
              </a:spcAft>
              <a:buNone/>
            </a:pPr>
            <a:r>
              <a:rPr lang="nb-NO" sz="2400" b="1">
                <a:solidFill>
                  <a:srgbClr val="191A35"/>
                </a:solidFill>
                <a:effectLst/>
                <a:ea typeface="Times New Roman" panose="02020603050405020304" pitchFamily="18" charset="0"/>
              </a:rPr>
              <a:t>3 minutter avslapning og ro for å hente oss inn før vi begynner på noe nytt.</a:t>
            </a:r>
            <a:endParaRPr lang="nb-NO" sz="2400">
              <a:effectLst/>
              <a:ea typeface="Times New Roman" panose="02020603050405020304" pitchFamily="18" charset="0"/>
            </a:endParaRPr>
          </a:p>
          <a:p>
            <a:pPr marL="342900" lvl="0" indent="-342900">
              <a:buFont typeface="Symbol" pitchFamily="2" charset="2"/>
              <a:buChar char=""/>
            </a:pPr>
            <a:r>
              <a:rPr lang="nb-NO" sz="2400">
                <a:solidFill>
                  <a:srgbClr val="191A35"/>
                </a:solidFill>
                <a:effectLst/>
                <a:ea typeface="Times New Roman" panose="02020603050405020304" pitchFamily="18" charset="0"/>
              </a:rPr>
              <a:t>Finn en behagelig stilling. Plant bena i gulvet. Lukk gjerne øynene</a:t>
            </a:r>
            <a:endParaRPr lang="nb-NO" sz="2400">
              <a:effectLst/>
              <a:ea typeface="Times New Roman" panose="02020603050405020304" pitchFamily="18" charset="0"/>
            </a:endParaRPr>
          </a:p>
          <a:p>
            <a:pPr marL="342900" lvl="0" indent="-342900">
              <a:buFont typeface="Symbol" pitchFamily="2" charset="2"/>
              <a:buChar char=""/>
            </a:pPr>
            <a:r>
              <a:rPr lang="nb-NO" sz="2400">
                <a:solidFill>
                  <a:srgbClr val="191A35"/>
                </a:solidFill>
                <a:effectLst/>
                <a:ea typeface="Times New Roman" panose="02020603050405020304" pitchFamily="18" charset="0"/>
              </a:rPr>
              <a:t>Øv på å puste ut langsomt. Jo lengre du klarer å puste ut, jo roligere blir pusten. Det virker beroligende på kroppen</a:t>
            </a:r>
            <a:endParaRPr lang="nb-NO" sz="2400">
              <a:effectLst/>
              <a:ea typeface="Times New Roman" panose="02020603050405020304" pitchFamily="18" charset="0"/>
            </a:endParaRPr>
          </a:p>
          <a:p>
            <a:endParaRPr lang="nb-NO" sz="3600"/>
          </a:p>
        </p:txBody>
      </p:sp>
      <p:pic>
        <p:nvPicPr>
          <p:cNvPr id="3" name="Bilde 2" descr="Et bilde som inneholder person, Menneskeansikt, innendørs, ligger&#10;&#10;Automatisk generert beskrivelse">
            <a:extLst>
              <a:ext uri="{FF2B5EF4-FFF2-40B4-BE49-F238E27FC236}">
                <a16:creationId xmlns:a16="http://schemas.microsoft.com/office/drawing/2014/main" id="{8463BA19-A7B5-FD77-BF8F-9EF900E183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7105" y="2027521"/>
            <a:ext cx="4839273" cy="3227630"/>
          </a:xfrm>
          <a:prstGeom prst="rect">
            <a:avLst/>
          </a:prstGeom>
        </p:spPr>
      </p:pic>
    </p:spTree>
    <p:extLst>
      <p:ext uri="{BB962C8B-B14F-4D97-AF65-F5344CB8AC3E}">
        <p14:creationId xmlns:p14="http://schemas.microsoft.com/office/powerpoint/2010/main" val="65154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6DEDC4A1-F299-571D-4AAC-758AF306383B}"/>
              </a:ext>
            </a:extLst>
          </p:cNvPr>
          <p:cNvSpPr txBox="1"/>
          <p:nvPr/>
        </p:nvSpPr>
        <p:spPr>
          <a:xfrm>
            <a:off x="920901" y="2711739"/>
            <a:ext cx="6415539" cy="1754326"/>
          </a:xfrm>
          <a:prstGeom prst="rect">
            <a:avLst/>
          </a:prstGeom>
          <a:noFill/>
        </p:spPr>
        <p:txBody>
          <a:bodyPr wrap="none" lIns="91440" tIns="45720" rIns="91440" bIns="45720" rtlCol="0" anchor="t">
            <a:spAutoFit/>
          </a:bodyPr>
          <a:lstStyle/>
          <a:p>
            <a:r>
              <a:rPr lang="nb-NO" sz="5400" b="1">
                <a:solidFill>
                  <a:schemeClr val="accent4">
                    <a:lumMod val="20000"/>
                    <a:lumOff val="80000"/>
                  </a:schemeClr>
                </a:solidFill>
                <a:latin typeface="Georgia"/>
              </a:rPr>
              <a:t>Se </a:t>
            </a:r>
            <a:r>
              <a:rPr lang="nb-NO" sz="5400" b="1">
                <a:latin typeface="Georgia"/>
                <a:hlinkClick r:id="rId3">
                  <a:extLst>
                    <a:ext uri="{A12FA001-AC4F-418D-AE19-62706E023703}">
                      <ahyp:hlinkClr xmlns:ahyp="http://schemas.microsoft.com/office/drawing/2018/hyperlinkcolor" val="tx"/>
                    </a:ext>
                  </a:extLst>
                </a:hlinkClick>
              </a:rPr>
              <a:t>videoforedrag</a:t>
            </a:r>
            <a:r>
              <a:rPr lang="nb-NO" sz="5400" b="1">
                <a:solidFill>
                  <a:schemeClr val="accent4">
                    <a:lumMod val="20000"/>
                    <a:lumOff val="80000"/>
                  </a:schemeClr>
                </a:solidFill>
                <a:latin typeface="Georgia"/>
              </a:rPr>
              <a:t> </a:t>
            </a:r>
          </a:p>
          <a:p>
            <a:r>
              <a:rPr lang="nb-NO" sz="5400" b="1" dirty="0">
                <a:solidFill>
                  <a:schemeClr val="accent4">
                    <a:lumMod val="20000"/>
                    <a:lumOff val="80000"/>
                  </a:schemeClr>
                </a:solidFill>
                <a:latin typeface="Georgia"/>
                <a:ea typeface="Calibri"/>
                <a:cs typeface="Calibri"/>
              </a:rPr>
              <a:t>om søvn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FF40BF-6F0F-5B74-81A0-08E83E89F0EE}"/>
              </a:ext>
            </a:extLst>
          </p:cNvPr>
          <p:cNvSpPr>
            <a:spLocks noGrp="1"/>
          </p:cNvSpPr>
          <p:nvPr>
            <p:ph type="title"/>
          </p:nvPr>
        </p:nvSpPr>
        <p:spPr/>
        <p:txBody>
          <a:bodyPr lIns="91440" tIns="45720" rIns="91440" bIns="45720" anchor="t"/>
          <a:lstStyle/>
          <a:p>
            <a:br>
              <a:rPr lang="nb-NO" sz="4400" b="1">
                <a:latin typeface="Helvetica Neue" panose="02000503000000020004" pitchFamily="2" charset="0"/>
                <a:ea typeface="Times New Roman" panose="02020603050405020304" pitchFamily="18" charset="0"/>
                <a:cs typeface="Arial" panose="020B0604020202020204" pitchFamily="34" charset="0"/>
              </a:rPr>
            </a:br>
            <a:r>
              <a:rPr lang="nb-NO" sz="5400">
                <a:solidFill>
                  <a:schemeClr val="accent1"/>
                </a:solidFill>
                <a:latin typeface="Georgia"/>
                <a:ea typeface="Times New Roman" panose="02020603050405020304" pitchFamily="18" charset="0"/>
                <a:cs typeface="Arial"/>
              </a:rPr>
              <a:t>Refleksjonsøvelser i grupper: </a:t>
            </a:r>
            <a:br>
              <a:rPr lang="nb-NO" sz="5400" b="1">
                <a:effectLst/>
                <a:ea typeface="Times New Roman" panose="02020603050405020304" pitchFamily="18" charset="0"/>
                <a:cs typeface="Times New Roman (CS-brødtekst)"/>
              </a:rPr>
            </a:br>
            <a:endParaRPr lang="nb-NO">
              <a:solidFill>
                <a:schemeClr val="accent1"/>
              </a:solidFill>
            </a:endParaRPr>
          </a:p>
        </p:txBody>
      </p:sp>
      <p:sp>
        <p:nvSpPr>
          <p:cNvPr id="3" name="Plassholder for innhold 2">
            <a:extLst>
              <a:ext uri="{FF2B5EF4-FFF2-40B4-BE49-F238E27FC236}">
                <a16:creationId xmlns:a16="http://schemas.microsoft.com/office/drawing/2014/main" id="{AA1740F9-4211-7790-B55D-DC8D8EA74593}"/>
              </a:ext>
            </a:extLst>
          </p:cNvPr>
          <p:cNvSpPr>
            <a:spLocks noGrp="1"/>
          </p:cNvSpPr>
          <p:nvPr>
            <p:ph idx="1"/>
          </p:nvPr>
        </p:nvSpPr>
        <p:spPr>
          <a:xfrm>
            <a:off x="599208" y="2593109"/>
            <a:ext cx="10993584" cy="3899766"/>
          </a:xfrm>
        </p:spPr>
        <p:txBody>
          <a:bodyPr lIns="91440" tIns="45720" rIns="91440" bIns="45720" anchor="t"/>
          <a:lstStyle/>
          <a:p>
            <a:pPr marL="342900" indent="-342900">
              <a:buFont typeface="Century Gothic" panose="020F0302020204030204"/>
              <a:buAutoNum type="arabicPeriod"/>
            </a:pPr>
            <a:r>
              <a:rPr lang="nb-NO" sz="3200">
                <a:solidFill>
                  <a:srgbClr val="222222"/>
                </a:solidFill>
                <a:latin typeface="Georgia"/>
                <a:ea typeface="Calibri"/>
                <a:cs typeface="Calibri"/>
              </a:rPr>
              <a:t>Hva ble du opptatt av etter å ha sett videoforedraget?</a:t>
            </a:r>
          </a:p>
          <a:p>
            <a:pPr marL="342900" indent="-342900">
              <a:buAutoNum type="arabicPeriod"/>
            </a:pPr>
            <a:r>
              <a:rPr lang="nb-NO" sz="3200">
                <a:solidFill>
                  <a:srgbClr val="222222"/>
                </a:solidFill>
                <a:effectLst/>
                <a:latin typeface="Georgia"/>
                <a:ea typeface="Calibri"/>
                <a:cs typeface="Calibri"/>
              </a:rPr>
              <a:t>Hva gjør mangel på søvn med barna i skolen og på SFO?</a:t>
            </a:r>
            <a:endParaRPr lang="nb-NO" sz="3200">
              <a:effectLst/>
              <a:latin typeface="Georgia"/>
              <a:ea typeface="Calibri"/>
              <a:cs typeface="Calibri"/>
            </a:endParaRPr>
          </a:p>
          <a:p>
            <a:pPr marL="342900" lvl="0" indent="-342900">
              <a:buFont typeface="+mj-lt"/>
              <a:buAutoNum type="arabicPeriod"/>
            </a:pPr>
            <a:r>
              <a:rPr lang="nb-NO" sz="3200">
                <a:solidFill>
                  <a:srgbClr val="222222"/>
                </a:solidFill>
                <a:effectLst/>
                <a:latin typeface="Georgia"/>
                <a:ea typeface="Calibri"/>
                <a:cs typeface="Calibri"/>
              </a:rPr>
              <a:t>Hvordan kan vi være mer bevisste på søvnmangel når barn strever med læring?</a:t>
            </a:r>
            <a:endParaRPr lang="nb-NO" sz="3200">
              <a:effectLst/>
              <a:latin typeface="Georgia"/>
              <a:ea typeface="Calibri"/>
              <a:cs typeface="Calibri"/>
            </a:endParaRPr>
          </a:p>
          <a:p>
            <a:pPr marL="342900" lvl="0" indent="-342900">
              <a:buFont typeface="+mj-lt"/>
              <a:buAutoNum type="arabicPeriod"/>
            </a:pPr>
            <a:r>
              <a:rPr lang="nb-NO" sz="3200">
                <a:solidFill>
                  <a:srgbClr val="222222"/>
                </a:solidFill>
                <a:effectLst/>
                <a:latin typeface="Georgia"/>
                <a:ea typeface="Calibri"/>
                <a:cs typeface="Calibri"/>
              </a:rPr>
              <a:t>Hvordan kan vi oppmuntre til mer søvn uten å moralisere?</a:t>
            </a:r>
            <a:endParaRPr lang="nb-NO" sz="3200">
              <a:effectLst/>
              <a:latin typeface="Georgia"/>
              <a:ea typeface="Calibri"/>
              <a:cs typeface="Calibri"/>
            </a:endParaRPr>
          </a:p>
          <a:p>
            <a:endParaRPr lang="nb-NO"/>
          </a:p>
        </p:txBody>
      </p:sp>
    </p:spTree>
    <p:extLst>
      <p:ext uri="{BB962C8B-B14F-4D97-AF65-F5344CB8AC3E}">
        <p14:creationId xmlns:p14="http://schemas.microsoft.com/office/powerpoint/2010/main" val="205206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klær, person, sko, jente&#10;&#10;Automatisk generert beskrivelse">
            <a:extLst>
              <a:ext uri="{FF2B5EF4-FFF2-40B4-BE49-F238E27FC236}">
                <a16:creationId xmlns:a16="http://schemas.microsoft.com/office/drawing/2014/main" id="{C65B9BCD-4F35-135A-5117-62F48B5D8DA9}"/>
              </a:ext>
            </a:extLst>
          </p:cNvPr>
          <p:cNvPicPr>
            <a:picLocks noChangeAspect="1"/>
          </p:cNvPicPr>
          <p:nvPr/>
        </p:nvPicPr>
        <p:blipFill>
          <a:blip r:embed="rId3"/>
          <a:srcRect b="27585"/>
          <a:stretch/>
        </p:blipFill>
        <p:spPr>
          <a:xfrm>
            <a:off x="1450875" y="654684"/>
            <a:ext cx="7708739" cy="3720620"/>
          </a:xfrm>
          <a:prstGeom prst="rect">
            <a:avLst/>
          </a:prstGeom>
        </p:spPr>
      </p:pic>
      <p:sp>
        <p:nvSpPr>
          <p:cNvPr id="8" name="TekstSylinder 7">
            <a:extLst>
              <a:ext uri="{FF2B5EF4-FFF2-40B4-BE49-F238E27FC236}">
                <a16:creationId xmlns:a16="http://schemas.microsoft.com/office/drawing/2014/main" id="{0C885D0F-DA39-2E59-719D-B636464E0FF5}"/>
              </a:ext>
            </a:extLst>
          </p:cNvPr>
          <p:cNvSpPr txBox="1"/>
          <p:nvPr/>
        </p:nvSpPr>
        <p:spPr>
          <a:xfrm>
            <a:off x="1450073" y="4789989"/>
            <a:ext cx="10173386" cy="1846659"/>
          </a:xfrm>
          <a:prstGeom prst="rect">
            <a:avLst/>
          </a:prstGeom>
          <a:noFill/>
        </p:spPr>
        <p:txBody>
          <a:bodyPr wrap="square" rtlCol="0">
            <a:spAutoFit/>
          </a:bodyPr>
          <a:lstStyle/>
          <a:p>
            <a:r>
              <a:rPr lang="nb-NO" sz="6000" b="1">
                <a:solidFill>
                  <a:schemeClr val="accent1"/>
                </a:solidFill>
                <a:latin typeface="Georgia" panose="02040502050405020303" pitchFamily="18" charset="0"/>
              </a:rPr>
              <a:t>Vi leker:</a:t>
            </a:r>
            <a:br>
              <a:rPr lang="nb-NO" sz="6000" b="1">
                <a:solidFill>
                  <a:schemeClr val="accent1"/>
                </a:solidFill>
                <a:latin typeface="Georgia" panose="02040502050405020303" pitchFamily="18" charset="0"/>
              </a:rPr>
            </a:br>
            <a:r>
              <a:rPr lang="nb-NO" sz="5400" b="1">
                <a:solidFill>
                  <a:schemeClr val="accent1"/>
                </a:solidFill>
                <a:latin typeface="Georgia" panose="02040502050405020303" pitchFamily="18" charset="0"/>
              </a:rPr>
              <a:t>«Jeg vil være venn med …»</a:t>
            </a:r>
            <a:endParaRPr lang="nb-NO" sz="6000" b="1">
              <a:latin typeface="Georgia" panose="02040502050405020303" pitchFamily="18" charset="0"/>
            </a:endParaRPr>
          </a:p>
        </p:txBody>
      </p:sp>
    </p:spTree>
    <p:extLst>
      <p:ext uri="{BB962C8B-B14F-4D97-AF65-F5344CB8AC3E}">
        <p14:creationId xmlns:p14="http://schemas.microsoft.com/office/powerpoint/2010/main" val="381701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A7259C-EC6D-0D09-0CE1-8C32CC0C1027}"/>
              </a:ext>
            </a:extLst>
          </p:cNvPr>
          <p:cNvSpPr>
            <a:spLocks noGrp="1"/>
          </p:cNvSpPr>
          <p:nvPr>
            <p:ph type="title"/>
          </p:nvPr>
        </p:nvSpPr>
        <p:spPr>
          <a:xfrm>
            <a:off x="581889" y="201926"/>
            <a:ext cx="10993584" cy="1325563"/>
          </a:xfrm>
        </p:spPr>
        <p:txBody>
          <a:bodyPr lIns="91440" tIns="45720" rIns="91440" bIns="45720" anchor="t"/>
          <a:lstStyle/>
          <a:p>
            <a:pPr algn="ctr"/>
            <a:br>
              <a:rPr lang="nb-NO"/>
            </a:br>
            <a:r>
              <a:rPr lang="nb-NO">
                <a:solidFill>
                  <a:schemeClr val="accent1"/>
                </a:solidFill>
                <a:latin typeface="Georgia"/>
              </a:rPr>
              <a:t>Vi oppsummerer sammen i ringen</a:t>
            </a:r>
          </a:p>
        </p:txBody>
      </p:sp>
      <p:sp>
        <p:nvSpPr>
          <p:cNvPr id="3" name="Plassholder for innhold 2">
            <a:extLst>
              <a:ext uri="{FF2B5EF4-FFF2-40B4-BE49-F238E27FC236}">
                <a16:creationId xmlns:a16="http://schemas.microsoft.com/office/drawing/2014/main" id="{EEBB630F-56FC-1A4A-24FF-76E118EB0DF5}"/>
              </a:ext>
            </a:extLst>
          </p:cNvPr>
          <p:cNvSpPr>
            <a:spLocks noGrp="1"/>
          </p:cNvSpPr>
          <p:nvPr>
            <p:ph idx="1"/>
          </p:nvPr>
        </p:nvSpPr>
        <p:spPr>
          <a:xfrm>
            <a:off x="347668" y="2297407"/>
            <a:ext cx="10594306" cy="3287066"/>
          </a:xfrm>
        </p:spPr>
        <p:txBody>
          <a:bodyPr lIns="91440" tIns="45720" rIns="91440" bIns="45720" anchor="t"/>
          <a:lstStyle/>
          <a:p>
            <a:pPr lvl="1">
              <a:lnSpc>
                <a:spcPct val="150000"/>
              </a:lnSpc>
              <a:buFont typeface="Arial"/>
              <a:buChar char="•"/>
            </a:pPr>
            <a:r>
              <a:rPr lang="nb-NO" sz="2000">
                <a:latin typeface="Georgia"/>
                <a:ea typeface="Times New Roman" panose="02020603050405020304" pitchFamily="18" charset="0"/>
                <a:cs typeface="Arial"/>
              </a:rPr>
              <a:t>Hva likte du i dag?  </a:t>
            </a:r>
          </a:p>
          <a:p>
            <a:pPr lvl="1">
              <a:lnSpc>
                <a:spcPct val="150000"/>
              </a:lnSpc>
              <a:buFont typeface="Arial"/>
              <a:buChar char="•"/>
            </a:pPr>
            <a:r>
              <a:rPr lang="nb-NO" sz="2000">
                <a:latin typeface="Georgia"/>
                <a:ea typeface="Times New Roman" panose="02020603050405020304" pitchFamily="18" charset="0"/>
                <a:cs typeface="Arial"/>
              </a:rPr>
              <a:t>Hva lærte du? </a:t>
            </a:r>
            <a:endParaRPr lang="nb-NO" sz="2000">
              <a:effectLst/>
              <a:latin typeface="Georgia"/>
              <a:ea typeface="Times New Roman" panose="02020603050405020304" pitchFamily="18" charset="0"/>
              <a:cs typeface="Arial"/>
            </a:endParaRPr>
          </a:p>
          <a:p>
            <a:pPr lvl="1">
              <a:lnSpc>
                <a:spcPct val="150000"/>
              </a:lnSpc>
              <a:buFont typeface="Arial"/>
              <a:buChar char="•"/>
            </a:pPr>
            <a:r>
              <a:rPr lang="nb-NO" sz="2000">
                <a:effectLst/>
                <a:latin typeface="Georgia"/>
                <a:ea typeface="Times New Roman" panose="02020603050405020304" pitchFamily="18" charset="0"/>
                <a:cs typeface="Arial"/>
              </a:rPr>
              <a:t>Hva vil jeg øve </a:t>
            </a:r>
            <a:r>
              <a:rPr lang="nb-NO" sz="2000">
                <a:latin typeface="Georgia"/>
                <a:ea typeface="Times New Roman" panose="02020603050405020304" pitchFamily="18" charset="0"/>
                <a:cs typeface="Arial"/>
              </a:rPr>
              <a:t>mer </a:t>
            </a:r>
            <a:r>
              <a:rPr lang="nb-NO" sz="2000">
                <a:effectLst/>
                <a:latin typeface="Georgia"/>
                <a:ea typeface="Times New Roman" panose="02020603050405020304" pitchFamily="18" charset="0"/>
                <a:cs typeface="Arial"/>
              </a:rPr>
              <a:t>på etter denne samlingen? </a:t>
            </a:r>
            <a:br>
              <a:rPr lang="nb-NO" sz="2000">
                <a:effectLst/>
                <a:latin typeface="Georgia"/>
                <a:ea typeface="Times New Roman" panose="02020603050405020304" pitchFamily="18" charset="0"/>
                <a:cs typeface="Arial"/>
              </a:rPr>
            </a:br>
            <a:r>
              <a:rPr lang="nb-NO" sz="2000">
                <a:latin typeface="Georgia"/>
                <a:ea typeface="Times New Roman" panose="02020603050405020304" pitchFamily="18" charset="0"/>
                <a:cs typeface="Arial"/>
              </a:rPr>
              <a:t>Alle skriver </a:t>
            </a:r>
            <a:r>
              <a:rPr lang="nb-NO" sz="2000">
                <a:effectLst/>
                <a:latin typeface="Georgia"/>
                <a:ea typeface="Times New Roman" panose="02020603050405020304" pitchFamily="18" charset="0"/>
                <a:cs typeface="Arial"/>
              </a:rPr>
              <a:t>ned egne </a:t>
            </a:r>
            <a:r>
              <a:rPr lang="nb-NO" sz="2000">
                <a:latin typeface="Georgia"/>
                <a:ea typeface="Times New Roman" panose="02020603050405020304" pitchFamily="18" charset="0"/>
                <a:cs typeface="Arial"/>
              </a:rPr>
              <a:t>læringsmål for seg selv</a:t>
            </a:r>
            <a:endParaRPr lang="nb-NO" sz="2000">
              <a:effectLst/>
              <a:latin typeface="Georgia"/>
              <a:ea typeface="Calibri" panose="020F0502020204030204" pitchFamily="34" charset="0"/>
              <a:cs typeface="Arial"/>
            </a:endParaRPr>
          </a:p>
          <a:p>
            <a:pPr marL="0" lvl="0" indent="0" algn="just">
              <a:lnSpc>
                <a:spcPct val="150000"/>
              </a:lnSpc>
              <a:spcAft>
                <a:spcPts val="1000"/>
              </a:spcAft>
              <a:buNone/>
            </a:pPr>
            <a:endParaRPr lang="nb-NO" sz="2400">
              <a:effectLst/>
              <a:ea typeface="Times New Roman" panose="02020603050405020304" pitchFamily="18" charset="0"/>
            </a:endParaRPr>
          </a:p>
          <a:p>
            <a:pPr>
              <a:lnSpc>
                <a:spcPct val="150000"/>
              </a:lnSpc>
            </a:pPr>
            <a:endParaRPr lang="nb-NO" sz="2400"/>
          </a:p>
        </p:txBody>
      </p:sp>
      <p:pic>
        <p:nvPicPr>
          <p:cNvPr id="5" name="Bilde 4" descr="Et bilde som inneholder klær, person, jente, sko&#10;&#10;Automatisk generert beskrivelse">
            <a:extLst>
              <a:ext uri="{FF2B5EF4-FFF2-40B4-BE49-F238E27FC236}">
                <a16:creationId xmlns:a16="http://schemas.microsoft.com/office/drawing/2014/main" id="{4B5D46F8-0238-6D75-20DA-FE7527829BD3}"/>
              </a:ext>
            </a:extLst>
          </p:cNvPr>
          <p:cNvPicPr>
            <a:picLocks noChangeAspect="1"/>
          </p:cNvPicPr>
          <p:nvPr/>
        </p:nvPicPr>
        <p:blipFill>
          <a:blip r:embed="rId2"/>
          <a:srcRect t="3009" r="6397"/>
          <a:stretch/>
        </p:blipFill>
        <p:spPr>
          <a:xfrm>
            <a:off x="6698440" y="1979271"/>
            <a:ext cx="4877033" cy="3368233"/>
          </a:xfrm>
          <a:prstGeom prst="rect">
            <a:avLst/>
          </a:prstGeom>
        </p:spPr>
      </p:pic>
    </p:spTree>
    <p:extLst>
      <p:ext uri="{BB962C8B-B14F-4D97-AF65-F5344CB8AC3E}">
        <p14:creationId xmlns:p14="http://schemas.microsoft.com/office/powerpoint/2010/main" val="310783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518E2E6-BA57-DAED-4F2E-A838444D65C6}"/>
              </a:ext>
            </a:extLst>
          </p:cNvPr>
          <p:cNvSpPr txBox="1">
            <a:spLocks/>
          </p:cNvSpPr>
          <p:nvPr/>
        </p:nvSpPr>
        <p:spPr>
          <a:xfrm>
            <a:off x="5729468" y="5874534"/>
            <a:ext cx="6204031" cy="723038"/>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5000"/>
              </a:lnSpc>
              <a:spcAft>
                <a:spcPts val="1000"/>
              </a:spcAft>
              <a:buFont typeface="Arial" panose="020B0604020202020204" pitchFamily="34" charset="0"/>
              <a:buNone/>
            </a:pPr>
            <a:r>
              <a:rPr lang="nb-NO" sz="4000">
                <a:latin typeface="Georgia"/>
                <a:ea typeface="Times New Roman" panose="02020603050405020304" pitchFamily="18" charset="0"/>
                <a:cs typeface="Calibri"/>
              </a:rPr>
              <a:t>Takk for innsatsen i dag</a:t>
            </a:r>
          </a:p>
        </p:txBody>
      </p:sp>
    </p:spTree>
    <p:extLst>
      <p:ext uri="{BB962C8B-B14F-4D97-AF65-F5344CB8AC3E}">
        <p14:creationId xmlns:p14="http://schemas.microsoft.com/office/powerpoint/2010/main" val="745284126"/>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783647a80f22e87b0efb0416de826df2">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47bc7a35b7bf179a766a3910708f1c6e"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03F3CB-2ACB-4953-9ACB-66EDA6AD27AE}">
  <ds:schemaRefs>
    <ds:schemaRef ds:uri="http://schemas.microsoft.com/sharepoint/v3/contenttype/forms"/>
  </ds:schemaRefs>
</ds:datastoreItem>
</file>

<file path=customXml/itemProps2.xml><?xml version="1.0" encoding="utf-8"?>
<ds:datastoreItem xmlns:ds="http://schemas.openxmlformats.org/officeDocument/2006/customXml" ds:itemID="{708441EC-D7F3-4DE6-99F2-F15D6988AC2E}">
  <ds:schemaRef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b8da453c-6e37-4915-9292-e90fa68e84a7"/>
    <ds:schemaRef ds:uri="http://purl.org/dc/elements/1.1/"/>
    <ds:schemaRef ds:uri="ee598b89-8811-470d-ad8e-f3a66432fe16"/>
    <ds:schemaRef ds:uri="http://www.w3.org/XML/1998/namespace"/>
  </ds:schemaRefs>
</ds:datastoreItem>
</file>

<file path=customXml/itemProps3.xml><?xml version="1.0" encoding="utf-8"?>
<ds:datastoreItem xmlns:ds="http://schemas.openxmlformats.org/officeDocument/2006/customXml" ds:itemID="{7B451D9D-A8F5-410D-877C-5863E02921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4_Office-tema</Template>
  <TotalTime>0</TotalTime>
  <Words>497</Words>
  <Application>Microsoft Office PowerPoint</Application>
  <PresentationFormat>Widescreen</PresentationFormat>
  <Paragraphs>33</Paragraphs>
  <Slides>8</Slides>
  <Notes>5</Notes>
  <HiddenSlides>0</HiddenSlides>
  <MMClips>0</MMClips>
  <ScaleCrop>false</ScaleCrop>
  <HeadingPairs>
    <vt:vector size="6" baseType="variant">
      <vt:variant>
        <vt:lpstr>Brukte skrifter</vt:lpstr>
      </vt:variant>
      <vt:variant>
        <vt:i4>9</vt:i4>
      </vt:variant>
      <vt:variant>
        <vt:lpstr>Tema</vt:lpstr>
      </vt:variant>
      <vt:variant>
        <vt:i4>5</vt:i4>
      </vt:variant>
      <vt:variant>
        <vt:lpstr>Lysbildetitler</vt:lpstr>
      </vt:variant>
      <vt:variant>
        <vt:i4>8</vt:i4>
      </vt:variant>
    </vt:vector>
  </HeadingPairs>
  <TitlesOfParts>
    <vt:vector size="22" baseType="lpstr">
      <vt:lpstr>Aptos</vt:lpstr>
      <vt:lpstr>Arial</vt:lpstr>
      <vt:lpstr>Calibri</vt:lpstr>
      <vt:lpstr>Calibri Light</vt:lpstr>
      <vt:lpstr>Century Gothic</vt:lpstr>
      <vt:lpstr>Georgia</vt:lpstr>
      <vt:lpstr>Helvetica Neue</vt:lpstr>
      <vt:lpstr>Symbol</vt:lpstr>
      <vt:lpstr>Times New Roman</vt:lpstr>
      <vt:lpstr>4_Office-tema</vt:lpstr>
      <vt:lpstr>Egendefinert utforming</vt:lpstr>
      <vt:lpstr>5_Office-tema</vt:lpstr>
      <vt:lpstr>3_Office-tema</vt:lpstr>
      <vt:lpstr>6_Office-tema</vt:lpstr>
      <vt:lpstr>PowerPoint-presentasjon</vt:lpstr>
      <vt:lpstr>Innledning:</vt:lpstr>
      <vt:lpstr>Pusteøvelse</vt:lpstr>
      <vt:lpstr>PowerPoint-presentasjon</vt:lpstr>
      <vt:lpstr> Refleksjonsøvelser i grupper:  </vt:lpstr>
      <vt:lpstr>PowerPoint-presentasjon</vt:lpstr>
      <vt:lpstr> Vi oppsummerer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1</cp:revision>
  <dcterms:created xsi:type="dcterms:W3CDTF">2023-01-27T13:13:49Z</dcterms:created>
  <dcterms:modified xsi:type="dcterms:W3CDTF">2026-02-04T13:23:38Z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