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18"/>
  </p:notesMasterIdLst>
  <p:sldIdLst>
    <p:sldId id="272" r:id="rId9"/>
    <p:sldId id="312" r:id="rId10"/>
    <p:sldId id="314" r:id="rId11"/>
    <p:sldId id="297" r:id="rId12"/>
    <p:sldId id="315" r:id="rId13"/>
    <p:sldId id="280" r:id="rId14"/>
    <p:sldId id="290" r:id="rId15"/>
    <p:sldId id="277" r:id="rId16"/>
    <p:sldId id="270"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89E"/>
    <a:srgbClr val="218F75"/>
    <a:srgbClr val="103E29"/>
    <a:srgbClr val="0A4439"/>
    <a:srgbClr val="BCDAD1"/>
    <a:srgbClr val="1A1A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522F1-B7BC-4DD7-B435-088E2A264F19}" v="1" dt="2026-01-19T12:38:56.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34" autoAdjust="0"/>
  </p:normalViewPr>
  <p:slideViewPr>
    <p:cSldViewPr snapToGrid="0">
      <p:cViewPr varScale="1">
        <p:scale>
          <a:sx n="59" d="100"/>
          <a:sy n="59" d="100"/>
        </p:scale>
        <p:origin x="158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custSel modSld">
      <pc:chgData name="Renate Dybdal Hansen" userId="8f533bdc-1f06-46c5-8376-6b62126245f7" providerId="ADAL" clId="{AD18D0CB-5EBB-4FE2-9456-A51AD340C137}" dt="2026-01-19T12:39:07.485" v="73" actId="20577"/>
      <pc:docMkLst>
        <pc:docMk/>
      </pc:docMkLst>
      <pc:sldChg chg="addSp delSp modSp mod modAnim modNotesTx">
        <pc:chgData name="Renate Dybdal Hansen" userId="8f533bdc-1f06-46c5-8376-6b62126245f7" providerId="ADAL" clId="{AD18D0CB-5EBB-4FE2-9456-A51AD340C137}" dt="2026-01-19T12:39:07.485" v="73" actId="20577"/>
        <pc:sldMkLst>
          <pc:docMk/>
          <pc:sldMk cId="241912225" sldId="297"/>
        </pc:sldMkLst>
        <pc:spChg chg="del">
          <ac:chgData name="Renate Dybdal Hansen" userId="8f533bdc-1f06-46c5-8376-6b62126245f7" providerId="ADAL" clId="{AD18D0CB-5EBB-4FE2-9456-A51AD340C137}" dt="2026-01-19T12:38:39.087" v="33" actId="478"/>
          <ac:spMkLst>
            <pc:docMk/>
            <pc:sldMk cId="241912225" sldId="297"/>
            <ac:spMk id="6" creationId="{9CBE3147-8DB0-8AA9-52D3-181D2245187E}"/>
          </ac:spMkLst>
        </pc:spChg>
        <pc:picChg chg="add mod">
          <ac:chgData name="Renate Dybdal Hansen" userId="8f533bdc-1f06-46c5-8376-6b62126245f7" providerId="ADAL" clId="{AD18D0CB-5EBB-4FE2-9456-A51AD340C137}" dt="2026-01-19T12:38:56.760" v="35"/>
          <ac:picMkLst>
            <pc:docMk/>
            <pc:sldMk cId="241912225" sldId="297"/>
            <ac:picMk id="2" creationId="{BAF271E0-D43A-37CD-B3DE-4A2E2B2E0226}"/>
          </ac:picMkLst>
        </pc:picChg>
        <pc:picChg chg="del">
          <ac:chgData name="Renate Dybdal Hansen" userId="8f533bdc-1f06-46c5-8376-6b62126245f7" providerId="ADAL" clId="{AD18D0CB-5EBB-4FE2-9456-A51AD340C137}" dt="2026-01-19T12:38:40.362" v="34" actId="478"/>
          <ac:picMkLst>
            <pc:docMk/>
            <pc:sldMk cId="241912225" sldId="297"/>
            <ac:picMk id="3" creationId="{924144B5-6DEB-3A5A-F8C5-325EBE121A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DBCAD-AF87-4257-A702-8901BF56799D}" type="datetimeFigureOut">
              <a:rPr lang="nb-NO" smtClean="0"/>
              <a:t>19.01.2026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CBB98-08E0-4F73-8093-6DA32B724590}" type="slidenum">
              <a:rPr lang="nb-NO" smtClean="0"/>
              <a:t>‹#›</a:t>
            </a:fld>
            <a:endParaRPr lang="nb-NO"/>
          </a:p>
        </p:txBody>
      </p:sp>
    </p:spTree>
    <p:extLst>
      <p:ext uri="{BB962C8B-B14F-4D97-AF65-F5344CB8AC3E}">
        <p14:creationId xmlns:p14="http://schemas.microsoft.com/office/powerpoint/2010/main" val="3766907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KhfkYzUwYF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gHg0mUEEpm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4052-FD8E-FD4E-CBD7-14043BAECD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AF1B88-C323-FCEE-93A9-DD0756CEFE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8F6274-CA98-B6E1-14C6-D28FA98D4624}"/>
              </a:ext>
            </a:extLst>
          </p:cNvPr>
          <p:cNvSpPr>
            <a:spLocks noGrp="1"/>
          </p:cNvSpPr>
          <p:nvPr>
            <p:ph type="body" idx="1"/>
          </p:nvPr>
        </p:nvSpPr>
        <p:spPr/>
        <p:txBody>
          <a:bodyPr/>
          <a:lstStyle/>
          <a:p>
            <a:r>
              <a:rPr lang="nb-NO" b="1">
                <a:solidFill>
                  <a:srgbClr val="44546A"/>
                </a:solidFill>
              </a:rPr>
              <a:t>Sett på inngangsmusikk:</a:t>
            </a:r>
            <a:endParaRPr lang="nb-NO">
              <a:solidFill>
                <a:srgbClr val="44546A"/>
              </a:solidFill>
            </a:endParaRPr>
          </a:p>
          <a:p>
            <a:r>
              <a:rPr lang="en-US">
                <a:solidFill>
                  <a:srgbClr val="44546A"/>
                </a:solidFill>
              </a:rPr>
              <a:t>For Indre Østfold kommune: </a:t>
            </a:r>
            <a:r>
              <a:rPr lang="en-US" u="sng">
                <a:solidFill>
                  <a:srgbClr val="44546A"/>
                </a:solidFill>
                <a:hlinkClick r:id="rId3"/>
              </a:rPr>
              <a:t>Can't Stop The Feeling.mp4</a:t>
            </a:r>
            <a:r>
              <a:rPr lang="en-US">
                <a:solidFill>
                  <a:srgbClr val="44546A"/>
                </a:solidFill>
              </a:rPr>
              <a:t> </a:t>
            </a:r>
            <a:endParaRPr lang="nb-NO">
              <a:solidFill>
                <a:srgbClr val="44546A"/>
              </a:solidFill>
            </a:endParaRPr>
          </a:p>
          <a:p>
            <a:r>
              <a:rPr lang="en-US">
                <a:solidFill>
                  <a:srgbClr val="44546A"/>
                </a:solidFill>
              </a:rPr>
              <a:t>For eksterne kommuner: </a:t>
            </a:r>
            <a:r>
              <a:rPr lang="en-US" u="sng">
                <a:solidFill>
                  <a:srgbClr val="44546A"/>
                </a:solidFill>
                <a:hlinkClick r:id="rId4"/>
              </a:rPr>
              <a:t>Trolls: Can't Stop The Feeling | GoNoodle - YouTube</a:t>
            </a:r>
            <a:endParaRPr lang="nb-NO">
              <a:solidFill>
                <a:srgbClr val="44546A"/>
              </a:solidFill>
            </a:endParaRPr>
          </a:p>
          <a:p>
            <a:r>
              <a:rPr lang="nb-NO">
                <a:solidFill>
                  <a:srgbClr val="44546A"/>
                </a:solidFill>
              </a:rPr>
              <a:t> </a:t>
            </a:r>
          </a:p>
          <a:p>
            <a:pPr marL="285750" indent="-285750">
              <a:buFont typeface="Symbol"/>
              <a:buChar char="•"/>
            </a:pPr>
            <a:r>
              <a:rPr lang="nb-NO">
                <a:solidFill>
                  <a:srgbClr val="44546A"/>
                </a:solidFill>
              </a:rPr>
              <a:t>Vi rydder klasserom</a:t>
            </a:r>
          </a:p>
          <a:p>
            <a:pPr marL="285750" indent="-285750">
              <a:buFont typeface="Symbol"/>
              <a:buChar char="•"/>
            </a:pPr>
            <a:r>
              <a:rPr lang="nb-NO">
                <a:solidFill>
                  <a:srgbClr val="44546A"/>
                </a:solidFill>
              </a:rPr>
              <a:t>Vi samles i ringen</a:t>
            </a:r>
          </a:p>
          <a:p>
            <a:endParaRPr lang="nb-NO" sz="1200">
              <a:solidFill>
                <a:srgbClr val="44546A"/>
              </a:solidFill>
              <a:latin typeface="+mn-lt"/>
              <a:cs typeface="Calibri"/>
            </a:endParaRPr>
          </a:p>
          <a:p>
            <a:endParaRPr lang="nb-NO"/>
          </a:p>
        </p:txBody>
      </p:sp>
      <p:sp>
        <p:nvSpPr>
          <p:cNvPr id="4" name="Plassholder for lysbildenummer 3">
            <a:extLst>
              <a:ext uri="{FF2B5EF4-FFF2-40B4-BE49-F238E27FC236}">
                <a16:creationId xmlns:a16="http://schemas.microsoft.com/office/drawing/2014/main" id="{72D5C4BB-310E-5F59-E33D-28C9909A189B}"/>
              </a:ext>
            </a:extLst>
          </p:cNvPr>
          <p:cNvSpPr>
            <a:spLocks noGrp="1"/>
          </p:cNvSpPr>
          <p:nvPr>
            <p:ph type="sldNum" sz="quarter" idx="5"/>
          </p:nvPr>
        </p:nvSpPr>
        <p:spPr/>
        <p:txBody>
          <a:bodyPr/>
          <a:lstStyle/>
          <a:p>
            <a:fld id="{4A0C53AA-2C1F-4D28-B074-E50D1CC28151}" type="slidenum">
              <a:rPr lang="nb-NO" smtClean="0"/>
              <a:t>2</a:t>
            </a:fld>
            <a:endParaRPr lang="nb-NO"/>
          </a:p>
        </p:txBody>
      </p:sp>
    </p:spTree>
    <p:extLst>
      <p:ext uri="{BB962C8B-B14F-4D97-AF65-F5344CB8AC3E}">
        <p14:creationId xmlns:p14="http://schemas.microsoft.com/office/powerpoint/2010/main" val="312687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pPr>
            <a:r>
              <a:rPr lang="nb-NO" sz="1800" b="1">
                <a:solidFill>
                  <a:srgbClr val="000000"/>
                </a:solidFill>
                <a:effectLst/>
                <a:latin typeface="Calibri" panose="020F0502020204030204" pitchFamily="34" charset="0"/>
                <a:ea typeface="Yu Mincho" panose="02020400000000000000" pitchFamily="18" charset="-128"/>
                <a:cs typeface="Arial" panose="020B0604020202020204" pitchFamily="34" charset="0"/>
              </a:rPr>
              <a:t>Vi beveger oss! </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Hensikten er å øke pulsen og pustefrekvensen. Kjenne hva som skjer i kroppen og hvorfor det er viktig for oss. </a:t>
            </a:r>
            <a:endParaRPr lang="nb-NO" sz="1800">
              <a:effectLst/>
              <a:latin typeface="Times New Roman" panose="02020603050405020304" pitchFamily="18" charset="0"/>
              <a:ea typeface="Yu Mincho" panose="02020400000000000000" pitchFamily="18" charset="-128"/>
            </a:endParaRPr>
          </a:p>
          <a:p>
            <a:r>
              <a:rPr lang="nb-NO" sz="1800" b="1">
                <a:solidFill>
                  <a:srgbClr val="000000"/>
                </a:solidFill>
                <a:effectLst/>
                <a:latin typeface="Calibri" panose="020F0502020204030204" pitchFamily="34" charset="0"/>
                <a:ea typeface="Calibri" panose="020F0502020204030204" pitchFamily="34" charset="0"/>
              </a:rPr>
              <a:t> </a:t>
            </a:r>
            <a:endParaRPr lang="nb-NO" sz="1800">
              <a:effectLst/>
              <a:latin typeface="Times New Roman" panose="02020603050405020304" pitchFamily="18" charset="0"/>
              <a:ea typeface="Yu Mincho" panose="02020400000000000000" pitchFamily="18" charset="-128"/>
            </a:endParaRPr>
          </a:p>
          <a:p>
            <a:r>
              <a:rPr lang="nb-NO" sz="1800" b="1">
                <a:solidFill>
                  <a:srgbClr val="000000"/>
                </a:solidFill>
                <a:effectLst/>
                <a:latin typeface="Calibri" panose="020F0502020204030204" pitchFamily="34" charset="0"/>
                <a:ea typeface="Calibri" panose="020F0502020204030204" pitchFamily="34" charset="0"/>
              </a:rPr>
              <a:t>Før aktiviteten – still elevene spørsmålene:</a:t>
            </a:r>
            <a:endParaRPr lang="nb-NO" sz="180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a:effectLst/>
              <a:latin typeface="Calibri" panose="020F0502020204030204" pitchFamily="34" charset="0"/>
              <a:ea typeface="Yu Mincho" panose="02020400000000000000" pitchFamily="18" charset="-128"/>
              <a:cs typeface="Arial" panose="020B0604020202020204" pitchFamily="34" charset="0"/>
            </a:endParaRPr>
          </a:p>
          <a:p>
            <a:r>
              <a:rPr lang="nb-NO" sz="1800" b="1">
                <a:solidFill>
                  <a:srgbClr val="000000"/>
                </a:solidFill>
                <a:effectLst/>
                <a:latin typeface="Calibri" panose="020F0502020204030204" pitchFamily="34" charset="0"/>
                <a:ea typeface="Calibri" panose="020F0502020204030204" pitchFamily="34" charset="0"/>
              </a:rPr>
              <a:t> </a:t>
            </a:r>
            <a:endParaRPr lang="nb-NO" sz="1800">
              <a:effectLst/>
              <a:latin typeface="Times New Roman" panose="02020603050405020304" pitchFamily="18" charset="0"/>
              <a:ea typeface="Yu Mincho" panose="02020400000000000000" pitchFamily="18" charset="-128"/>
            </a:endParaRPr>
          </a:p>
          <a:p>
            <a:r>
              <a:rPr lang="nb-NO" sz="1800" b="1">
                <a:solidFill>
                  <a:srgbClr val="000000"/>
                </a:solidFill>
                <a:effectLst/>
                <a:latin typeface="Calibri" panose="020F0502020204030204" pitchFamily="34" charset="0"/>
                <a:ea typeface="Calibri" panose="020F0502020204030204" pitchFamily="34" charset="0"/>
              </a:rPr>
              <a:t>Fremgangsmåte: </a:t>
            </a:r>
            <a:r>
              <a:rPr lang="nb-NO" sz="1800" i="1">
                <a:solidFill>
                  <a:srgbClr val="000000"/>
                </a:solidFill>
                <a:effectLst/>
                <a:latin typeface="Calibri" panose="020F0502020204030204" pitchFamily="34" charset="0"/>
                <a:ea typeface="Calibri" panose="020F0502020204030204" pitchFamily="34" charset="0"/>
              </a:rPr>
              <a:t>(lærer må evt. tilpasse etter behov)</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Lærer roper ut kommandoer elevene skal utføre. Når elevene har gjennomført kommandoen, roper læreren ut en ny kommando med en gang. Det holder med 3-4 ulike kommandoer.</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 </a:t>
            </a:r>
            <a:endParaRPr lang="nb-NO" sz="1800">
              <a:effectLst/>
              <a:latin typeface="Times New Roman" panose="02020603050405020304" pitchFamily="18" charset="0"/>
              <a:ea typeface="Yu Mincho" panose="02020400000000000000" pitchFamily="18" charset="-128"/>
            </a:endParaRPr>
          </a:p>
          <a:p>
            <a:r>
              <a:rPr lang="nb-NO" sz="1800" i="1">
                <a:solidFill>
                  <a:srgbClr val="000000"/>
                </a:solidFill>
                <a:effectLst/>
                <a:latin typeface="Calibri" panose="020F0502020204030204" pitchFamily="34" charset="0"/>
                <a:ea typeface="Calibri" panose="020F0502020204030204" pitchFamily="34" charset="0"/>
              </a:rPr>
              <a:t>Forslag til kommandoer:</a:t>
            </a:r>
            <a:endParaRPr lang="nb-NO" sz="180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10-15 spensthopp hvor de tar i gulvet og strekker armene opp mot taket på hvert hopp</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Løpe raskt på stedet i 30 sekunder</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Splitthopp på stedet ta med armene (som en skiløper)</a:t>
            </a:r>
            <a:endParaRPr lang="nb-NO" sz="1800">
              <a:effectLst/>
              <a:latin typeface="Calibri" panose="020F0502020204030204" pitchFamily="34" charset="0"/>
              <a:ea typeface="Yu Mincho" panose="02020400000000000000" pitchFamily="18" charset="-128"/>
              <a:cs typeface="Arial" panose="020B0604020202020204" pitchFamily="34" charset="0"/>
            </a:endParaRPr>
          </a:p>
          <a:p>
            <a:r>
              <a:rPr lang="nb-NO" sz="1800">
                <a:solidFill>
                  <a:srgbClr val="000000"/>
                </a:solidFill>
                <a:effectLst/>
                <a:latin typeface="Calibri" panose="020F0502020204030204" pitchFamily="34" charset="0"/>
                <a:ea typeface="Calibri" panose="020F0502020204030204" pitchFamily="34" charset="0"/>
              </a:rPr>
              <a:t> </a:t>
            </a:r>
            <a:endParaRPr lang="nb-NO" sz="1800">
              <a:effectLst/>
              <a:latin typeface="Times New Roman" panose="02020603050405020304" pitchFamily="18" charset="0"/>
              <a:ea typeface="Yu Mincho" panose="02020400000000000000" pitchFamily="18" charset="-128"/>
            </a:endParaRPr>
          </a:p>
          <a:p>
            <a:r>
              <a:rPr lang="nb-NO" sz="1800" b="1">
                <a:solidFill>
                  <a:srgbClr val="000000"/>
                </a:solidFill>
                <a:effectLst/>
                <a:latin typeface="Calibri" panose="020F0502020204030204" pitchFamily="34" charset="0"/>
                <a:ea typeface="Calibri" panose="020F0502020204030204" pitchFamily="34" charset="0"/>
              </a:rPr>
              <a:t>Rett etter aktiviteten – still elevene spørsmålene:</a:t>
            </a:r>
            <a:endParaRPr lang="nb-NO" sz="180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føler du deg inni deg? </a:t>
            </a:r>
            <a:endParaRPr lang="nb-NO" sz="1800">
              <a:effectLst/>
              <a:latin typeface="Calibri" panose="020F0502020204030204" pitchFamily="34" charset="0"/>
              <a:ea typeface="Yu Mincho" panose="02020400000000000000" pitchFamily="18" charset="-128"/>
              <a:cs typeface="Arial" panose="020B0604020202020204" pitchFamily="34" charset="0"/>
            </a:endParaRPr>
          </a:p>
          <a:p>
            <a:r>
              <a:rPr lang="nb-NO" sz="1800">
                <a:solidFill>
                  <a:srgbClr val="000000"/>
                </a:solidFill>
                <a:effectLst/>
                <a:latin typeface="Calibri" panose="020F0502020204030204" pitchFamily="34" charset="0"/>
                <a:ea typeface="Calibri" panose="020F0502020204030204" pitchFamily="34" charset="0"/>
              </a:rPr>
              <a:t> </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Når hjertet banker fort og hardt pumper det mer blod ut til musklene i kroppen. Når vi puster fortere, får lungene trening i å ta opp mer luft. Det å bli andpusten, kjenne at hjertet dunker fort og at bena blir tunge, er ikke farlig selv om det føles slitsomt! </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Det er veldig smart å bruke kroppen i lek og aktivitet slik at vi kjenner dette flere ganger hver dag - dette kalles å være i moderat til hard aktivitet.</a:t>
            </a:r>
            <a:endParaRPr lang="nb-NO" sz="1800">
              <a:effectLst/>
              <a:latin typeface="Times New Roman" panose="02020603050405020304" pitchFamily="18" charset="0"/>
              <a:ea typeface="Yu Mincho" panose="02020400000000000000" pitchFamily="18" charset="-128"/>
            </a:endParaRPr>
          </a:p>
          <a:p>
            <a:endParaRPr lang="nb-NO"/>
          </a:p>
        </p:txBody>
      </p:sp>
      <p:sp>
        <p:nvSpPr>
          <p:cNvPr id="4" name="Plassholder for lysbildenummer 3"/>
          <p:cNvSpPr>
            <a:spLocks noGrp="1"/>
          </p:cNvSpPr>
          <p:nvPr>
            <p:ph type="sldNum" sz="quarter" idx="5"/>
          </p:nvPr>
        </p:nvSpPr>
        <p:spPr/>
        <p:txBody>
          <a:bodyPr/>
          <a:lstStyle/>
          <a:p>
            <a:fld id="{5BF8E7EE-2DED-4B64-B8AF-6EC7B16A58D4}" type="slidenum">
              <a:rPr lang="nb-NO" smtClean="0"/>
              <a:t>3</a:t>
            </a:fld>
            <a:endParaRPr lang="nb-NO"/>
          </a:p>
        </p:txBody>
      </p:sp>
    </p:spTree>
    <p:extLst>
      <p:ext uri="{BB962C8B-B14F-4D97-AF65-F5344CB8AC3E}">
        <p14:creationId xmlns:p14="http://schemas.microsoft.com/office/powerpoint/2010/main" val="7850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Film: Det er smart å bruke kroppen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https://www.youtube.com/watch?v=gHg0mUEEpm8</a:t>
            </a:r>
            <a:endParaRPr lang="nb-NO" dirty="0"/>
          </a:p>
          <a:p>
            <a:r>
              <a:rPr lang="nb-NO" dirty="0"/>
              <a:t>Varer i 2.29 min</a:t>
            </a:r>
          </a:p>
        </p:txBody>
      </p:sp>
      <p:sp>
        <p:nvSpPr>
          <p:cNvPr id="4" name="Plassholder for lysbildenummer 3"/>
          <p:cNvSpPr>
            <a:spLocks noGrp="1"/>
          </p:cNvSpPr>
          <p:nvPr>
            <p:ph type="sldNum" sz="quarter" idx="5"/>
          </p:nvPr>
        </p:nvSpPr>
        <p:spPr/>
        <p:txBody>
          <a:bodyPr/>
          <a:lstStyle/>
          <a:p>
            <a:fld id="{20FCBB98-08E0-4F73-8093-6DA32B724590}" type="slidenum">
              <a:rPr lang="nb-NO" smtClean="0"/>
              <a:t>4</a:t>
            </a:fld>
            <a:endParaRPr lang="nb-NO"/>
          </a:p>
        </p:txBody>
      </p:sp>
    </p:spTree>
    <p:extLst>
      <p:ext uri="{BB962C8B-B14F-4D97-AF65-F5344CB8AC3E}">
        <p14:creationId xmlns:p14="http://schemas.microsoft.com/office/powerpoint/2010/main" val="343740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4CC0-CC4E-CC96-0431-CBB24CD2456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8D12643-92FD-7DAD-CB60-0E93C98874D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0BA7450-82C6-DAF1-95AD-2B20654D6E7E}"/>
              </a:ext>
            </a:extLst>
          </p:cNvPr>
          <p:cNvSpPr>
            <a:spLocks noGrp="1"/>
          </p:cNvSpPr>
          <p:nvPr>
            <p:ph type="body" idx="1"/>
          </p:nvPr>
        </p:nvSpPr>
        <p:spPr/>
        <p:txBody>
          <a:bodyPr/>
          <a:lstStyle/>
          <a:p>
            <a:pPr algn="l"/>
            <a:r>
              <a:rPr lang="nb-NO" sz="1800" b="1">
                <a:effectLst/>
                <a:latin typeface="Calibri"/>
                <a:ea typeface="Yu Mincho"/>
                <a:cs typeface="Calibri"/>
              </a:rPr>
              <a:t>Hvilke aktiviteter kan vi gjøre for å bruke kroppen vår? </a:t>
            </a:r>
          </a:p>
          <a:p>
            <a:pPr algn="l"/>
            <a:r>
              <a:rPr lang="nb-NO" sz="1800">
                <a:effectLst/>
                <a:latin typeface="Calibri"/>
                <a:ea typeface="Yu Mincho"/>
                <a:cs typeface="Calibri"/>
              </a:rPr>
              <a:t> </a:t>
            </a:r>
          </a:p>
          <a:p>
            <a:pPr algn="l"/>
            <a:r>
              <a:rPr lang="nb-NO" sz="1800">
                <a:effectLst/>
                <a:latin typeface="Calibri"/>
                <a:ea typeface="Calibri"/>
                <a:cs typeface="Calibri"/>
              </a:rPr>
              <a:t>La elevene komme med forslag, lærer kommer med innspill ved behov.</a:t>
            </a:r>
          </a:p>
          <a:p>
            <a:pPr algn="l"/>
            <a:r>
              <a:rPr lang="nb-NO" sz="1800" i="1">
                <a:effectLst/>
                <a:latin typeface="Calibri"/>
                <a:ea typeface="Calibri"/>
                <a:cs typeface="Calibri"/>
              </a:rPr>
              <a:t>For eksempel:</a:t>
            </a:r>
            <a:endParaRPr lang="nb-NO" sz="1800">
              <a:effectLst/>
              <a:latin typeface="Calibri"/>
              <a:ea typeface="Calibri"/>
              <a:cs typeface="Calibri"/>
            </a:endParaRPr>
          </a:p>
          <a:p>
            <a:pPr algn="l"/>
            <a:r>
              <a:rPr lang="nb-NO" sz="1800" i="1">
                <a:effectLst/>
                <a:latin typeface="Calibri"/>
                <a:ea typeface="Yu Mincho"/>
                <a:cs typeface="Calibri"/>
              </a:rPr>
              <a:t>Hoppe på trampoline eller hoppe tau, hinke, ake og grave snøhule om vinteren, bade i sprederen om sommeren, klatre, balansere og slå hjul, stupe kråke, rulle, turne, gå på tur med familien, danse i stua og ulike leker som sisten, gjemsel, boksen går o.l.</a:t>
            </a:r>
            <a:endParaRPr lang="nb-NO" sz="1800">
              <a:effectLst/>
              <a:latin typeface="Calibri"/>
              <a:ea typeface="Yu Mincho"/>
              <a:cs typeface="Calibri"/>
            </a:endParaRPr>
          </a:p>
          <a:p>
            <a:endParaRPr lang="nb-NO"/>
          </a:p>
        </p:txBody>
      </p:sp>
      <p:sp>
        <p:nvSpPr>
          <p:cNvPr id="4" name="Plassholder for lysbildenummer 3">
            <a:extLst>
              <a:ext uri="{FF2B5EF4-FFF2-40B4-BE49-F238E27FC236}">
                <a16:creationId xmlns:a16="http://schemas.microsoft.com/office/drawing/2014/main" id="{6ED39EF6-F725-B802-3BBD-D58D867A5227}"/>
              </a:ext>
            </a:extLst>
          </p:cNvPr>
          <p:cNvSpPr>
            <a:spLocks noGrp="1"/>
          </p:cNvSpPr>
          <p:nvPr>
            <p:ph type="sldNum" sz="quarter" idx="5"/>
          </p:nvPr>
        </p:nvSpPr>
        <p:spPr/>
        <p:txBody>
          <a:bodyPr/>
          <a:lstStyle/>
          <a:p>
            <a:fld id="{20FCBB98-08E0-4F73-8093-6DA32B724590}" type="slidenum">
              <a:rPr lang="nb-NO" smtClean="0"/>
              <a:t>5</a:t>
            </a:fld>
            <a:endParaRPr lang="nb-NO"/>
          </a:p>
        </p:txBody>
      </p:sp>
    </p:spTree>
    <p:extLst>
      <p:ext uri="{BB962C8B-B14F-4D97-AF65-F5344CB8AC3E}">
        <p14:creationId xmlns:p14="http://schemas.microsoft.com/office/powerpoint/2010/main" val="299870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800" b="1">
                <a:solidFill>
                  <a:srgbClr val="000000"/>
                </a:solidFill>
                <a:effectLst/>
                <a:latin typeface="Calibri" panose="020F0502020204030204" pitchFamily="34" charset="0"/>
                <a:ea typeface="Yu Mincho" panose="02020400000000000000" pitchFamily="18" charset="-128"/>
                <a:cs typeface="Arial" panose="020B0604020202020204" pitchFamily="34" charset="0"/>
              </a:rPr>
              <a:t>Hvorfor er det lurt å bruke kroppen? </a:t>
            </a:r>
            <a:endParaRPr lang="nb-NO" sz="1800" b="1">
              <a:effectLst/>
              <a:latin typeface="Times New Roman" panose="02020603050405020304" pitchFamily="18" charset="0"/>
              <a:ea typeface="Yu Mincho" panose="02020400000000000000" pitchFamily="18" charset="-128"/>
            </a:endParaRPr>
          </a:p>
          <a:p>
            <a:pPr algn="l"/>
            <a:r>
              <a:rPr lang="nb-NO" sz="180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nb-NO" sz="180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La elevene komme med forslag, lærer kommer med innspill ved behov.</a:t>
            </a:r>
            <a:endParaRPr lang="nb-NO" sz="1800">
              <a:effectLst/>
              <a:latin typeface="Times New Roman" panose="02020603050405020304" pitchFamily="18" charset="0"/>
              <a:ea typeface="Yu Mincho" panose="02020400000000000000" pitchFamily="18" charset="-128"/>
            </a:endParaRPr>
          </a:p>
          <a:p>
            <a:r>
              <a:rPr lang="nb-NO" sz="1800" i="1">
                <a:solidFill>
                  <a:srgbClr val="000000"/>
                </a:solidFill>
                <a:effectLst/>
                <a:latin typeface="Calibri" panose="020F0502020204030204" pitchFamily="34" charset="0"/>
                <a:ea typeface="Calibri" panose="020F0502020204030204" pitchFamily="34" charset="0"/>
              </a:rPr>
              <a:t>For eksempel:</a:t>
            </a:r>
            <a:endParaRPr lang="nb-NO" sz="1800">
              <a:effectLst/>
              <a:latin typeface="Times New Roman" panose="02020603050405020304" pitchFamily="18" charset="0"/>
              <a:ea typeface="Yu Mincho" panose="02020400000000000000" pitchFamily="18" charset="-128"/>
            </a:endParaRPr>
          </a:p>
          <a:p>
            <a:pPr algn="l"/>
            <a:r>
              <a:rPr lang="nb-NO" sz="1800" i="1">
                <a:solidFill>
                  <a:srgbClr val="000000"/>
                </a:solidFill>
                <a:effectLst/>
                <a:latin typeface="Calibri" panose="020F0502020204030204" pitchFamily="34" charset="0"/>
                <a:ea typeface="Yu Mincho" panose="02020400000000000000" pitchFamily="18" charset="-128"/>
                <a:cs typeface="Arial" panose="020B0604020202020204" pitchFamily="34" charset="0"/>
              </a:rPr>
              <a:t>Når vi beveger oss blir vi glade og i godt humør, vi blir sterkere og orker mer.  Når vi har vært i aktivitet kan det være lettere å konsentrere seg og lære nye ting.</a:t>
            </a:r>
            <a:endParaRPr lang="nb-NO" sz="1800">
              <a:effectLst/>
              <a:latin typeface="Times New Roman" panose="02020603050405020304" pitchFamily="18" charset="0"/>
              <a:ea typeface="Yu Mincho" panose="02020400000000000000" pitchFamily="18" charset="-128"/>
            </a:endParaRPr>
          </a:p>
          <a:p>
            <a:endParaRPr lang="nb-NO"/>
          </a:p>
        </p:txBody>
      </p:sp>
      <p:sp>
        <p:nvSpPr>
          <p:cNvPr id="4" name="Plassholder for lysbildenummer 3"/>
          <p:cNvSpPr>
            <a:spLocks noGrp="1"/>
          </p:cNvSpPr>
          <p:nvPr>
            <p:ph type="sldNum" sz="quarter" idx="5"/>
          </p:nvPr>
        </p:nvSpPr>
        <p:spPr/>
        <p:txBody>
          <a:bodyPr/>
          <a:lstStyle/>
          <a:p>
            <a:fld id="{20FCBB98-08E0-4F73-8093-6DA32B724590}" type="slidenum">
              <a:rPr lang="nb-NO" smtClean="0"/>
              <a:t>6</a:t>
            </a:fld>
            <a:endParaRPr lang="nb-NO"/>
          </a:p>
        </p:txBody>
      </p:sp>
    </p:spTree>
    <p:extLst>
      <p:ext uri="{BB962C8B-B14F-4D97-AF65-F5344CB8AC3E}">
        <p14:creationId xmlns:p14="http://schemas.microsoft.com/office/powerpoint/2010/main" val="285495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solidFill>
                  <a:srgbClr val="000000"/>
                </a:solidFill>
              </a:rPr>
              <a:t>Sommerturen</a:t>
            </a:r>
            <a:endParaRPr lang="nb-NO">
              <a:solidFill>
                <a:srgbClr val="000000"/>
              </a:solidFill>
            </a:endParaRPr>
          </a:p>
          <a:p>
            <a:r>
              <a:rPr lang="nb-NO" b="1">
                <a:solidFill>
                  <a:srgbClr val="000000"/>
                </a:solidFill>
              </a:rPr>
              <a:t>Formål: </a:t>
            </a:r>
            <a:r>
              <a:rPr lang="nb-NO">
                <a:solidFill>
                  <a:srgbClr val="000000"/>
                </a:solidFill>
              </a:rPr>
              <a:t>Fantasi, intro/ oppsummering av tema, fri bevegelse</a:t>
            </a:r>
            <a:endParaRPr lang="nb-NO">
              <a:cs typeface="Calibri"/>
            </a:endParaRPr>
          </a:p>
          <a:p>
            <a:r>
              <a:rPr lang="nb-NO" b="1">
                <a:solidFill>
                  <a:srgbClr val="000000"/>
                </a:solidFill>
              </a:rPr>
              <a:t>Utstyr: </a:t>
            </a:r>
            <a:r>
              <a:rPr lang="nb-NO">
                <a:solidFill>
                  <a:srgbClr val="000000"/>
                </a:solidFill>
              </a:rPr>
              <a:t>Det kan være fint med litt bakgrunnsmusikk for å få «riktig stemning»</a:t>
            </a:r>
            <a:endParaRPr lang="nb-NO"/>
          </a:p>
          <a:p>
            <a:r>
              <a:rPr lang="nb-NO" b="1">
                <a:solidFill>
                  <a:srgbClr val="000000"/>
                </a:solidFill>
              </a:rPr>
              <a:t>Beskrivelse:</a:t>
            </a:r>
            <a:r>
              <a:rPr lang="nb-NO">
                <a:solidFill>
                  <a:srgbClr val="000000"/>
                </a:solidFill>
              </a:rPr>
              <a:t> Forklar barna at de skal gå en deilig sommertur innenfor et avgrenset område. Du skal deretter rope ut forskjellige kommandoer, for eksempel «nå fant du en flott strand og tar deg en svømmetur». Barna skal da late som de svømmer. Du kan finne på hvilke sommeraktiviteter du vil. Ideer kan være å kaste frisbee, jogge i parken, fange en stor fisk, bli veldig solbrent, bli overrasket av en forferdelig storm, sykle, stå på skateboard og så videre. </a:t>
            </a:r>
            <a:endParaRPr lang="nb-NO"/>
          </a:p>
          <a:p>
            <a:r>
              <a:rPr lang="nb-NO">
                <a:solidFill>
                  <a:srgbClr val="000000"/>
                </a:solidFill>
              </a:rPr>
              <a:t> </a:t>
            </a:r>
            <a:endParaRPr lang="nb-NO"/>
          </a:p>
          <a:p>
            <a:r>
              <a:rPr lang="nb-NO" b="1">
                <a:solidFill>
                  <a:srgbClr val="000000"/>
                </a:solidFill>
              </a:rPr>
              <a:t>Tips:</a:t>
            </a:r>
            <a:r>
              <a:rPr lang="nb-NO">
                <a:solidFill>
                  <a:srgbClr val="000000"/>
                </a:solidFill>
              </a:rPr>
              <a:t> Gå gjerne en vintertur også. Snøstorm, snøskred, bygge snømann, måke snø, gå på ski og skøyter er noen aktiviteter som hører med på en vintertur.</a:t>
            </a:r>
            <a:endParaRPr lang="nb-NO"/>
          </a:p>
          <a:p>
            <a:r>
              <a:rPr lang="nb-NO">
                <a:solidFill>
                  <a:srgbClr val="000000"/>
                </a:solidFill>
              </a:rPr>
              <a:t>… eller hva med en </a:t>
            </a:r>
            <a:r>
              <a:rPr lang="nb-NO" b="1">
                <a:solidFill>
                  <a:srgbClr val="000000"/>
                </a:solidFill>
              </a:rPr>
              <a:t>romferd? </a:t>
            </a:r>
            <a:r>
              <a:rPr lang="nb-NO">
                <a:solidFill>
                  <a:srgbClr val="000000"/>
                </a:solidFill>
              </a:rPr>
              <a:t>Der de skyter opp i et hopp (med armene over hodet), blir vektløse, vandrer i månetempo, blåser bort av solvind, osv.</a:t>
            </a:r>
            <a:endParaRPr lang="nb-NO"/>
          </a:p>
          <a:p>
            <a:endParaRPr lang="nb-NO" sz="1800" b="1" i="0">
              <a:solidFill>
                <a:srgbClr val="000000"/>
              </a:solidFill>
              <a:effectLst/>
              <a:latin typeface="Calibri" panose="020F0502020204030204" pitchFamily="34" charset="0"/>
              <a:cs typeface="Calibri"/>
            </a:endParaRPr>
          </a:p>
          <a:p>
            <a:pPr algn="l" rtl="0" fontAlgn="base"/>
            <a:endParaRPr lang="nb-NO" sz="1800" b="1" i="0">
              <a:solidFill>
                <a:srgbClr val="000000"/>
              </a:solidFill>
              <a:effectLst/>
              <a:latin typeface="Calibri" panose="020F0502020204030204" pitchFamily="34" charset="0"/>
            </a:endParaRPr>
          </a:p>
          <a:p>
            <a:pPr algn="l" rtl="0" fontAlgn="base"/>
            <a:r>
              <a:rPr lang="nb-NO" sz="1800" b="0" i="0">
                <a:solidFill>
                  <a:srgbClr val="000000"/>
                </a:solidFill>
                <a:effectLst/>
                <a:latin typeface="Calibri"/>
                <a:cs typeface="Calibri"/>
              </a:rPr>
              <a:t> </a:t>
            </a:r>
            <a:endParaRPr lang="nb-NO" b="0" i="0">
              <a:solidFill>
                <a:srgbClr val="000000"/>
              </a:solidFill>
              <a:effectLst/>
              <a:latin typeface="Calibri"/>
              <a:cs typeface="Calibri"/>
            </a:endParaRPr>
          </a:p>
          <a:p>
            <a:endParaRPr lang="nb-NO" b="0"/>
          </a:p>
        </p:txBody>
      </p:sp>
      <p:sp>
        <p:nvSpPr>
          <p:cNvPr id="4" name="Plassholder for lysbildenummer 3"/>
          <p:cNvSpPr>
            <a:spLocks noGrp="1"/>
          </p:cNvSpPr>
          <p:nvPr>
            <p:ph type="sldNum" sz="quarter" idx="5"/>
          </p:nvPr>
        </p:nvSpPr>
        <p:spPr/>
        <p:txBody>
          <a:bodyPr/>
          <a:lstStyle/>
          <a:p>
            <a:fld id="{20FCBB98-08E0-4F73-8093-6DA32B724590}" type="slidenum">
              <a:rPr lang="nb-NO" smtClean="0"/>
              <a:t>7</a:t>
            </a:fld>
            <a:endParaRPr lang="nb-NO"/>
          </a:p>
        </p:txBody>
      </p:sp>
    </p:spTree>
    <p:extLst>
      <p:ext uri="{BB962C8B-B14F-4D97-AF65-F5344CB8AC3E}">
        <p14:creationId xmlns:p14="http://schemas.microsoft.com/office/powerpoint/2010/main" val="224192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setter oss i ringen og oppsummerer sammen.</a:t>
            </a:r>
            <a:endParaRPr lang="en-US"/>
          </a:p>
          <a:p>
            <a:r>
              <a:rPr lang="nb-NO" i="1"/>
              <a:t>Prosess:</a:t>
            </a:r>
            <a:r>
              <a:rPr lang="nb-NO"/>
              <a:t> Sende en ball e.l. rundt i ringen. Alle får ordet etter tur. Elevene sier en ting hver. Det er helt fint å si det samme som de andre, eller noe annet. Vi tar et spørsmål av gangen. </a:t>
            </a:r>
            <a:endParaRPr lang="en-US"/>
          </a:p>
          <a:p>
            <a:r>
              <a:rPr lang="nb-NO"/>
              <a:t>Vi bytter spørsmål underveis, f. eks når 5-6 elever har svart.</a:t>
            </a:r>
            <a:endParaRPr lang="en-US"/>
          </a:p>
          <a:p>
            <a:endParaRPr lang="nb-NO"/>
          </a:p>
          <a:p>
            <a:pPr marL="285750" indent="-285750">
              <a:buFont typeface="Symbol,Sans-Serif"/>
              <a:buChar char="•"/>
            </a:pPr>
            <a:r>
              <a:rPr lang="nb-NO"/>
              <a:t>Hva likte du i dag? </a:t>
            </a:r>
            <a:endParaRPr lang="en-US"/>
          </a:p>
          <a:p>
            <a:pPr marL="285750" indent="-285750">
              <a:buFont typeface="Symbol,Sans-Serif"/>
              <a:buChar char="•"/>
            </a:pPr>
            <a:r>
              <a:rPr lang="nb-NO"/>
              <a:t>Hva lærte du? </a:t>
            </a:r>
            <a:endParaRPr lang="en-US"/>
          </a:p>
          <a:p>
            <a:pPr marL="285750" indent="-285750">
              <a:buFont typeface="Symbol,Sans-Serif"/>
              <a:buChar char="•"/>
            </a:pPr>
            <a:r>
              <a:rPr lang="nb-NO"/>
              <a:t>Hvorfor er dette viktig? </a:t>
            </a:r>
            <a:endParaRPr lang="en-US"/>
          </a:p>
          <a:p>
            <a:pPr marL="285750" indent="-285750">
              <a:buFont typeface="Symbol,Sans-Serif"/>
              <a:buChar char="•"/>
            </a:pPr>
            <a:r>
              <a:rPr lang="nb-NO"/>
              <a:t>Hva kan vi øve på? </a:t>
            </a:r>
            <a:endParaRPr lang="en-US"/>
          </a:p>
          <a:p>
            <a:endParaRPr lang="nb-NO"/>
          </a:p>
          <a:p>
            <a:r>
              <a:rPr lang="nb-NO"/>
              <a:t>Foto: Bildet er tatt av Bildet er tatt av </a:t>
            </a:r>
            <a:r>
              <a:rPr lang="nb-NO">
                <a:hlinkClick r:id="rId3"/>
              </a:rPr>
              <a:t>Alexas_Fotos</a:t>
            </a:r>
            <a:r>
              <a:rPr lang="nb-NO"/>
              <a:t> fra </a:t>
            </a:r>
            <a:r>
              <a:rPr lang="nb-NO">
                <a:hlinkClick r:id="rId4"/>
              </a:rPr>
              <a:t>Pixabay</a:t>
            </a:r>
            <a:r>
              <a:rPr lang="nb-NO"/>
              <a:t> </a:t>
            </a:r>
            <a:endParaRPr lang="en-US"/>
          </a:p>
          <a:p>
            <a:endParaRPr lang="nb-NO"/>
          </a:p>
          <a:p>
            <a:endParaRPr lang="nb-NO"/>
          </a:p>
          <a:p>
            <a:endParaRPr lang="nb-NO"/>
          </a:p>
          <a:p>
            <a:endParaRPr lang="nb-NO"/>
          </a:p>
          <a:p>
            <a:endParaRPr lang="nb-NO"/>
          </a:p>
          <a:p>
            <a:endParaRPr lang="nb-NO"/>
          </a:p>
          <a:p>
            <a:endParaRPr lang="nb-NO"/>
          </a:p>
          <a:p>
            <a:endParaRPr lang="nb-NO"/>
          </a:p>
          <a:p>
            <a:endParaRPr lang="nb-NO"/>
          </a:p>
          <a:p>
            <a:endParaRPr lang="nb-NO" sz="1200">
              <a:ea typeface="+mn-lt"/>
              <a:cs typeface="+mn-lt"/>
            </a:endParaRPr>
          </a:p>
          <a:p>
            <a:pPr marL="0" indent="0">
              <a:buNone/>
            </a:pPr>
            <a:endParaRPr lang="nb-NO" sz="1200">
              <a:ea typeface="+mn-lt"/>
              <a:cs typeface="+mn-lt"/>
            </a:endParaRPr>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8</a:t>
            </a:fld>
            <a:endParaRPr lang="nb-NO"/>
          </a:p>
        </p:txBody>
      </p:sp>
    </p:spTree>
    <p:extLst>
      <p:ext uri="{BB962C8B-B14F-4D97-AF65-F5344CB8AC3E}">
        <p14:creationId xmlns:p14="http://schemas.microsoft.com/office/powerpoint/2010/main" val="16581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FA0A90-06EE-7B40-8EDC-F4C42EC891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443CE3E-9165-A516-4EE5-C6498B834E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69288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a16="http://schemas.microsoft.com/office/drawing/2014/main"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a:extLst>
              <a:ext uri="{FF2B5EF4-FFF2-40B4-BE49-F238E27FC236}">
                <a16:creationId xmlns:a16="http://schemas.microsoft.com/office/drawing/2014/main"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pic>
        <p:nvPicPr>
          <p:cNvPr id="8" name="Bilde 7">
            <a:extLst>
              <a:ext uri="{FF2B5EF4-FFF2-40B4-BE49-F238E27FC236}">
                <a16:creationId xmlns:a16="http://schemas.microsoft.com/office/drawing/2014/main" id="{3A422E9A-A3FB-EE0A-EF08-C93ED821EF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49306" y="1118464"/>
            <a:ext cx="10007343" cy="7072416"/>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3" name="Bilde 2">
            <a:extLst>
              <a:ext uri="{FF2B5EF4-FFF2-40B4-BE49-F238E27FC236}">
                <a16:creationId xmlns:a16="http://schemas.microsoft.com/office/drawing/2014/main" id="{99B1B098-01B8-9E4B-56A8-CB64DD5F2E3D}"/>
              </a:ext>
            </a:extLst>
          </p:cNvPr>
          <p:cNvPicPr>
            <a:picLocks noChangeAspect="1"/>
          </p:cNvPicPr>
          <p:nvPr userDrawn="1"/>
        </p:nvPicPr>
        <p:blipFill>
          <a:blip r:embed="rId2"/>
          <a:stretch>
            <a:fillRect/>
          </a:stretch>
        </p:blipFill>
        <p:spPr>
          <a:xfrm>
            <a:off x="10386009" y="926472"/>
            <a:ext cx="3039619" cy="1838094"/>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a:extLst>
              <a:ext uri="{FF2B5EF4-FFF2-40B4-BE49-F238E27FC236}">
                <a16:creationId xmlns:a16="http://schemas.microsoft.com/office/drawing/2014/main"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a16="http://schemas.microsoft.com/office/drawing/2014/main"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7E672-3AB7-CD63-6C69-0E787AE561BE}"/>
              </a:ext>
            </a:extLst>
          </p:cNvPr>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127208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bg>
      <p:bgRef idx="1001">
        <a:schemeClr val="bg2"/>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50D1785-77B1-9B5E-84E2-5C6379AE05EB}"/>
              </a:ext>
            </a:extLst>
          </p:cNvPr>
          <p:cNvPicPr>
            <a:picLocks noChangeAspect="1"/>
          </p:cNvPicPr>
          <p:nvPr userDrawn="1"/>
        </p:nvPicPr>
        <p:blipFill>
          <a:blip r:embed="rId2"/>
          <a:stretch>
            <a:fillRect/>
          </a:stretch>
        </p:blipFill>
        <p:spPr>
          <a:xfrm>
            <a:off x="4725193" y="1832732"/>
            <a:ext cx="2741613" cy="3192536"/>
          </a:xfrm>
          <a:prstGeom prst="rect">
            <a:avLst/>
          </a:prstGeom>
        </p:spPr>
      </p:pic>
      <p:pic>
        <p:nvPicPr>
          <p:cNvPr id="6" name="Bilde 5" descr="Et bilde som inneholder vektorgrafikk&#10;&#10;Automatisk generert beskrivelse">
            <a:extLst>
              <a:ext uri="{FF2B5EF4-FFF2-40B4-BE49-F238E27FC236}">
                <a16:creationId xmlns:a16="http://schemas.microsoft.com/office/drawing/2014/main" id="{D1670B37-2F34-60AB-DDB6-3F87E67268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42387" y="-270927"/>
            <a:ext cx="12221943" cy="8637524"/>
          </a:xfrm>
          <a:prstGeom prst="rect">
            <a:avLst/>
          </a:prstGeom>
        </p:spPr>
      </p:pic>
    </p:spTree>
    <p:extLst>
      <p:ext uri="{BB962C8B-B14F-4D97-AF65-F5344CB8AC3E}">
        <p14:creationId xmlns:p14="http://schemas.microsoft.com/office/powerpoint/2010/main" val="44289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Ref idx="1001">
        <a:schemeClr val="bg2"/>
      </p:bgRef>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7D9C9F5-E853-14D8-6FEB-851962EE0C33}"/>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7" name="Bilde 6">
            <a:extLst>
              <a:ext uri="{FF2B5EF4-FFF2-40B4-BE49-F238E27FC236}">
                <a16:creationId xmlns:a16="http://schemas.microsoft.com/office/drawing/2014/main" id="{82C591DC-4BA5-EC5F-8D00-97DA1AE1F2C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027812" y="-947667"/>
            <a:ext cx="13498293" cy="9539549"/>
          </a:xfrm>
          <a:prstGeom prst="rect">
            <a:avLst/>
          </a:prstGeom>
        </p:spPr>
      </p:pic>
    </p:spTree>
    <p:extLst>
      <p:ext uri="{BB962C8B-B14F-4D97-AF65-F5344CB8AC3E}">
        <p14:creationId xmlns:p14="http://schemas.microsoft.com/office/powerpoint/2010/main" val="21021195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55F2080-DA26-FE88-6D25-532394502286}"/>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14" name="Bilde 13">
            <a:extLst>
              <a:ext uri="{FF2B5EF4-FFF2-40B4-BE49-F238E27FC236}">
                <a16:creationId xmlns:a16="http://schemas.microsoft.com/office/drawing/2014/main" id="{C194DBD9-7579-69BE-3C8A-50066CB53645}"/>
              </a:ext>
            </a:extLst>
          </p:cNvPr>
          <p:cNvPicPr>
            <a:picLocks noChangeAspect="1"/>
          </p:cNvPicPr>
          <p:nvPr userDrawn="1"/>
        </p:nvPicPr>
        <p:blipFill>
          <a:blip r:embed="rId3"/>
          <a:stretch>
            <a:fillRect/>
          </a:stretch>
        </p:blipFill>
        <p:spPr>
          <a:xfrm>
            <a:off x="-868689" y="-1128714"/>
            <a:ext cx="8683951" cy="8873557"/>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bg>
      <p:bgRef idx="1001">
        <a:schemeClr val="bg2"/>
      </p:bgRef>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564F2221-E1FA-6C8B-69CE-066B58D92E25}"/>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5" name="Bilde 4" descr="Et bilde som inneholder sport, idrett&#10;&#10;Automatisk generert beskrivelse">
            <a:extLst>
              <a:ext uri="{FF2B5EF4-FFF2-40B4-BE49-F238E27FC236}">
                <a16:creationId xmlns:a16="http://schemas.microsoft.com/office/drawing/2014/main" id="{74F869F4-A9BB-3B80-29DF-2E099B546DE3}"/>
              </a:ext>
            </a:extLst>
          </p:cNvPr>
          <p:cNvPicPr>
            <a:picLocks noChangeAspect="1"/>
          </p:cNvPicPr>
          <p:nvPr userDrawn="1"/>
        </p:nvPicPr>
        <p:blipFill>
          <a:blip r:embed="rId3"/>
          <a:stretch>
            <a:fillRect/>
          </a:stretch>
        </p:blipFill>
        <p:spPr>
          <a:xfrm>
            <a:off x="5045075" y="-100012"/>
            <a:ext cx="7563644" cy="7728789"/>
          </a:xfrm>
          <a:prstGeom prst="rect">
            <a:avLst/>
          </a:prstGeom>
        </p:spPr>
      </p:pic>
    </p:spTree>
    <p:extLst>
      <p:ext uri="{BB962C8B-B14F-4D97-AF65-F5344CB8AC3E}">
        <p14:creationId xmlns:p14="http://schemas.microsoft.com/office/powerpoint/2010/main" val="349886458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33B1B9A-56AB-0438-C127-EE398D2EAF36}"/>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5" name="Bilde 4">
            <a:extLst>
              <a:ext uri="{FF2B5EF4-FFF2-40B4-BE49-F238E27FC236}">
                <a16:creationId xmlns:a16="http://schemas.microsoft.com/office/drawing/2014/main" id="{EACA3921-4FFD-2029-34BE-EC8370C83645}"/>
              </a:ext>
            </a:extLst>
          </p:cNvPr>
          <p:cNvPicPr>
            <a:picLocks noChangeAspect="1"/>
          </p:cNvPicPr>
          <p:nvPr userDrawn="1"/>
        </p:nvPicPr>
        <p:blipFill>
          <a:blip r:embed="rId3"/>
          <a:stretch>
            <a:fillRect/>
          </a:stretch>
        </p:blipFill>
        <p:spPr>
          <a:xfrm>
            <a:off x="-483347" y="264212"/>
            <a:ext cx="5816600" cy="5943600"/>
          </a:xfrm>
          <a:prstGeom prst="rect">
            <a:avLst/>
          </a:prstGeom>
        </p:spPr>
      </p:pic>
    </p:spTree>
    <p:extLst>
      <p:ext uri="{BB962C8B-B14F-4D97-AF65-F5344CB8AC3E}">
        <p14:creationId xmlns:p14="http://schemas.microsoft.com/office/powerpoint/2010/main" val="183656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Deloverskrift">
    <p:spTree>
      <p:nvGrpSpPr>
        <p:cNvPr id="1" name=""/>
        <p:cNvGrpSpPr/>
        <p:nvPr/>
      </p:nvGrpSpPr>
      <p:grpSpPr>
        <a:xfrm>
          <a:off x="0" y="0"/>
          <a:ext cx="0" cy="0"/>
          <a:chOff x="0" y="0"/>
          <a:chExt cx="0" cy="0"/>
        </a:xfrm>
      </p:grpSpPr>
      <p:pic>
        <p:nvPicPr>
          <p:cNvPr id="4" name="Bilde 4" descr="Et bilde som inneholder silhuetter, vektorgrafikk&#10;&#10;Automatisk generert beskrivelse">
            <a:extLst>
              <a:ext uri="{FF2B5EF4-FFF2-40B4-BE49-F238E27FC236}">
                <a16:creationId xmlns:a16="http://schemas.microsoft.com/office/drawing/2014/main" id="{99FFA154-DCE0-6E14-6A4A-E98B3C10EC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6775450" y="-1577975"/>
            <a:ext cx="8707438"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3440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0FC79D-184C-6445-B130-27F3CDC780D7}"/>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9" name="Bilde 8" descr="Et bilde som inneholder leke, vektorgrafikk&#10;&#10;Automatisk generert beskrivelse">
            <a:extLst>
              <a:ext uri="{FF2B5EF4-FFF2-40B4-BE49-F238E27FC236}">
                <a16:creationId xmlns:a16="http://schemas.microsoft.com/office/drawing/2014/main" id="{5692691E-C84D-CE6A-B806-DEA8130DAAB8}"/>
              </a:ext>
            </a:extLst>
          </p:cNvPr>
          <p:cNvPicPr>
            <a:picLocks noChangeAspect="1"/>
          </p:cNvPicPr>
          <p:nvPr userDrawn="1"/>
        </p:nvPicPr>
        <p:blipFill>
          <a:blip r:embed="rId4"/>
          <a:stretch>
            <a:fillRect/>
          </a:stretch>
        </p:blipFill>
        <p:spPr>
          <a:xfrm>
            <a:off x="-935831" y="-315760"/>
            <a:ext cx="7329488" cy="7489520"/>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AE3014C-5444-7690-3015-000DC900ECDF}"/>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8" name="Bilde 7">
            <a:extLst>
              <a:ext uri="{FF2B5EF4-FFF2-40B4-BE49-F238E27FC236}">
                <a16:creationId xmlns:a16="http://schemas.microsoft.com/office/drawing/2014/main" id="{7AB584A9-7338-F410-0FE6-B44C313B48D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01292" y="-1427170"/>
            <a:ext cx="12181768" cy="8609131"/>
          </a:xfrm>
          <a:prstGeom prst="rect">
            <a:avLst/>
          </a:prstGeom>
        </p:spPr>
      </p:pic>
    </p:spTree>
    <p:extLst>
      <p:ext uri="{BB962C8B-B14F-4D97-AF65-F5344CB8AC3E}">
        <p14:creationId xmlns:p14="http://schemas.microsoft.com/office/powerpoint/2010/main" val="378386387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84" r:id="rId3"/>
    <p:sldLayoutId id="2147483686" r:id="rId4"/>
    <p:sldLayoutId id="2147483689" r:id="rId5"/>
    <p:sldLayoutId id="214748369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3BBEC1B-A70D-831A-9E5A-594CCDFD7BD1}"/>
              </a:ext>
            </a:extLst>
          </p:cNvPr>
          <p:cNvPicPr>
            <a:picLocks noChangeAspect="1"/>
          </p:cNvPicPr>
          <p:nvPr userDrawn="1"/>
        </p:nvPicPr>
        <p:blipFill>
          <a:blip r:embed="rId7"/>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4E7C3C-030F-654A-F5C0-A0471AF801FB}"/>
              </a:ext>
            </a:extLst>
          </p:cNvPr>
          <p:cNvPicPr>
            <a:picLocks noChangeAspect="1"/>
          </p:cNvPicPr>
          <p:nvPr userDrawn="1"/>
        </p:nvPicPr>
        <p:blipFill>
          <a:blip r:embed="rId8"/>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gHg0mUEEpm8?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2809C-BFDE-562D-EE79-82D5A1E7E3FD}"/>
              </a:ext>
            </a:extLst>
          </p:cNvPr>
          <p:cNvSpPr>
            <a:spLocks noGrp="1"/>
          </p:cNvSpPr>
          <p:nvPr>
            <p:ph type="ctrTitle"/>
          </p:nvPr>
        </p:nvSpPr>
        <p:spPr/>
        <p:txBody>
          <a:bodyPr lIns="91440" tIns="45720" rIns="91440" bIns="45720" anchor="b"/>
          <a:lstStyle/>
          <a:p>
            <a:r>
              <a:rPr lang="nb-NO">
                <a:solidFill>
                  <a:srgbClr val="13A89E"/>
                </a:solidFill>
                <a:latin typeface="Georgia"/>
              </a:rPr>
              <a:t>Aktivitet 1. og 2.trinn</a:t>
            </a:r>
          </a:p>
        </p:txBody>
      </p:sp>
    </p:spTree>
    <p:extLst>
      <p:ext uri="{BB962C8B-B14F-4D97-AF65-F5344CB8AC3E}">
        <p14:creationId xmlns:p14="http://schemas.microsoft.com/office/powerpoint/2010/main" val="279296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25B4-132F-5B78-40B1-87C4F27FC6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CB26A85-1A50-0BCA-891D-10EB0BB97230}"/>
              </a:ext>
            </a:extLst>
          </p:cNvPr>
          <p:cNvSpPr>
            <a:spLocks noGrp="1"/>
          </p:cNvSpPr>
          <p:nvPr>
            <p:ph type="title"/>
          </p:nvPr>
        </p:nvSpPr>
        <p:spPr>
          <a:xfrm>
            <a:off x="1515979" y="1003156"/>
            <a:ext cx="8429299" cy="2852737"/>
          </a:xfrm>
        </p:spPr>
        <p:txBody>
          <a:bodyPr lIns="91440" tIns="45720" rIns="91440" bIns="45720" anchor="b"/>
          <a:lstStyle/>
          <a:p>
            <a:br>
              <a:rPr lang="nb-NO" b="0">
                <a:latin typeface="Georgia"/>
                <a:hlinkClick r:id="rId3" invalidUrl="http://">
                  <a:extLst>
                    <a:ext uri="{A12FA001-AC4F-418D-AE19-62706E023703}">
                      <ahyp:hlinkClr xmlns:ahyp="http://schemas.microsoft.com/office/drawing/2018/hyperlinkcolor" val="tx"/>
                    </a:ext>
                  </a:extLst>
                </a:hlinkClick>
              </a:rPr>
            </a:br>
            <a:br>
              <a:rPr lang="nb-NO" b="0">
                <a:latin typeface="Georgia"/>
                <a:hlinkClick r:id="rId4" invalidUrl="http://">
                  <a:extLst>
                    <a:ext uri="{A12FA001-AC4F-418D-AE19-62706E023703}">
                      <ahyp:hlinkClr xmlns:ahyp="http://schemas.microsoft.com/office/drawing/2018/hyperlinkcolor" val="tx"/>
                    </a:ext>
                  </a:extLst>
                </a:hlinkClick>
              </a:rPr>
            </a:br>
            <a:br>
              <a:rPr lang="nb-NO" b="0">
                <a:latin typeface="Georgia"/>
                <a:hlinkClick r:id="rId5" invalidUrl="http://">
                  <a:extLst>
                    <a:ext uri="{A12FA001-AC4F-418D-AE19-62706E023703}">
                      <ahyp:hlinkClr xmlns:ahyp="http://schemas.microsoft.com/office/drawing/2018/hyperlinkcolor" val="tx"/>
                    </a:ext>
                  </a:extLst>
                </a:hlinkClick>
              </a:rPr>
            </a:br>
            <a:r>
              <a:rPr lang="nb-NO" b="0">
                <a:solidFill>
                  <a:srgbClr val="1DB4AE"/>
                </a:solidFill>
                <a:latin typeface="Georgia"/>
                <a:hlinkClick r:id="rId6">
                  <a:extLst>
                    <a:ext uri="{A12FA001-AC4F-418D-AE19-62706E023703}">
                      <ahyp:hlinkClr xmlns:ahyp="http://schemas.microsoft.com/office/drawing/2018/hyperlinkcolor" val="tx"/>
                    </a:ext>
                  </a:extLst>
                </a:hlinkClick>
              </a:rPr>
              <a:t>Inngangsmusikk</a:t>
            </a:r>
            <a:r>
              <a:rPr lang="nb-NO" b="0">
                <a:latin typeface="Georgia"/>
              </a:rPr>
              <a:t> </a:t>
            </a:r>
            <a:br>
              <a:rPr lang="nb-NO" sz="2800">
                <a:latin typeface="Georgia"/>
                <a:hlinkClick r:id="rId6">
                  <a:extLst>
                    <a:ext uri="{A12FA001-AC4F-418D-AE19-62706E023703}">
                      <ahyp:hlinkClr xmlns:ahyp="http://schemas.microsoft.com/office/drawing/2018/hyperlinkcolor" val="tx"/>
                    </a:ext>
                  </a:extLst>
                </a:hlinkClick>
              </a:rPr>
            </a:br>
            <a:endParaRPr lang="nb-NO"/>
          </a:p>
        </p:txBody>
      </p:sp>
    </p:spTree>
    <p:extLst>
      <p:ext uri="{BB962C8B-B14F-4D97-AF65-F5344CB8AC3E}">
        <p14:creationId xmlns:p14="http://schemas.microsoft.com/office/powerpoint/2010/main" val="33195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B09A3B-1095-E062-A704-DB6AFE70117F}"/>
              </a:ext>
            </a:extLst>
          </p:cNvPr>
          <p:cNvSpPr>
            <a:spLocks noGrp="1"/>
          </p:cNvSpPr>
          <p:nvPr>
            <p:ph type="title"/>
          </p:nvPr>
        </p:nvSpPr>
        <p:spPr/>
        <p:txBody>
          <a:bodyPr/>
          <a:lstStyle/>
          <a:p>
            <a:r>
              <a:rPr lang="nb-NO" sz="6000" b="0">
                <a:solidFill>
                  <a:schemeClr val="tx2"/>
                </a:solidFill>
              </a:rPr>
              <a:t>Vi beveger oss!</a:t>
            </a:r>
          </a:p>
        </p:txBody>
      </p:sp>
      <p:pic>
        <p:nvPicPr>
          <p:cNvPr id="13" name="Bilde 12">
            <a:extLst>
              <a:ext uri="{FF2B5EF4-FFF2-40B4-BE49-F238E27FC236}">
                <a16:creationId xmlns:a16="http://schemas.microsoft.com/office/drawing/2014/main" id="{25BC4CA6-853E-1C61-7588-B1F6381923C2}"/>
              </a:ext>
            </a:extLst>
          </p:cNvPr>
          <p:cNvPicPr>
            <a:picLocks noChangeAspect="1"/>
          </p:cNvPicPr>
          <p:nvPr/>
        </p:nvPicPr>
        <p:blipFill>
          <a:blip r:embed="rId3">
            <a:extLst>
              <a:ext uri="{28A0092B-C50C-407E-A947-70E740481C1C}">
                <a14:useLocalDpi xmlns:a14="http://schemas.microsoft.com/office/drawing/2010/main"/>
              </a:ext>
            </a:extLst>
          </a:blip>
          <a:srcRect l="7855" t="26269" r="3787"/>
          <a:stretch/>
        </p:blipFill>
        <p:spPr>
          <a:xfrm>
            <a:off x="2316009" y="1922126"/>
            <a:ext cx="7559982" cy="4205665"/>
          </a:xfrm>
          <a:prstGeom prst="rect">
            <a:avLst/>
          </a:prstGeom>
        </p:spPr>
      </p:pic>
    </p:spTree>
    <p:extLst>
      <p:ext uri="{BB962C8B-B14F-4D97-AF65-F5344CB8AC3E}">
        <p14:creationId xmlns:p14="http://schemas.microsoft.com/office/powerpoint/2010/main" val="18389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Det er smart å bruke kroppen!">
            <a:hlinkClick r:id="" action="ppaction://media"/>
            <a:extLst>
              <a:ext uri="{FF2B5EF4-FFF2-40B4-BE49-F238E27FC236}">
                <a16:creationId xmlns:a16="http://schemas.microsoft.com/office/drawing/2014/main" id="{BAF271E0-D43A-37CD-B3DE-4A2E2B2E0226}"/>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419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2D9B-96F5-112D-DF03-65B8FF553BF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F333B85-77F7-C351-90D4-FCBA7AAF87D8}"/>
              </a:ext>
            </a:extLst>
          </p:cNvPr>
          <p:cNvSpPr>
            <a:spLocks noGrp="1"/>
          </p:cNvSpPr>
          <p:nvPr>
            <p:ph type="ctrTitle"/>
          </p:nvPr>
        </p:nvSpPr>
        <p:spPr>
          <a:xfrm>
            <a:off x="962167" y="259308"/>
            <a:ext cx="10267666" cy="1928004"/>
          </a:xfrm>
        </p:spPr>
        <p:txBody>
          <a:bodyPr vert="horz" lIns="91440" tIns="45720" rIns="91440" bIns="45720" rtlCol="0" anchor="b">
            <a:noAutofit/>
          </a:bodyPr>
          <a:lstStyle/>
          <a:p>
            <a:r>
              <a:rPr lang="nb-NO" b="0">
                <a:solidFill>
                  <a:schemeClr val="tx2"/>
                </a:solidFill>
                <a:latin typeface="Georgia"/>
              </a:rPr>
              <a:t>Hvilke aktiviteter kan vi gjøre for å bruke kroppen vår?</a:t>
            </a:r>
          </a:p>
        </p:txBody>
      </p:sp>
      <p:pic>
        <p:nvPicPr>
          <p:cNvPr id="4" name="Bilde 3" descr="Et bilde som inneholder klær, person, sko, gutt&#10;&#10;KI-generert innhold kan være feil.">
            <a:extLst>
              <a:ext uri="{FF2B5EF4-FFF2-40B4-BE49-F238E27FC236}">
                <a16:creationId xmlns:a16="http://schemas.microsoft.com/office/drawing/2014/main" id="{970FA329-704B-74D5-5DC1-123A8247CB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486" y="2525215"/>
            <a:ext cx="5885028" cy="3923352"/>
          </a:xfrm>
          <a:prstGeom prst="rect">
            <a:avLst/>
          </a:prstGeom>
        </p:spPr>
      </p:pic>
    </p:spTree>
    <p:extLst>
      <p:ext uri="{BB962C8B-B14F-4D97-AF65-F5344CB8AC3E}">
        <p14:creationId xmlns:p14="http://schemas.microsoft.com/office/powerpoint/2010/main" val="121784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7C733D-A38A-66BD-91C8-1CCF62FEF4B7}"/>
              </a:ext>
            </a:extLst>
          </p:cNvPr>
          <p:cNvSpPr>
            <a:spLocks noGrp="1"/>
          </p:cNvSpPr>
          <p:nvPr>
            <p:ph type="ctrTitle"/>
          </p:nvPr>
        </p:nvSpPr>
        <p:spPr>
          <a:xfrm>
            <a:off x="1524000" y="931653"/>
            <a:ext cx="9144000" cy="996351"/>
          </a:xfrm>
        </p:spPr>
        <p:txBody>
          <a:bodyPr vert="horz" lIns="91440" tIns="45720" rIns="91440" bIns="45720" rtlCol="0" anchor="b">
            <a:noAutofit/>
          </a:bodyPr>
          <a:lstStyle/>
          <a:p>
            <a:r>
              <a:rPr lang="nb-NO" b="0">
                <a:solidFill>
                  <a:schemeClr val="tx2"/>
                </a:solidFill>
                <a:latin typeface="Georgia"/>
              </a:rPr>
              <a:t>Hvorfor er det lurt å bruke kroppen?</a:t>
            </a:r>
          </a:p>
        </p:txBody>
      </p:sp>
      <p:pic>
        <p:nvPicPr>
          <p:cNvPr id="5" name="Bilde 4">
            <a:extLst>
              <a:ext uri="{FF2B5EF4-FFF2-40B4-BE49-F238E27FC236}">
                <a16:creationId xmlns:a16="http://schemas.microsoft.com/office/drawing/2014/main" id="{9A36DB69-C94B-24ED-4F4F-9C71517F8822}"/>
              </a:ext>
            </a:extLst>
          </p:cNvPr>
          <p:cNvPicPr>
            <a:picLocks noChangeAspect="1"/>
          </p:cNvPicPr>
          <p:nvPr/>
        </p:nvPicPr>
        <p:blipFill>
          <a:blip r:embed="rId3">
            <a:extLst>
              <a:ext uri="{28A0092B-C50C-407E-A947-70E740481C1C}">
                <a14:useLocalDpi xmlns:a14="http://schemas.microsoft.com/office/drawing/2010/main"/>
              </a:ext>
            </a:extLst>
          </a:blip>
          <a:srcRect t="11742"/>
          <a:stretch/>
        </p:blipFill>
        <p:spPr>
          <a:xfrm>
            <a:off x="2505217" y="2250291"/>
            <a:ext cx="7181566" cy="4225571"/>
          </a:xfrm>
          <a:prstGeom prst="rect">
            <a:avLst/>
          </a:prstGeom>
        </p:spPr>
      </p:pic>
    </p:spTree>
    <p:extLst>
      <p:ext uri="{BB962C8B-B14F-4D97-AF65-F5344CB8AC3E}">
        <p14:creationId xmlns:p14="http://schemas.microsoft.com/office/powerpoint/2010/main" val="248673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E68402-D3F9-BF42-BB7C-499A0F2AFA6A}"/>
              </a:ext>
            </a:extLst>
          </p:cNvPr>
          <p:cNvSpPr>
            <a:spLocks noGrp="1"/>
          </p:cNvSpPr>
          <p:nvPr>
            <p:ph type="title"/>
          </p:nvPr>
        </p:nvSpPr>
        <p:spPr>
          <a:xfrm>
            <a:off x="2289387" y="5043"/>
            <a:ext cx="9352419" cy="2852737"/>
          </a:xfrm>
        </p:spPr>
        <p:txBody>
          <a:bodyPr/>
          <a:lstStyle/>
          <a:p>
            <a:r>
              <a:rPr lang="nb-NO" b="0">
                <a:solidFill>
                  <a:schemeClr val="tx2"/>
                </a:solidFill>
                <a:latin typeface="Georgia"/>
              </a:rPr>
              <a:t>Vi leker!</a:t>
            </a:r>
          </a:p>
        </p:txBody>
      </p:sp>
      <p:sp>
        <p:nvSpPr>
          <p:cNvPr id="3" name="Plassholder for tekst 2">
            <a:extLst>
              <a:ext uri="{FF2B5EF4-FFF2-40B4-BE49-F238E27FC236}">
                <a16:creationId xmlns:a16="http://schemas.microsoft.com/office/drawing/2014/main" id="{C3E231A1-3E85-5F4F-B68B-D77B4FB5CA97}"/>
              </a:ext>
            </a:extLst>
          </p:cNvPr>
          <p:cNvSpPr>
            <a:spLocks noGrp="1"/>
          </p:cNvSpPr>
          <p:nvPr>
            <p:ph type="body" idx="1"/>
          </p:nvPr>
        </p:nvSpPr>
        <p:spPr>
          <a:xfrm>
            <a:off x="2476293" y="3063372"/>
            <a:ext cx="9352418" cy="1500187"/>
          </a:xfrm>
        </p:spPr>
        <p:txBody>
          <a:bodyPr vert="horz" lIns="91440" tIns="45720" rIns="91440" bIns="45720" rtlCol="0" anchor="t">
            <a:normAutofit/>
          </a:bodyPr>
          <a:lstStyle/>
          <a:p>
            <a:r>
              <a:rPr lang="nb-NO" sz="4000">
                <a:solidFill>
                  <a:schemeClr val="accent1"/>
                </a:solidFill>
                <a:latin typeface="Georgia"/>
                <a:ea typeface="Verdana"/>
                <a:cs typeface="Calibri"/>
              </a:rPr>
              <a:t>Sommerturen</a:t>
            </a:r>
            <a:endParaRPr lang="nb-NO" sz="4000">
              <a:solidFill>
                <a:schemeClr val="accent1"/>
              </a:solidFill>
              <a:latin typeface="Georgia"/>
            </a:endParaRPr>
          </a:p>
        </p:txBody>
      </p:sp>
    </p:spTree>
    <p:extLst>
      <p:ext uri="{BB962C8B-B14F-4D97-AF65-F5344CB8AC3E}">
        <p14:creationId xmlns:p14="http://schemas.microsoft.com/office/powerpoint/2010/main" val="161358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534504" y="162626"/>
            <a:ext cx="13092678" cy="1325563"/>
          </a:xfrm>
        </p:spPr>
        <p:txBody>
          <a:bodyPr lIns="91440" tIns="45720" rIns="91440" bIns="45720" anchor="t"/>
          <a:lstStyle/>
          <a:p>
            <a:br>
              <a:rPr lang="nb-NO"/>
            </a:br>
            <a:r>
              <a:rPr lang="nb-NO" sz="6000" b="0">
                <a:solidFill>
                  <a:schemeClr val="accent1"/>
                </a:solidFill>
                <a:latin typeface="Georgia"/>
              </a:rPr>
              <a:t>Vi oppsummer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5564908" y="2122488"/>
            <a:ext cx="5437911" cy="3806248"/>
          </a:xfrm>
        </p:spPr>
        <p:txBody>
          <a:bodyPr/>
          <a:lstStyle/>
          <a:p>
            <a:pPr marL="0" indent="0">
              <a:buNone/>
            </a:pPr>
            <a:endParaRPr lang="nb-NO" sz="2400">
              <a:ea typeface="+mn-lt"/>
              <a:cs typeface="+mn-lt"/>
            </a:endParaRPr>
          </a:p>
          <a:p>
            <a:pPr lvl="2"/>
            <a:r>
              <a:rPr lang="nb-NO" sz="3200">
                <a:solidFill>
                  <a:srgbClr val="009999"/>
                </a:solidFill>
                <a:ea typeface="+mn-lt"/>
                <a:cs typeface="+mn-lt"/>
              </a:rPr>
              <a:t>Hva likte du i dag? </a:t>
            </a:r>
          </a:p>
          <a:p>
            <a:pPr lvl="2"/>
            <a:r>
              <a:rPr lang="nb-NO" sz="3200">
                <a:solidFill>
                  <a:srgbClr val="009999"/>
                </a:solidFill>
                <a:ea typeface="+mn-lt"/>
                <a:cs typeface="+mn-lt"/>
              </a:rPr>
              <a:t>Hva lærte du? </a:t>
            </a:r>
          </a:p>
          <a:p>
            <a:pPr lvl="2"/>
            <a:r>
              <a:rPr lang="nb-NO" sz="3200">
                <a:solidFill>
                  <a:srgbClr val="009999"/>
                </a:solidFill>
                <a:ea typeface="+mn-lt"/>
                <a:cs typeface="+mn-lt"/>
              </a:rPr>
              <a:t>Hvorfor er dette viktig?</a:t>
            </a:r>
          </a:p>
          <a:p>
            <a:pPr lvl="2"/>
            <a:r>
              <a:rPr lang="nb-NO" sz="3200">
                <a:solidFill>
                  <a:srgbClr val="009999"/>
                </a:solidFill>
                <a:ea typeface="+mn-lt"/>
                <a:cs typeface="+mn-lt"/>
              </a:rPr>
              <a:t>Hva kan vi øve på? </a:t>
            </a: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00937"/>
      </p:ext>
    </p:extLst>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SharedWithUsers xmlns="b8da453c-6e37-4915-9292-e90fa68e84a7">
      <UserInfo>
        <DisplayName>Ole Morten Grindahl</DisplayName>
        <AccountId>67</AccountId>
        <AccountType/>
      </UserInfo>
      <UserInfo>
        <DisplayName>Helge Marius Ørnø Andersen</DisplayName>
        <AccountId>71</AccountId>
        <AccountType/>
      </UserInfo>
      <UserInfo>
        <DisplayName>Else-Marit Håkafoss Nybakken</DisplayName>
        <AccountId>70</AccountId>
        <AccountType/>
      </UserInfo>
      <UserInfo>
        <DisplayName>Ida Røise Bye</DisplayName>
        <AccountId>15</AccountId>
        <AccountType/>
      </UserInfo>
      <UserInfo>
        <DisplayName>Thorfinn Oustorp</DisplayName>
        <AccountId>68</AccountId>
        <AccountType/>
      </UserInfo>
      <UserInfo>
        <DisplayName>Hanne Pettersen Nordby</DisplayName>
        <AccountId>72</AccountId>
        <AccountType/>
      </UserInfo>
      <UserInfo>
        <DisplayName>May Kirsti Heggelund</DisplayName>
        <AccountId>19</AccountId>
        <AccountType/>
      </UserInfo>
      <UserInfo>
        <DisplayName>May Synøve Langfeldt Engen</DisplayName>
        <AccountId>23</AccountId>
        <AccountType/>
      </UserInfo>
      <UserInfo>
        <DisplayName>Renate Dybdal Hansen</DisplayName>
        <AccountId>14</AccountId>
        <AccountType/>
      </UserInfo>
      <UserInfo>
        <DisplayName>Ida Marie Lillestrand Kittelsen</DisplayName>
        <AccountId>18</AccountId>
        <AccountType/>
      </UserInfo>
      <UserInfo>
        <DisplayName>Cathrine Løes Sørby</DisplayName>
        <AccountId>12</AccountId>
        <AccountType/>
      </UserInfo>
      <UserInfo>
        <DisplayName>Kirsti Nebbenes</DisplayName>
        <AccountId>114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C276B6-875B-45C6-8DFF-C750ACEC269B}">
  <ds:schemaRefs>
    <ds:schemaRef ds:uri="http://schemas.microsoft.com/office/2006/metadata/properties"/>
    <ds:schemaRef ds:uri="ee598b89-8811-470d-ad8e-f3a66432fe16"/>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b8da453c-6e37-4915-9292-e90fa68e84a7"/>
    <ds:schemaRef ds:uri="http://purl.org/dc/terms/"/>
  </ds:schemaRefs>
</ds:datastoreItem>
</file>

<file path=customXml/itemProps2.xml><?xml version="1.0" encoding="utf-8"?>
<ds:datastoreItem xmlns:ds="http://schemas.openxmlformats.org/officeDocument/2006/customXml" ds:itemID="{8716C897-F5CD-499E-AD4E-EA71C8FC7B1C}"/>
</file>

<file path=customXml/itemProps3.xml><?xml version="1.0" encoding="utf-8"?>
<ds:datastoreItem xmlns:ds="http://schemas.openxmlformats.org/officeDocument/2006/customXml" ds:itemID="{F740F78B-DFD0-4DA3-A20C-0C8B2FC4F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820</Words>
  <Application>Microsoft Office PowerPoint</Application>
  <PresentationFormat>Widescreen</PresentationFormat>
  <Paragraphs>92</Paragraphs>
  <Slides>9</Slides>
  <Notes>7</Notes>
  <HiddenSlides>0</HiddenSlides>
  <MMClips>1</MMClips>
  <ScaleCrop>false</ScaleCrop>
  <HeadingPairs>
    <vt:vector size="6" baseType="variant">
      <vt:variant>
        <vt:lpstr>Brukte skrifter</vt:lpstr>
      </vt:variant>
      <vt:variant>
        <vt:i4>6</vt:i4>
      </vt:variant>
      <vt:variant>
        <vt:lpstr>Tema</vt:lpstr>
      </vt:variant>
      <vt:variant>
        <vt:i4>5</vt:i4>
      </vt:variant>
      <vt:variant>
        <vt:lpstr>Lysbildetitler</vt:lpstr>
      </vt:variant>
      <vt:variant>
        <vt:i4>9</vt:i4>
      </vt:variant>
    </vt:vector>
  </HeadingPairs>
  <TitlesOfParts>
    <vt:vector size="20" baseType="lpstr">
      <vt:lpstr>Arial</vt:lpstr>
      <vt:lpstr>Calibri</vt:lpstr>
      <vt:lpstr>Georgia</vt:lpstr>
      <vt:lpstr>Symbol</vt:lpstr>
      <vt:lpstr>Symbol,Sans-Serif</vt:lpstr>
      <vt:lpstr>Times New Roman</vt:lpstr>
      <vt:lpstr>4_Office-tema</vt:lpstr>
      <vt:lpstr>Egendefinert utforming</vt:lpstr>
      <vt:lpstr>5_Office-tema</vt:lpstr>
      <vt:lpstr>3_Office-tema</vt:lpstr>
      <vt:lpstr>6_Office-tema</vt:lpstr>
      <vt:lpstr>Aktivitet 1. og 2.trinn</vt:lpstr>
      <vt:lpstr>   Inngangsmusikk  </vt:lpstr>
      <vt:lpstr>Vi beveger oss!</vt:lpstr>
      <vt:lpstr>PowerPoint-presentasjon</vt:lpstr>
      <vt:lpstr>Hvilke aktiviteter kan vi gjøre for å bruke kroppen vår?</vt:lpstr>
      <vt:lpstr>Hvorfor er det lurt å bruke kroppen?</vt:lpstr>
      <vt:lpstr>Vi leker!</vt:lpstr>
      <vt:lpstr> Vi oppsummer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Renate Dybdal Hansen</cp:lastModifiedBy>
  <cp:revision>1</cp:revision>
  <dcterms:created xsi:type="dcterms:W3CDTF">2020-02-24T12:22:26Z</dcterms:created>
  <dcterms:modified xsi:type="dcterms:W3CDTF">2026-01-19T12:39:15Z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