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683" r:id="rId2"/>
    <p:sldMasterId id="2147483659" r:id="rId3"/>
    <p:sldMasterId id="2147483675" r:id="rId4"/>
  </p:sldMasterIdLst>
  <p:notesMasterIdLst>
    <p:notesMasterId r:id="rId21"/>
  </p:notesMasterIdLst>
  <p:sldIdLst>
    <p:sldId id="261" r:id="rId5"/>
    <p:sldId id="287" r:id="rId6"/>
    <p:sldId id="272" r:id="rId7"/>
    <p:sldId id="273" r:id="rId8"/>
    <p:sldId id="270" r:id="rId9"/>
    <p:sldId id="285" r:id="rId10"/>
    <p:sldId id="276" r:id="rId11"/>
    <p:sldId id="281" r:id="rId12"/>
    <p:sldId id="278" r:id="rId13"/>
    <p:sldId id="282" r:id="rId14"/>
    <p:sldId id="286" r:id="rId15"/>
    <p:sldId id="268" r:id="rId16"/>
    <p:sldId id="265" r:id="rId17"/>
    <p:sldId id="269" r:id="rId18"/>
    <p:sldId id="266" r:id="rId19"/>
    <p:sldId id="267" r:id="rId2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/>
    <p:restoredTop sz="66506"/>
  </p:normalViewPr>
  <p:slideViewPr>
    <p:cSldViewPr snapToGrid="0" snapToObjects="1">
      <p:cViewPr varScale="1">
        <p:scale>
          <a:sx n="81" d="100"/>
          <a:sy n="81" d="100"/>
        </p:scale>
        <p:origin x="17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0594D-4D40-F545-BFC1-9B3E8CDEB3F7}" type="datetimeFigureOut">
              <a:rPr lang="nb-NO" smtClean="0"/>
              <a:t>21.07.2025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C8DA2-E626-EB4B-8B98-C360DE96EB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3793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8UmttF7qoA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kam.p3.no/sesong/1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1.Har du blitt skikkelig sint, så sint at du mistet kontroll?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Så rasende at du gjorde ting du ikke burde? Sa forferdelige ting? Brukte vold mot andre? Hva skjer i hjernen når vi «mister» det på den måten? (Kom gjerne med et personlig eksempel). </a:t>
            </a:r>
          </a:p>
          <a:p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C8DA2-E626-EB4B-8B98-C360DE96EBD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6899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kan være nyttig å forstå kroppens alarmsystem.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Alarmsystemet ditt skal redde deg fra fare og hjelpe deg til å reagere raskt for å sloss eller flykte. Det som skjer er at følelsessenteret «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amygdala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blir svært aktiv. Dette området reagerer på truende situasjoner. Når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amygdala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aktiveres, sendes signaler ut i hele kroppen – i løpet av millisekunder. Kroppen skiller ut 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stresshormoner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som adrenalin og kortisol. Disse hormonene gjør deg mer våken, øker pulsen og gjør musklene klare til å agere.</a:t>
            </a:r>
            <a:r>
              <a:rPr lang="nb-NO" dirty="0">
                <a:effectLst/>
              </a:rPr>
              <a:t> </a:t>
            </a:r>
            <a:endParaRPr lang="nb-NO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72705-816B-1344-A46B-0CF41A58486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3704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amygdala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blir MER aktiv – blir frontallappen MINDRE aktiv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(pek på pannen din, deretter den sovende kapteinen på bildet). Det er den delen av hjernen som hjelper deg med å ta gjennomtenkte avgjørelser, kontrollere impulser, og planlegge. Den delen får MINDRE innflytelse når du er svært stresset eller sint. Resultatet er at det blir vanskeligere å tenke klart, og du reagerer mer spontant. Når det koker i følelsene kan det kjennes som du mister kontrollen over deg selv. Først når du har roet deg litt, kan du begynne å tenke fornuftig igjen. </a:t>
            </a:r>
            <a:endParaRPr lang="nb-NO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72705-816B-1344-A46B-0CF41A584861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7933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oss se et filmeksempel (vis filmen, gjerne to ganger)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«Slangeangrep får oss til å skvette </a:t>
            </a:r>
            <a:r>
              <a:rPr lang="nb-NO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https://www.youtube.com/watch?v=u8UmttF7qoA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</a:p>
          <a:p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Når du skvetter, hvilken del av hjernen reagerer da?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er det instinktene og følelsessenteret (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amygdala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som styrer. Du rekker ikke å tenke. Alarmen i kroppen går. Du kommer i overlevelsesmodus og temperaturen stiger. Kroppen forbereder seg på kamp eller flukt. </a:t>
            </a:r>
          </a:p>
          <a:p>
            <a:endParaRPr lang="nb-NO" dirty="0"/>
          </a:p>
          <a:p>
            <a:endParaRPr lang="nb-NO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72705-816B-1344-A46B-0CF41A58486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1627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 er et annet eksempel: Hjernen ser ut som en knyttneve til vanlig og har omtrent samme form (vis frem en knyttneve).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Fingrene ligger over midten, over det mykeste punktet som er håndflaten. Fingrene er som tenkehjernen, og beskytter følelseshjernen i midten.  Når du er i panikk eller alarm, vil fingrene sprette vekk (vis med hånden din) – og du mister kontakten med tenkehjernen. Det er vanskelig å snakke fornuftig med et menneske i alarm. Det er som å snakke med en som har fått anfall. Ordene når ikke frem til hjernen, det nytter ikke med prat. Det beste er å vente og gi den andre litt tid. Til fingrene er tilbake på plass og hodet fungerer igjen (vis med hånden din).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Hjernen utvikler seg bakfra og fremover (pek). Det siste som utvikles, er den fremste delen; frontallappen (tenkehjernen), som er viktig for styring og kontroll, og evne til å tenke konsekvenser. Den delen er faktisk ikke ferdig utviklet før vi er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25 år. Det tar tid å bli et voksent menneske.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Betyr det at du ikke kan gjøre noe for å få mer kontroll over sinnet ditt og følelsene dine?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Joda, det kan du. Etter hvert som du utvikler deg kan du bli kjent med kroppen din og hodet ditt. Du kan lære å kjenne igjen signalene FØR det smeller. At du blir varm kan være et signal. At du brått sier ting du ikke mener, eller får lyst til å slå, kan være et signal. Da kan du gå bort, mens du ennå har kontroll.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72705-816B-1344-A46B-0CF41A58486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0595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 er et nytt filmeksempel: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Vis filmklipp: Skam (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scroll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ned til klipp 8) ”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Akward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nb-NO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http://skam.p3.no/sesong/1/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(1.38 minutter)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Hvem har mest skyld her? Hvilken del av hjernen bruker de? (Kunstpause. Kom med forslag til svar)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72705-816B-1344-A46B-0CF41A58486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4965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C8DA2-E626-EB4B-8B98-C360DE96EBD1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0783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Hva hjelper når du «koker» på innsiden?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(kunstpause, la elevene tenke).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hjelpe at du roer kroppen ved å puste dypt. Du 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telle til 10, 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telle baklengs og distrahere deg selv til du blir roligere. Du 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gå vekk eller gå ut. Du 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en kald dusj, eller dynke hodet i kaldt vann for å senke temperaturen. Du 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bruke strikk på håndflaten din for å få ut smertefølelser (strekk en hårstrikk på armen og slipp, for å illustrere – au!). Det løser ingen ting, problemene blir ikke borte, men det kan hjelpe litt der og da.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72705-816B-1344-A46B-0CF41A584861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4749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Etter hvert er det viktig å prøve å forstå følelsene.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Hva handler følelsene om – og hvorfor reagerer de så sterkt? Et tips er å bruke tegning, musikk, sang, eller skriving til å uttrykke deg. Få det ut! Og ikke minst - snakke med noen om hvordan du har det. Da kan du få andres forståelse og perspektiv på saken og hjelp til å finne ut av ting.</a:t>
            </a:r>
            <a:r>
              <a:rPr lang="nb-NO" dirty="0">
                <a:effectLst/>
              </a:rPr>
              <a:t> </a:t>
            </a:r>
            <a:endParaRPr lang="nb-NO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72705-816B-1344-A46B-0CF41A584861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896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46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55CCC1D-290E-D24F-8E8C-DCD80863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918FFFA-6865-214E-B419-20498D0BF6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596"/>
          <a:stretch/>
        </p:blipFill>
        <p:spPr>
          <a:xfrm>
            <a:off x="0" y="1644714"/>
            <a:ext cx="2843768" cy="39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3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A794-7012-AB42-9E96-345111D54F0C}" type="datetimeFigureOut">
              <a:rPr lang="nb-NO" smtClean="0"/>
              <a:t>21.07.2025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2478-D5E9-0A4E-BE25-245A09ECB9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7448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6820AB77-5EEE-3B4A-BE4D-1BE9215279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2184" y="916954"/>
            <a:ext cx="2074843" cy="603483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19211924-76BE-E445-84D0-A7737C4ECF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7500" y="5879996"/>
            <a:ext cx="657814" cy="76501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A90EA33-3F38-1342-9A28-75B033CCD2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172" y="823170"/>
            <a:ext cx="2054660" cy="603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65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7C10410-8B93-714B-B64B-77D37DA30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89613" y="-327742"/>
            <a:ext cx="2203486" cy="93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57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A3C7CC5C-DB45-7649-A246-96AE37B0DA16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CA394562-8932-984B-AB93-8DC6578417D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80116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77119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28032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33933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1BD739-4466-EE4A-8335-F7F1373C4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507E102-81DF-024D-9060-93851F9FE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0334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5E962AB4-2ECE-934B-8DBC-D5B430909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877" y="1570383"/>
            <a:ext cx="485978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1297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343EF9A-E21D-7B41-BF3B-7029A5EB6B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3826" y="510672"/>
            <a:ext cx="2161055" cy="634732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F280C95-EDD3-AC44-A390-E39288CC2A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325338" y="3422693"/>
            <a:ext cx="4263400" cy="1806712"/>
          </a:xfrm>
          <a:prstGeom prst="rect">
            <a:avLst/>
          </a:prstGeom>
        </p:spPr>
      </p:pic>
      <p:pic>
        <p:nvPicPr>
          <p:cNvPr id="10" name="Bilde 9" descr="Et bilde som inneholder stopp&#10;&#10;Automatisk generert beskrivelse">
            <a:extLst>
              <a:ext uri="{FF2B5EF4-FFF2-40B4-BE49-F238E27FC236}">
                <a16:creationId xmlns:a16="http://schemas.microsoft.com/office/drawing/2014/main" id="{3D67082C-AE15-AE47-B28B-BFD75C29369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04549" y="1298394"/>
            <a:ext cx="2602780" cy="302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1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leke&#10;&#10;Automatisk generert beskrivelse">
            <a:extLst>
              <a:ext uri="{FF2B5EF4-FFF2-40B4-BE49-F238E27FC236}">
                <a16:creationId xmlns:a16="http://schemas.microsoft.com/office/drawing/2014/main" id="{4CB7E9BA-EFA4-8B47-A22B-55016C9611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6443" y="691978"/>
            <a:ext cx="1550450" cy="6166022"/>
          </a:xfrm>
          <a:prstGeom prst="rect">
            <a:avLst/>
          </a:prstGeom>
        </p:spPr>
      </p:pic>
      <p:pic>
        <p:nvPicPr>
          <p:cNvPr id="5" name="Bilde 4" descr="Et bilde som inneholder skjorte&#10;&#10;Automatisk generert beskrivelse">
            <a:extLst>
              <a:ext uri="{FF2B5EF4-FFF2-40B4-BE49-F238E27FC236}">
                <a16:creationId xmlns:a16="http://schemas.microsoft.com/office/drawing/2014/main" id="{6820AB77-5EEE-3B4A-BE4D-1BE9215279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66893" y="823170"/>
            <a:ext cx="2635766" cy="6034830"/>
          </a:xfrm>
          <a:prstGeom prst="rect">
            <a:avLst/>
          </a:prstGeom>
        </p:spPr>
      </p:pic>
      <p:pic>
        <p:nvPicPr>
          <p:cNvPr id="9" name="Bilde 8" descr="Et bilde som inneholder stopp&#10;&#10;Automatisk generert beskrivelse">
            <a:extLst>
              <a:ext uri="{FF2B5EF4-FFF2-40B4-BE49-F238E27FC236}">
                <a16:creationId xmlns:a16="http://schemas.microsoft.com/office/drawing/2014/main" id="{19211924-76BE-E445-84D0-A7737C4ECF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77500" y="5879996"/>
            <a:ext cx="657815" cy="76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19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6820AB77-5EEE-3B4A-BE4D-1BE9215279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12184" y="916954"/>
            <a:ext cx="2074843" cy="603483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19211924-76BE-E445-84D0-A7737C4ECF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277500" y="5879996"/>
            <a:ext cx="657814" cy="76501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A90EA33-3F38-1342-9A28-75B033CCD2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24172" y="823170"/>
            <a:ext cx="2054660" cy="603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64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627321-09CD-7E4C-A03E-E063D1D59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2A6FC44-80E3-004E-86FA-1113D21DB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48328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7506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B1B87ED-8A13-2943-A02C-BCB13520FB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10210319" y="472302"/>
            <a:ext cx="1720993" cy="50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2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F9BCAB48-F424-6D4B-AA19-81B8F95C98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435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, tallerken&#10;&#10;Automatisk generert beskrivelse">
            <a:extLst>
              <a:ext uri="{FF2B5EF4-FFF2-40B4-BE49-F238E27FC236}">
                <a16:creationId xmlns:a16="http://schemas.microsoft.com/office/drawing/2014/main" id="{890F2505-F370-1B45-80EB-E778065FAB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98202" y="1473498"/>
            <a:ext cx="3943245" cy="5268799"/>
          </a:xfrm>
          <a:prstGeom prst="rect">
            <a:avLst/>
          </a:prstGeom>
        </p:spPr>
      </p:pic>
      <p:pic>
        <p:nvPicPr>
          <p:cNvPr id="5" name="Bilde 4" descr="Et bilde som inneholder kjole, skjorte&#10;&#10;Automatisk generert beskrivelse">
            <a:extLst>
              <a:ext uri="{FF2B5EF4-FFF2-40B4-BE49-F238E27FC236}">
                <a16:creationId xmlns:a16="http://schemas.microsoft.com/office/drawing/2014/main" id="{67386237-4D27-EE4D-8074-9D0499C9F5A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6685" y="736600"/>
            <a:ext cx="1968500" cy="6121400"/>
          </a:xfrm>
          <a:prstGeom prst="rect">
            <a:avLst/>
          </a:prstGeom>
        </p:spPr>
      </p:pic>
      <p:pic>
        <p:nvPicPr>
          <p:cNvPr id="9" name="Bilde 8" descr="Et bilde som inneholder stopp&#10;&#10;Automatisk generert beskrivelse">
            <a:extLst>
              <a:ext uri="{FF2B5EF4-FFF2-40B4-BE49-F238E27FC236}">
                <a16:creationId xmlns:a16="http://schemas.microsoft.com/office/drawing/2014/main" id="{4283CD0B-DEB7-304A-BCE2-E76073FC3EA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77500" y="5879996"/>
            <a:ext cx="657815" cy="76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8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12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B7AD31D-6C6F-F141-A9F4-79ED8780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2C29AA-83AD-2D40-B1F3-B0BBA9B8E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 descr="Et bilde som inneholder stopp&#10;&#10;Automatisk generert beskrivelse">
            <a:extLst>
              <a:ext uri="{FF2B5EF4-FFF2-40B4-BE49-F238E27FC236}">
                <a16:creationId xmlns:a16="http://schemas.microsoft.com/office/drawing/2014/main" id="{771EA46F-53CF-0C4D-8A20-E0C52936392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277500" y="5879996"/>
            <a:ext cx="657815" cy="76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8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82" r:id="rId5"/>
    <p:sldLayoutId id="2147483687" r:id="rId6"/>
    <p:sldLayoutId id="214748368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0DED296-CFB3-A14F-AE17-9B60E1E8F77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11278503" y="5882326"/>
            <a:ext cx="655811" cy="76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1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  <p:sldLayoutId id="2147483680" r:id="rId3"/>
    <p:sldLayoutId id="2147483677" r:id="rId4"/>
    <p:sldLayoutId id="2147483678" r:id="rId5"/>
    <p:sldLayoutId id="214748367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linktillivet.no/folelsesskolen.php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u8UmttF7qoA" TargetMode="Externa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kam.p3.no/sesong/1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DF1D6C-452C-5F4C-9BC4-A330BA9D9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Den tredelte hjernen</a:t>
            </a:r>
            <a:br>
              <a:rPr lang="nb-NO" dirty="0"/>
            </a:br>
            <a:br>
              <a:rPr lang="nb-NO" sz="7200" dirty="0"/>
            </a:br>
            <a:r>
              <a:rPr lang="nb-NO" sz="1800" dirty="0"/>
              <a:t>Å SKAPE GOD HELSE </a:t>
            </a:r>
            <a:br>
              <a:rPr lang="nb-NO" sz="1800" dirty="0"/>
            </a:br>
            <a:r>
              <a:rPr lang="nb-NO" sz="1800" dirty="0"/>
              <a:t>FOR SEG SELV OG ANDRE</a:t>
            </a:r>
            <a:br>
              <a:rPr lang="nb-NO" sz="1800" dirty="0"/>
            </a:br>
            <a:r>
              <a:rPr lang="nb-NO" sz="1800" dirty="0"/>
              <a:t>ROBUST UNGDOM</a:t>
            </a:r>
            <a:br>
              <a:rPr lang="nb-NO" sz="1400" dirty="0"/>
            </a:br>
            <a:br>
              <a:rPr lang="nb-NO" sz="1400" dirty="0"/>
            </a:br>
            <a:r>
              <a:rPr lang="nb-NO" sz="1400" dirty="0"/>
              <a:t>Revidert 2025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9936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person, bygning, mann, sitter&#10;&#10;Automatisk generert beskrivelse">
            <a:extLst>
              <a:ext uri="{FF2B5EF4-FFF2-40B4-BE49-F238E27FC236}">
                <a16:creationId xmlns:a16="http://schemas.microsoft.com/office/drawing/2014/main" id="{14FCC13B-DAF5-6F48-B278-2ED105470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9011E30F-1C65-4E42-815D-5186560A56A9}"/>
              </a:ext>
            </a:extLst>
          </p:cNvPr>
          <p:cNvSpPr txBox="1"/>
          <p:nvPr/>
        </p:nvSpPr>
        <p:spPr>
          <a:xfrm>
            <a:off x="1524000" y="901148"/>
            <a:ext cx="4631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Hva handler følelsene om?</a:t>
            </a:r>
          </a:p>
        </p:txBody>
      </p:sp>
    </p:spTree>
    <p:extLst>
      <p:ext uri="{BB962C8B-B14F-4D97-AF65-F5344CB8AC3E}">
        <p14:creationId xmlns:p14="http://schemas.microsoft.com/office/powerpoint/2010/main" val="2405052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7A2FB737-A3B4-BD4E-9A3A-7957A9941671}"/>
              </a:ext>
            </a:extLst>
          </p:cNvPr>
          <p:cNvSpPr txBox="1"/>
          <p:nvPr/>
        </p:nvSpPr>
        <p:spPr>
          <a:xfrm>
            <a:off x="6096000" y="728870"/>
            <a:ext cx="55129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/>
              <a:t>BILDER</a:t>
            </a:r>
          </a:p>
          <a:p>
            <a:pPr algn="ctr"/>
            <a:r>
              <a:rPr lang="nb-NO" sz="2400" b="1" dirty="0"/>
              <a:t>Fotograf Jonas Ingstad</a:t>
            </a:r>
          </a:p>
          <a:p>
            <a:pPr algn="ctr"/>
            <a:endParaRPr lang="nb-NO" sz="2400" b="1" dirty="0"/>
          </a:p>
          <a:p>
            <a:pPr algn="ctr"/>
            <a:r>
              <a:rPr lang="nb-NO" sz="2400" b="1" dirty="0"/>
              <a:t>Elevene har gitt </a:t>
            </a:r>
          </a:p>
          <a:p>
            <a:pPr algn="ctr"/>
            <a:r>
              <a:rPr lang="nb-NO" sz="2400" b="1" dirty="0"/>
              <a:t>samtykke til bruk</a:t>
            </a:r>
          </a:p>
          <a:p>
            <a:endParaRPr lang="nb-NO" dirty="0"/>
          </a:p>
          <a:p>
            <a:pPr algn="ctr"/>
            <a:r>
              <a:rPr lang="nb-NO" dirty="0"/>
              <a:t>Øvrige bilder: </a:t>
            </a:r>
            <a:r>
              <a:rPr lang="nb-NO" dirty="0" err="1"/>
              <a:t>Shutterstock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pPr algn="ctr"/>
            <a:r>
              <a:rPr lang="nb-NO" sz="2000" i="1" dirty="0"/>
              <a:t>Deler av foredraget er fra LINK – Livsmestring i norske klasserom ved RVTS Sør </a:t>
            </a:r>
            <a:r>
              <a:rPr lang="nb-NO" sz="2000" i="1" u="sng" dirty="0">
                <a:hlinkClick r:id="rId2"/>
              </a:rPr>
              <a:t>http://linktillivet.no/folelsesskolen.php</a:t>
            </a:r>
            <a:r>
              <a:rPr lang="nb-NO" sz="2000" i="1" dirty="0"/>
              <a:t>  </a:t>
            </a:r>
          </a:p>
          <a:p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4089339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416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B45DC041-E007-8F42-947A-A8621428FE20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40EE1F8-3F67-BA43-A07C-6D18811BE082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3753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299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77C4BF5-5BBB-DE45-9C4A-923D09ABE45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0FA9807-ADA6-A343-921A-E07D03FF8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6478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909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8A70CF0E-B919-6B54-89ED-715A520AB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000" dirty="0"/>
              <a:t>Har du blitt så sint at du «mistet det»? 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85BFD76C-BEEF-61EC-31DD-130BE45E4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8811" y="1690688"/>
            <a:ext cx="6862568" cy="4575045"/>
          </a:xfrm>
        </p:spPr>
      </p:pic>
    </p:spTree>
    <p:extLst>
      <p:ext uri="{BB962C8B-B14F-4D97-AF65-F5344CB8AC3E}">
        <p14:creationId xmlns:p14="http://schemas.microsoft.com/office/powerpoint/2010/main" val="162309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7060" y="5736941"/>
            <a:ext cx="1424940" cy="141061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480" y="30980"/>
            <a:ext cx="6583680" cy="6827020"/>
          </a:xfrm>
          <a:prstGeom prst="rect">
            <a:avLst/>
          </a:prstGeom>
        </p:spPr>
      </p:pic>
      <p:sp>
        <p:nvSpPr>
          <p:cNvPr id="11" name="Femkant 10"/>
          <p:cNvSpPr/>
          <p:nvPr/>
        </p:nvSpPr>
        <p:spPr>
          <a:xfrm>
            <a:off x="-378778" y="518556"/>
            <a:ext cx="3640138" cy="670560"/>
          </a:xfrm>
          <a:prstGeom prst="homePlat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76198" y="669170"/>
            <a:ext cx="2712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Den </a:t>
            </a:r>
            <a:r>
              <a:rPr lang="en-US" sz="2000" dirty="0" err="1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tredelte</a:t>
            </a:r>
            <a:r>
              <a:rPr lang="en-US" sz="2000" dirty="0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hjernen</a:t>
            </a:r>
            <a:endParaRPr lang="en-US" sz="2000" dirty="0">
              <a:solidFill>
                <a:schemeClr val="bg1"/>
              </a:solidFill>
              <a:latin typeface="Arial Unicode MS" charset="0"/>
              <a:ea typeface="Arial Unicode M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632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7060" y="5736941"/>
            <a:ext cx="1424940" cy="1410619"/>
          </a:xfrm>
          <a:prstGeom prst="rect">
            <a:avLst/>
          </a:prstGeom>
        </p:spPr>
      </p:pic>
      <p:pic>
        <p:nvPicPr>
          <p:cNvPr id="8" name="Plassholder for innhold 3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5041" y="518556"/>
            <a:ext cx="7848600" cy="62327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emkant 10"/>
          <p:cNvSpPr/>
          <p:nvPr/>
        </p:nvSpPr>
        <p:spPr>
          <a:xfrm>
            <a:off x="-378778" y="518556"/>
            <a:ext cx="3640138" cy="670560"/>
          </a:xfrm>
          <a:prstGeom prst="homePlat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76198" y="669170"/>
            <a:ext cx="2712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Den </a:t>
            </a:r>
            <a:r>
              <a:rPr lang="en-US" sz="2000" dirty="0" err="1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tredelte</a:t>
            </a:r>
            <a:r>
              <a:rPr lang="en-US" sz="2000" dirty="0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hjernen</a:t>
            </a:r>
            <a:endParaRPr lang="en-US" sz="2000" dirty="0">
              <a:solidFill>
                <a:schemeClr val="bg1"/>
              </a:solidFill>
              <a:latin typeface="Arial Unicode MS" charset="0"/>
              <a:ea typeface="Arial Unicode M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688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7060" y="5736941"/>
            <a:ext cx="1424940" cy="141061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7800"/>
            <a:ext cx="12344400" cy="8145360"/>
          </a:xfrm>
          <a:prstGeom prst="rect">
            <a:avLst/>
          </a:prstGeom>
        </p:spPr>
      </p:pic>
      <p:sp>
        <p:nvSpPr>
          <p:cNvPr id="11" name="Femkant 10"/>
          <p:cNvSpPr/>
          <p:nvPr/>
        </p:nvSpPr>
        <p:spPr>
          <a:xfrm>
            <a:off x="-378778" y="518556"/>
            <a:ext cx="3640138" cy="670560"/>
          </a:xfrm>
          <a:prstGeom prst="homePlat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76198" y="669170"/>
            <a:ext cx="2712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Den </a:t>
            </a:r>
            <a:r>
              <a:rPr lang="en-US" sz="2000" dirty="0" err="1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tredelte</a:t>
            </a:r>
            <a:r>
              <a:rPr lang="en-US" sz="2000" dirty="0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hjernen</a:t>
            </a:r>
            <a:endParaRPr lang="en-US" sz="2000" dirty="0">
              <a:solidFill>
                <a:schemeClr val="bg1"/>
              </a:solidFill>
              <a:latin typeface="Arial Unicode MS" charset="0"/>
              <a:ea typeface="Arial Unicode MS" charset="0"/>
              <a:cs typeface="Arial Unicode MS" charset="0"/>
            </a:endParaRP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2057400" y="6217154"/>
            <a:ext cx="8229600" cy="450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1800" dirty="0">
                <a:hlinkClick r:id="rId5"/>
              </a:rPr>
              <a:t>https://www.youtube.com/watch?v=u8UmttF7qoA</a:t>
            </a:r>
            <a:endParaRPr lang="nb-NO" sz="1800" dirty="0"/>
          </a:p>
          <a:p>
            <a:pPr marL="0" indent="0" algn="ctr">
              <a:buNone/>
            </a:pP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1282614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A0D20E-2982-444E-A3DA-F856A97A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Plassholder for innhold 7" descr="Et bilde som inneholder hånd&#10;&#10;Automatisk generert beskrivelse">
            <a:extLst>
              <a:ext uri="{FF2B5EF4-FFF2-40B4-BE49-F238E27FC236}">
                <a16:creationId xmlns:a16="http://schemas.microsoft.com/office/drawing/2014/main" id="{9E66D39E-E51D-ED4D-8977-91EF3E3B7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03903" y="-408008"/>
            <a:ext cx="6061111" cy="7266008"/>
          </a:xfr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47F2F815-8356-8E45-8575-B9B5ADD7CED3}"/>
              </a:ext>
            </a:extLst>
          </p:cNvPr>
          <p:cNvSpPr txBox="1"/>
          <p:nvPr/>
        </p:nvSpPr>
        <p:spPr>
          <a:xfrm>
            <a:off x="2788184" y="917763"/>
            <a:ext cx="2788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b="1" dirty="0">
                <a:solidFill>
                  <a:schemeClr val="accent6">
                    <a:lumMod val="75000"/>
                  </a:schemeClr>
                </a:solidFill>
              </a:rPr>
              <a:t>Tenkehjernen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439BCCA-F207-B44E-99D4-3B9F33BCEABE}"/>
              </a:ext>
            </a:extLst>
          </p:cNvPr>
          <p:cNvSpPr txBox="1"/>
          <p:nvPr/>
        </p:nvSpPr>
        <p:spPr>
          <a:xfrm>
            <a:off x="5312209" y="3429000"/>
            <a:ext cx="1844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b="1" dirty="0">
                <a:solidFill>
                  <a:srgbClr val="7030A0"/>
                </a:solidFill>
              </a:rPr>
              <a:t>Følelses-</a:t>
            </a:r>
          </a:p>
          <a:p>
            <a:r>
              <a:rPr lang="nb-NO" sz="3600" b="1" dirty="0">
                <a:solidFill>
                  <a:srgbClr val="7030A0"/>
                </a:solidFill>
              </a:rPr>
              <a:t>hjernen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FEAB2C9-9667-884F-87DC-3F472A037262}"/>
              </a:ext>
            </a:extLst>
          </p:cNvPr>
          <p:cNvSpPr txBox="1"/>
          <p:nvPr/>
        </p:nvSpPr>
        <p:spPr>
          <a:xfrm>
            <a:off x="5760622" y="5097333"/>
            <a:ext cx="4104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b="1" dirty="0">
                <a:solidFill>
                  <a:srgbClr val="FF0000"/>
                </a:solidFill>
              </a:rPr>
              <a:t>Overlevelseshjernen</a:t>
            </a:r>
          </a:p>
        </p:txBody>
      </p:sp>
    </p:spTree>
    <p:extLst>
      <p:ext uri="{BB962C8B-B14F-4D97-AF65-F5344CB8AC3E}">
        <p14:creationId xmlns:p14="http://schemas.microsoft.com/office/powerpoint/2010/main" val="1605130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777240" y="5974080"/>
            <a:ext cx="3076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u="sng" dirty="0">
                <a:hlinkClick r:id="rId4"/>
              </a:rPr>
              <a:t>http://skam.p3.no/sesong/1/</a:t>
            </a:r>
            <a:r>
              <a:rPr lang="nb-NO" b="1" dirty="0"/>
              <a:t>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47126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4294967295"/>
          </p:nvPr>
        </p:nvSpPr>
        <p:spPr>
          <a:xfrm>
            <a:off x="1676400" y="20542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5400" b="1" dirty="0">
                <a:solidFill>
                  <a:srgbClr val="FF0000"/>
                </a:solidFill>
              </a:rPr>
              <a:t>Hvem har mest skyld?</a:t>
            </a:r>
          </a:p>
          <a:p>
            <a:pPr marL="0" indent="0">
              <a:buNone/>
            </a:pPr>
            <a:r>
              <a:rPr lang="nb-NO" sz="5400" b="1" dirty="0">
                <a:solidFill>
                  <a:srgbClr val="FF0000"/>
                </a:solidFill>
              </a:rPr>
              <a:t>Hvilken del av hjernen bruker de?</a:t>
            </a:r>
          </a:p>
        </p:txBody>
      </p:sp>
    </p:spTree>
    <p:extLst>
      <p:ext uri="{BB962C8B-B14F-4D97-AF65-F5344CB8AC3E}">
        <p14:creationId xmlns:p14="http://schemas.microsoft.com/office/powerpoint/2010/main" val="1112423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838200" y="1341120"/>
            <a:ext cx="253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>
                <a:solidFill>
                  <a:schemeClr val="bg1"/>
                </a:solidFill>
              </a:rPr>
              <a:t>Hva hjelper?</a:t>
            </a:r>
          </a:p>
        </p:txBody>
      </p:sp>
    </p:spTree>
    <p:extLst>
      <p:ext uri="{BB962C8B-B14F-4D97-AF65-F5344CB8AC3E}">
        <p14:creationId xmlns:p14="http://schemas.microsoft.com/office/powerpoint/2010/main" val="673169306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1">
      <a:dk1>
        <a:srgbClr val="CD1719"/>
      </a:dk1>
      <a:lt1>
        <a:srgbClr val="FFFFFF"/>
      </a:lt1>
      <a:dk2>
        <a:srgbClr val="CC1619"/>
      </a:dk2>
      <a:lt2>
        <a:srgbClr val="F6E7DA"/>
      </a:lt2>
      <a:accent1>
        <a:srgbClr val="CC1619"/>
      </a:accent1>
      <a:accent2>
        <a:srgbClr val="E1E6EC"/>
      </a:accent2>
      <a:accent3>
        <a:srgbClr val="000000"/>
      </a:accent3>
      <a:accent4>
        <a:srgbClr val="F6E6DA"/>
      </a:accent4>
      <a:accent5>
        <a:srgbClr val="CC1619"/>
      </a:accent5>
      <a:accent6>
        <a:srgbClr val="F6E6DA"/>
      </a:accent6>
      <a:hlink>
        <a:srgbClr val="3573A8"/>
      </a:hlink>
      <a:folHlink>
        <a:srgbClr val="CC161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-tema">
  <a:themeElements>
    <a:clrScheme name="Egendefinert 1">
      <a:dk1>
        <a:srgbClr val="CD1719"/>
      </a:dk1>
      <a:lt1>
        <a:srgbClr val="FFFFFF"/>
      </a:lt1>
      <a:dk2>
        <a:srgbClr val="CC1619"/>
      </a:dk2>
      <a:lt2>
        <a:srgbClr val="F6E7DA"/>
      </a:lt2>
      <a:accent1>
        <a:srgbClr val="CC1619"/>
      </a:accent1>
      <a:accent2>
        <a:srgbClr val="E1E6EC"/>
      </a:accent2>
      <a:accent3>
        <a:srgbClr val="000000"/>
      </a:accent3>
      <a:accent4>
        <a:srgbClr val="F6E6DA"/>
      </a:accent4>
      <a:accent5>
        <a:srgbClr val="CC1619"/>
      </a:accent5>
      <a:accent6>
        <a:srgbClr val="F6E6DA"/>
      </a:accent6>
      <a:hlink>
        <a:srgbClr val="3573A8"/>
      </a:hlink>
      <a:folHlink>
        <a:srgbClr val="CC161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-tema">
  <a:themeElements>
    <a:clrScheme name="Egendefinert 1">
      <a:dk1>
        <a:srgbClr val="CD1719"/>
      </a:dk1>
      <a:lt1>
        <a:srgbClr val="FFFFFF"/>
      </a:lt1>
      <a:dk2>
        <a:srgbClr val="CC1619"/>
      </a:dk2>
      <a:lt2>
        <a:srgbClr val="F6E7DA"/>
      </a:lt2>
      <a:accent1>
        <a:srgbClr val="CC1619"/>
      </a:accent1>
      <a:accent2>
        <a:srgbClr val="E1E6EC"/>
      </a:accent2>
      <a:accent3>
        <a:srgbClr val="000000"/>
      </a:accent3>
      <a:accent4>
        <a:srgbClr val="F6E6DA"/>
      </a:accent4>
      <a:accent5>
        <a:srgbClr val="CC1619"/>
      </a:accent5>
      <a:accent6>
        <a:srgbClr val="F6E6DA"/>
      </a:accent6>
      <a:hlink>
        <a:srgbClr val="3573A8"/>
      </a:hlink>
      <a:folHlink>
        <a:srgbClr val="CC161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-tema">
  <a:themeElements>
    <a:clrScheme name="Egendefinert 1">
      <a:dk1>
        <a:srgbClr val="CD1719"/>
      </a:dk1>
      <a:lt1>
        <a:srgbClr val="FFFFFF"/>
      </a:lt1>
      <a:dk2>
        <a:srgbClr val="CC1619"/>
      </a:dk2>
      <a:lt2>
        <a:srgbClr val="F6E7DA"/>
      </a:lt2>
      <a:accent1>
        <a:srgbClr val="CC1619"/>
      </a:accent1>
      <a:accent2>
        <a:srgbClr val="E1E6EC"/>
      </a:accent2>
      <a:accent3>
        <a:srgbClr val="000000"/>
      </a:accent3>
      <a:accent4>
        <a:srgbClr val="F6E6DA"/>
      </a:accent4>
      <a:accent5>
        <a:srgbClr val="CC1619"/>
      </a:accent5>
      <a:accent6>
        <a:srgbClr val="F6E6DA"/>
      </a:accent6>
      <a:hlink>
        <a:srgbClr val="3573A8"/>
      </a:hlink>
      <a:folHlink>
        <a:srgbClr val="CC1619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2318</TotalTime>
  <Words>1029</Words>
  <Application>Microsoft Macintosh PowerPoint</Application>
  <PresentationFormat>Widescreen</PresentationFormat>
  <Paragraphs>52</Paragraphs>
  <Slides>16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16</vt:i4>
      </vt:variant>
    </vt:vector>
  </HeadingPairs>
  <TitlesOfParts>
    <vt:vector size="25" baseType="lpstr">
      <vt:lpstr>Arial Unicode MS</vt:lpstr>
      <vt:lpstr>Aptos</vt:lpstr>
      <vt:lpstr>Arial</vt:lpstr>
      <vt:lpstr>Calibri</vt:lpstr>
      <vt:lpstr>Georgia</vt:lpstr>
      <vt:lpstr>4_Office-tema</vt:lpstr>
      <vt:lpstr>5_Office-tema</vt:lpstr>
      <vt:lpstr>3_Office-tema</vt:lpstr>
      <vt:lpstr>6_Office-tema</vt:lpstr>
      <vt:lpstr>Den tredelte hjernen  Å SKAPE GOD HELSE  FOR SEG SELV OG ANDRE ROBUST UNGDOM  Revidert 2025</vt:lpstr>
      <vt:lpstr>Har du blitt så sint at du «mistet det»?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Guro M. Dalsegg</dc:creator>
  <cp:lastModifiedBy>Audun Sivertsen</cp:lastModifiedBy>
  <cp:revision>26</cp:revision>
  <dcterms:created xsi:type="dcterms:W3CDTF">2020-02-24T12:22:26Z</dcterms:created>
  <dcterms:modified xsi:type="dcterms:W3CDTF">2025-07-21T14:10:52Z</dcterms:modified>
</cp:coreProperties>
</file>